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2.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3" r:id="rId1"/>
  </p:sldMasterIdLst>
  <p:notesMasterIdLst>
    <p:notesMasterId r:id="rId17"/>
  </p:notesMasterIdLst>
  <p:sldIdLst>
    <p:sldId id="256" r:id="rId2"/>
    <p:sldId id="257" r:id="rId3"/>
    <p:sldId id="276" r:id="rId4"/>
    <p:sldId id="277" r:id="rId5"/>
    <p:sldId id="278" r:id="rId6"/>
    <p:sldId id="281" r:id="rId7"/>
    <p:sldId id="261" r:id="rId8"/>
    <p:sldId id="260" r:id="rId9"/>
    <p:sldId id="263" r:id="rId10"/>
    <p:sldId id="279" r:id="rId11"/>
    <p:sldId id="280" r:id="rId12"/>
    <p:sldId id="265" r:id="rId13"/>
    <p:sldId id="264" r:id="rId14"/>
    <p:sldId id="266" r:id="rId15"/>
    <p:sldId id="267"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ipin K Guram" initials="DKG" lastIdx="2" clrIdx="0">
    <p:extLst>
      <p:ext uri="{19B8F6BF-5375-455C-9EA6-DF929625EA0E}">
        <p15:presenceInfo xmlns:p15="http://schemas.microsoft.com/office/powerpoint/2012/main" userId="S::dipinguram@rbi.org.in::49ff6a42-345f-4f8d-af30-b66d95f00c4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246D"/>
    <a:srgbClr val="EFA7BD"/>
    <a:srgbClr val="F23A7C"/>
    <a:srgbClr val="F27EAA"/>
    <a:srgbClr val="F494B9"/>
    <a:srgbClr val="B80860"/>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68" autoAdjust="0"/>
    <p:restoredTop sz="86558" autoAdjust="0"/>
  </p:normalViewPr>
  <p:slideViewPr>
    <p:cSldViewPr snapToGrid="0">
      <p:cViewPr varScale="1">
        <p:scale>
          <a:sx n="73" d="100"/>
          <a:sy n="73" d="100"/>
        </p:scale>
        <p:origin x="370" y="6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Mani\AppData\Roaming\Microsoft\Excel\History%20(version%201).xlsb"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H:\Office\Promotional%20Campaign\Organisational%20Structure\History.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H:\Office\Promotional%20Campaign\Organisational%20Structure\History.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8218601175178256E-3"/>
          <c:y val="0"/>
          <c:w val="0.99717813051146387"/>
          <c:h val="0.96653796653796653"/>
        </c:manualLayout>
      </c:layout>
      <c:barChart>
        <c:barDir val="col"/>
        <c:grouping val="clustered"/>
        <c:varyColors val="0"/>
        <c:ser>
          <c:idx val="0"/>
          <c:order val="0"/>
          <c:tx>
            <c:strRef>
              <c:f>Sheet1!$B$1</c:f>
              <c:strCache>
                <c:ptCount val="1"/>
              </c:strCache>
            </c:strRef>
          </c:tx>
          <c:spPr>
            <a:solidFill>
              <a:schemeClr val="accent1"/>
            </a:solidFill>
            <a:ln>
              <a:noFill/>
            </a:ln>
            <a:effectLst/>
          </c:spPr>
          <c:invertIfNegative val="0"/>
          <c:dLbls>
            <c:delete val="1"/>
          </c:dLbls>
          <c:errBars>
            <c:errBarType val="minus"/>
            <c:errValType val="percentage"/>
            <c:noEndCap val="1"/>
            <c:val val="100"/>
            <c:spPr>
              <a:noFill/>
              <a:ln w="15875" cap="flat" cmpd="sng" algn="ctr">
                <a:solidFill>
                  <a:schemeClr val="tx1">
                    <a:lumMod val="65000"/>
                    <a:lumOff val="35000"/>
                  </a:schemeClr>
                </a:solidFill>
                <a:round/>
                <a:headEnd type="oval"/>
              </a:ln>
              <a:effectLst/>
            </c:spPr>
          </c:errBars>
          <c:cat>
            <c:strRef>
              <c:f>Sheet1!$B$2:$B$16</c:f>
              <c:strCache>
                <c:ptCount val="15"/>
                <c:pt idx="0">
                  <c:v>Operations begin
on April 1                                               </c:v>
                </c:pt>
                <c:pt idx="1">
                  <c:v>Nationalisation
of the Reserve
Bank; Banking
Regulation Act
enacted</c:v>
                </c:pt>
                <c:pt idx="2">
                  <c:v>India embarks
on planned
economic
development.
The Reserve
Bank becomes
active agent and
participant</c:v>
                </c:pt>
                <c:pt idx="3">
                  <c:v> Cooperative
banks come
under RBI
regulation</c:v>
                </c:pt>
                <c:pt idx="4">
                  <c:v>Cooperative
banks come
under RBI
regulation</c:v>
                </c:pt>
                <c:pt idx="5">
                  <c:v> RBI
strengthens
exchange
controls by
amending
Foreign
Exchange
Regulation Act
(FERA)</c:v>
                </c:pt>
                <c:pt idx="6">
                  <c:v> Introduction
of priority
sector
lending
targets</c:v>
                </c:pt>
                <c:pt idx="7">
                  <c:v>Regional
Rural Banks
set up</c:v>
                </c:pt>
                <c:pt idx="8">
                  <c:v>Financial
market
reforms
begin with
Sukhamoy
Chakravarty
and Vaghul
Committee
Reports</c:v>
                </c:pt>
                <c:pt idx="9">
                  <c:v>India faces
balance of
payment
crisis; pledges
gold to shore
up reserves.
Rupee
devalued</c:v>
                </c:pt>
                <c:pt idx="10">
                  <c:v>India faces
balance of
payment
crisis; pledges
gold to shore
up reserves.
Rupee
devalued</c:v>
                </c:pt>
                <c:pt idx="11">
                  <c:v> Board for
Financial
Supervision
set up</c:v>
                </c:pt>
                <c:pt idx="12">
                  <c:v>   Board for
Financial
Supervision
set up</c:v>
                </c:pt>
                <c:pt idx="13">
                  <c:v>Regulation of
Non-Banking
Finance
Companies
strengthened</c:v>
                </c:pt>
                <c:pt idx="14">
                  <c:v>Multiple
indicator
approach for
monetary
policy
adopted</c:v>
                </c:pt>
              </c:strCache>
            </c:strRef>
          </c:cat>
          <c:val>
            <c:numRef>
              <c:f>Sheet1!$B$2:$B$16</c:f>
              <c:numCache>
                <c:formatCode>General</c:formatCode>
                <c:ptCount val="15"/>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numCache>
            </c:numRef>
          </c:val>
          <c:extLst>
            <c:ext xmlns:c16="http://schemas.microsoft.com/office/drawing/2014/chart" uri="{C3380CC4-5D6E-409C-BE32-E72D297353CC}">
              <c16:uniqueId val="{00000000-ABEA-43AE-B267-E4C3AC3E6AAA}"/>
            </c:ext>
          </c:extLst>
        </c:ser>
        <c:ser>
          <c:idx val="1"/>
          <c:order val="1"/>
          <c:tx>
            <c:strRef>
              <c:f>Sheet1!$C$1</c:f>
              <c:strCache>
                <c:ptCount val="1"/>
              </c:strCache>
            </c:strRef>
          </c:tx>
          <c:spPr>
            <a:noFill/>
            <a:ln>
              <a:solidFill>
                <a:schemeClr val="bg1">
                  <a:alpha val="0"/>
                </a:schemeClr>
              </a:solidFill>
            </a:ln>
            <a:effectLst/>
          </c:spPr>
          <c:invertIfNegative val="0"/>
          <c:dLbls>
            <c:dLbl>
              <c:idx val="0"/>
              <c:layout>
                <c:manualLayout>
                  <c:x val="4.8128327833228032E-8"/>
                  <c:y val="2.0592121930704636E-2"/>
                </c:manualLayout>
              </c:layout>
              <c:tx>
                <c:rich>
                  <a:bodyPr rot="0" spcFirstLastPara="1" vertOverflow="ellipsis" vert="horz" wrap="square" lIns="38100" tIns="19050" rIns="38100" bIns="19050" anchor="ctr" anchorCtr="1">
                    <a:noAutofit/>
                  </a:bodyPr>
                  <a:lstStyle/>
                  <a:p>
                    <a:pPr>
                      <a:defRPr sz="1100" b="1" i="0" u="none" strike="noStrike" kern="1200" baseline="0">
                        <a:solidFill>
                          <a:schemeClr val="tx1"/>
                        </a:solidFill>
                        <a:latin typeface="+mn-lt"/>
                        <a:ea typeface="+mn-ea"/>
                        <a:cs typeface="+mn-cs"/>
                      </a:defRPr>
                    </a:pPr>
                    <a:fld id="{7DAD3FE1-5E24-422C-BDEF-1C01D30E2722}" type="CELLRANGE">
                      <a:rPr lang="en-US" sz="1100" b="1" u="sng" baseline="0" smtClean="0">
                        <a:solidFill>
                          <a:schemeClr val="tx1"/>
                        </a:solidFill>
                      </a:rPr>
                      <a:pPr>
                        <a:defRPr sz="1100" b="1" i="0" u="none" strike="noStrike" kern="1200" baseline="0">
                          <a:solidFill>
                            <a:schemeClr val="tx1"/>
                          </a:solidFill>
                          <a:latin typeface="+mn-lt"/>
                          <a:ea typeface="+mn-ea"/>
                          <a:cs typeface="+mn-cs"/>
                        </a:defRPr>
                      </a:pPr>
                      <a:t>[CELLRANGE]</a:t>
                    </a:fld>
                    <a:endParaRPr lang="en-US" sz="1100" b="1" u="sng" baseline="0" dirty="0">
                      <a:solidFill>
                        <a:schemeClr val="tx1"/>
                      </a:solidFill>
                    </a:endParaRPr>
                  </a:p>
                  <a:p>
                    <a:pPr>
                      <a:defRPr sz="1100" b="1" i="0" u="none" strike="noStrike" kern="1200" baseline="0">
                        <a:solidFill>
                          <a:schemeClr val="tx1"/>
                        </a:solidFill>
                        <a:latin typeface="+mn-lt"/>
                        <a:ea typeface="+mn-ea"/>
                        <a:cs typeface="+mn-cs"/>
                      </a:defRPr>
                    </a:pPr>
                    <a:endParaRPr lang="en-US" sz="1100" b="1" u="sng" baseline="0" dirty="0">
                      <a:solidFill>
                        <a:schemeClr val="tx1"/>
                      </a:solidFill>
                    </a:endParaRPr>
                  </a:p>
                  <a:p>
                    <a:pPr>
                      <a:defRPr sz="1100" b="1" i="0" u="none" strike="noStrike" kern="1200" baseline="0">
                        <a:solidFill>
                          <a:schemeClr val="tx1"/>
                        </a:solidFill>
                        <a:latin typeface="+mn-lt"/>
                        <a:ea typeface="+mn-ea"/>
                        <a:cs typeface="+mn-cs"/>
                      </a:defRPr>
                    </a:pPr>
                    <a:fld id="{D4D52EBD-F282-457B-8379-618A96E64E55}" type="CATEGORYNAME">
                      <a:rPr lang="en-US" sz="1100" b="1" baseline="0">
                        <a:solidFill>
                          <a:schemeClr val="tx1"/>
                        </a:solidFill>
                      </a:rPr>
                      <a:pPr>
                        <a:defRPr sz="1100" b="1" i="0" u="none" strike="noStrike" kern="1200" baseline="0">
                          <a:solidFill>
                            <a:schemeClr val="tx1"/>
                          </a:solidFill>
                          <a:latin typeface="+mn-lt"/>
                          <a:ea typeface="+mn-ea"/>
                          <a:cs typeface="+mn-cs"/>
                        </a:defRPr>
                      </a:pPr>
                      <a:t>[CATEGORY NAME]</a:t>
                    </a:fld>
                    <a:endParaRPr lang="en-IN"/>
                  </a:p>
                </c:rich>
              </c:tx>
              <c:sp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c:spPr>
              <c:dLblPos val="outEnd"/>
              <c:showLegendKey val="0"/>
              <c:showVal val="0"/>
              <c:showCatName val="1"/>
              <c:showSerName val="0"/>
              <c:showPercent val="0"/>
              <c:showBubbleSize val="0"/>
              <c:separator>
</c:separator>
              <c:extLst>
                <c:ext xmlns:c15="http://schemas.microsoft.com/office/drawing/2012/chart" uri="{CE6537A1-D6FC-4f65-9D91-7224C49458BB}">
                  <c15:spPr xmlns:c15="http://schemas.microsoft.com/office/drawing/2012/chart">
                    <a:prstGeom prst="rect">
                      <a:avLst/>
                    </a:prstGeom>
                  </c15:spPr>
                  <c15:layout>
                    <c:manualLayout>
                      <c:w val="0.11423277862547804"/>
                      <c:h val="0.24221364221364222"/>
                    </c:manualLayout>
                  </c15:layout>
                  <c15:dlblFieldTable/>
                  <c15:showDataLabelsRange val="1"/>
                </c:ext>
                <c:ext xmlns:c16="http://schemas.microsoft.com/office/drawing/2014/chart" uri="{C3380CC4-5D6E-409C-BE32-E72D297353CC}">
                  <c16:uniqueId val="{00000001-ABEA-43AE-B267-E4C3AC3E6AAA}"/>
                </c:ext>
              </c:extLst>
            </c:dLbl>
            <c:dLbl>
              <c:idx val="1"/>
              <c:tx>
                <c:rich>
                  <a:bodyPr rot="0" spcFirstLastPara="1" vertOverflow="ellipsis" vert="horz" wrap="square" lIns="38100" tIns="19050" rIns="38100" bIns="19050" anchor="ctr" anchorCtr="1">
                    <a:noAutofit/>
                  </a:bodyPr>
                  <a:lstStyle/>
                  <a:p>
                    <a:pPr>
                      <a:defRPr sz="1100" b="1" i="0" u="none" strike="noStrike" kern="1200" baseline="0">
                        <a:solidFill>
                          <a:schemeClr val="tx1"/>
                        </a:solidFill>
                        <a:latin typeface="+mn-lt"/>
                        <a:ea typeface="+mn-ea"/>
                        <a:cs typeface="+mn-cs"/>
                      </a:defRPr>
                    </a:pPr>
                    <a:fld id="{7B96A070-4B9B-421B-81B4-FD2CF027E490}" type="CELLRANGE">
                      <a:rPr lang="en-US" u="sng" smtClean="0"/>
                      <a:pPr>
                        <a:defRPr sz="1100" b="1" i="0" u="none" strike="noStrike" kern="1200" baseline="0">
                          <a:solidFill>
                            <a:schemeClr val="tx1"/>
                          </a:solidFill>
                          <a:latin typeface="+mn-lt"/>
                          <a:ea typeface="+mn-ea"/>
                          <a:cs typeface="+mn-cs"/>
                        </a:defRPr>
                      </a:pPr>
                      <a:t>[CELLRANGE]</a:t>
                    </a:fld>
                    <a:endParaRPr lang="en-US" u="sng" dirty="0"/>
                  </a:p>
                  <a:p>
                    <a:pPr>
                      <a:defRPr sz="1100" b="1" i="0" u="none" strike="noStrike" kern="1200" baseline="0">
                        <a:solidFill>
                          <a:schemeClr val="tx1"/>
                        </a:solidFill>
                        <a:latin typeface="+mn-lt"/>
                        <a:ea typeface="+mn-ea"/>
                        <a:cs typeface="+mn-cs"/>
                      </a:defRPr>
                    </a:pPr>
                    <a:endParaRPr lang="en-US" u="sng" baseline="0" dirty="0"/>
                  </a:p>
                  <a:p>
                    <a:pPr>
                      <a:defRPr sz="1100" b="1" i="0" u="none" strike="noStrike" kern="1200" baseline="0">
                        <a:solidFill>
                          <a:schemeClr val="tx1"/>
                        </a:solidFill>
                        <a:latin typeface="+mn-lt"/>
                        <a:ea typeface="+mn-ea"/>
                        <a:cs typeface="+mn-cs"/>
                      </a:defRPr>
                    </a:pPr>
                    <a:fld id="{CA832691-1601-47D4-83A2-A50CEE495F83}" type="CATEGORYNAME">
                      <a:rPr lang="en-US"/>
                      <a:pPr>
                        <a:defRPr sz="1100" b="1" i="0" u="none" strike="noStrike" kern="1200" baseline="0">
                          <a:solidFill>
                            <a:schemeClr val="tx1"/>
                          </a:solidFill>
                          <a:latin typeface="+mn-lt"/>
                          <a:ea typeface="+mn-ea"/>
                          <a:cs typeface="+mn-cs"/>
                        </a:defRPr>
                      </a:pPr>
                      <a:t>[CATEGORY NAME]</a:t>
                    </a:fld>
                    <a:endParaRPr lang="en-IN"/>
                  </a:p>
                </c:rich>
              </c:tx>
              <c:sp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c:spPr>
              <c:dLblPos val="outEnd"/>
              <c:showLegendKey val="0"/>
              <c:showVal val="0"/>
              <c:showCatName val="1"/>
              <c:showSerName val="0"/>
              <c:showPercent val="0"/>
              <c:showBubbleSize val="0"/>
              <c:separator>
</c:separator>
              <c:extLst>
                <c:ext xmlns:c15="http://schemas.microsoft.com/office/drawing/2012/chart" uri="{CE6537A1-D6FC-4f65-9D91-7224C49458BB}">
                  <c15:spPr xmlns:c15="http://schemas.microsoft.com/office/drawing/2012/chart">
                    <a:prstGeom prst="rect">
                      <a:avLst/>
                    </a:prstGeom>
                  </c15:spPr>
                  <c15:layout>
                    <c:manualLayout>
                      <c:w val="0.10989911147406285"/>
                      <c:h val="0.27194337194337187"/>
                    </c:manualLayout>
                  </c15:layout>
                  <c15:dlblFieldTable/>
                  <c15:showDataLabelsRange val="1"/>
                </c:ext>
                <c:ext xmlns:c16="http://schemas.microsoft.com/office/drawing/2014/chart" uri="{C3380CC4-5D6E-409C-BE32-E72D297353CC}">
                  <c16:uniqueId val="{00000002-ABEA-43AE-B267-E4C3AC3E6AAA}"/>
                </c:ext>
              </c:extLst>
            </c:dLbl>
            <c:dLbl>
              <c:idx val="2"/>
              <c:layout>
                <c:manualLayout>
                  <c:x val="1.2224595269639919E-3"/>
                  <c:y val="-4.3757942419359687E-2"/>
                </c:manualLayout>
              </c:layout>
              <c:tx>
                <c:rich>
                  <a:bodyPr rot="0" spcFirstLastPara="1" vertOverflow="ellipsis" vert="horz" wrap="square" lIns="38100" tIns="19050" rIns="38100" bIns="19050" anchor="ctr" anchorCtr="1">
                    <a:noAutofit/>
                  </a:bodyPr>
                  <a:lstStyle/>
                  <a:p>
                    <a:pPr>
                      <a:defRPr sz="1100" b="1" i="0" u="none" strike="noStrike" kern="1200" baseline="0">
                        <a:solidFill>
                          <a:schemeClr val="tx1"/>
                        </a:solidFill>
                        <a:latin typeface="+mn-lt"/>
                        <a:ea typeface="+mn-ea"/>
                        <a:cs typeface="+mn-cs"/>
                      </a:defRPr>
                    </a:pPr>
                    <a:fld id="{52F9446D-33FC-402E-BCE0-D92ED3A406B4}" type="CELLRANGE">
                      <a:rPr lang="en-US" sz="1100" b="1" i="0" u="sng" baseline="0" smtClean="0">
                        <a:solidFill>
                          <a:schemeClr val="tx1"/>
                        </a:solidFill>
                      </a:rPr>
                      <a:pPr>
                        <a:defRPr sz="1100" b="1" i="0" u="none" strike="noStrike" kern="1200" baseline="0">
                          <a:solidFill>
                            <a:schemeClr val="tx1"/>
                          </a:solidFill>
                          <a:latin typeface="+mn-lt"/>
                          <a:ea typeface="+mn-ea"/>
                          <a:cs typeface="+mn-cs"/>
                        </a:defRPr>
                      </a:pPr>
                      <a:t>[CELLRANGE]</a:t>
                    </a:fld>
                    <a:endParaRPr lang="en-US" sz="1100" b="1" i="0" u="sng" baseline="0" dirty="0">
                      <a:solidFill>
                        <a:schemeClr val="tx1"/>
                      </a:solidFill>
                    </a:endParaRPr>
                  </a:p>
                  <a:p>
                    <a:pPr>
                      <a:defRPr sz="1100" b="1" i="0" u="none" strike="noStrike" kern="1200" baseline="0">
                        <a:solidFill>
                          <a:schemeClr val="tx1"/>
                        </a:solidFill>
                        <a:latin typeface="+mn-lt"/>
                        <a:ea typeface="+mn-ea"/>
                        <a:cs typeface="+mn-cs"/>
                      </a:defRPr>
                    </a:pPr>
                    <a:endParaRPr lang="en-US" sz="1100" b="1" i="0" u="sng" baseline="0" dirty="0">
                      <a:solidFill>
                        <a:schemeClr val="tx1"/>
                      </a:solidFill>
                    </a:endParaRPr>
                  </a:p>
                  <a:p>
                    <a:pPr>
                      <a:defRPr sz="1100" b="1" i="0" u="none" strike="noStrike" kern="1200" baseline="0">
                        <a:solidFill>
                          <a:schemeClr val="tx1"/>
                        </a:solidFill>
                        <a:latin typeface="+mn-lt"/>
                        <a:ea typeface="+mn-ea"/>
                        <a:cs typeface="+mn-cs"/>
                      </a:defRPr>
                    </a:pPr>
                    <a:fld id="{1BFB8BC1-8386-43C7-AC7E-8693DDD76CFE}" type="CATEGORYNAME">
                      <a:rPr lang="en-US" sz="1100" b="1" i="0" baseline="0">
                        <a:solidFill>
                          <a:schemeClr val="tx1"/>
                        </a:solidFill>
                      </a:rPr>
                      <a:pPr>
                        <a:defRPr sz="1100" b="1" i="0" u="none" strike="noStrike" kern="1200" baseline="0">
                          <a:solidFill>
                            <a:schemeClr val="tx1"/>
                          </a:solidFill>
                          <a:latin typeface="+mn-lt"/>
                          <a:ea typeface="+mn-ea"/>
                          <a:cs typeface="+mn-cs"/>
                        </a:defRPr>
                      </a:pPr>
                      <a:t>[CATEGORY NAME]</a:t>
                    </a:fld>
                    <a:endParaRPr lang="en-IN"/>
                  </a:p>
                </c:rich>
              </c:tx>
              <c:sp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c:spPr>
              <c:dLblPos val="outEnd"/>
              <c:showLegendKey val="0"/>
              <c:showVal val="0"/>
              <c:showCatName val="1"/>
              <c:showSerName val="0"/>
              <c:showPercent val="0"/>
              <c:showBubbleSize val="0"/>
              <c:separator>
</c:separator>
              <c:extLst>
                <c:ext xmlns:c15="http://schemas.microsoft.com/office/drawing/2012/chart" uri="{CE6537A1-D6FC-4f65-9D91-7224C49458BB}">
                  <c15:spPr xmlns:c15="http://schemas.microsoft.com/office/drawing/2012/chart">
                    <a:prstGeom prst="rect">
                      <a:avLst/>
                    </a:prstGeom>
                  </c15:spPr>
                  <c15:layout>
                    <c:manualLayout>
                      <c:w val="0.11145769924261413"/>
                      <c:h val="0.37316612450470721"/>
                    </c:manualLayout>
                  </c15:layout>
                  <c15:dlblFieldTable/>
                  <c15:showDataLabelsRange val="1"/>
                </c:ext>
                <c:ext xmlns:c16="http://schemas.microsoft.com/office/drawing/2014/chart" uri="{C3380CC4-5D6E-409C-BE32-E72D297353CC}">
                  <c16:uniqueId val="{00000003-ABEA-43AE-B267-E4C3AC3E6AAA}"/>
                </c:ext>
              </c:extLst>
            </c:dLbl>
            <c:dLbl>
              <c:idx val="3"/>
              <c:tx>
                <c:rich>
                  <a:bodyPr rot="0" spcFirstLastPara="1" vertOverflow="ellipsis" vert="horz" wrap="square" lIns="38100" tIns="19050" rIns="38100" bIns="19050" anchor="ctr" anchorCtr="1">
                    <a:noAutofit/>
                  </a:bodyPr>
                  <a:lstStyle/>
                  <a:p>
                    <a:pPr>
                      <a:defRPr sz="1100" b="1" i="0" u="none" strike="noStrike" kern="1200" baseline="0">
                        <a:solidFill>
                          <a:schemeClr val="tx1"/>
                        </a:solidFill>
                        <a:latin typeface="+mn-lt"/>
                        <a:ea typeface="+mn-ea"/>
                        <a:cs typeface="+mn-cs"/>
                      </a:defRPr>
                    </a:pPr>
                    <a:fld id="{A4ED0AD0-0C34-462E-A824-2F8EADDD5C99}" type="CELLRANGE">
                      <a:rPr lang="en-US" u="sng" smtClean="0"/>
                      <a:pPr>
                        <a:defRPr sz="1100" b="1" i="0" u="none" strike="noStrike" kern="1200" baseline="0">
                          <a:solidFill>
                            <a:schemeClr val="tx1"/>
                          </a:solidFill>
                          <a:latin typeface="+mn-lt"/>
                          <a:ea typeface="+mn-ea"/>
                          <a:cs typeface="+mn-cs"/>
                        </a:defRPr>
                      </a:pPr>
                      <a:t>[CELLRANGE]</a:t>
                    </a:fld>
                    <a:endParaRPr lang="en-US" u="sng" dirty="0"/>
                  </a:p>
                  <a:p>
                    <a:pPr>
                      <a:defRPr sz="1100" b="1" i="0" u="none" strike="noStrike" kern="1200" baseline="0">
                        <a:solidFill>
                          <a:schemeClr val="tx1"/>
                        </a:solidFill>
                        <a:latin typeface="+mn-lt"/>
                        <a:ea typeface="+mn-ea"/>
                        <a:cs typeface="+mn-cs"/>
                      </a:defRPr>
                    </a:pPr>
                    <a:endParaRPr lang="en-US" u="sng" baseline="0" dirty="0"/>
                  </a:p>
                  <a:p>
                    <a:pPr>
                      <a:defRPr sz="1100" b="1" i="0" u="none" strike="noStrike" kern="1200" baseline="0">
                        <a:solidFill>
                          <a:schemeClr val="tx1"/>
                        </a:solidFill>
                        <a:latin typeface="+mn-lt"/>
                        <a:ea typeface="+mn-ea"/>
                        <a:cs typeface="+mn-cs"/>
                      </a:defRPr>
                    </a:pPr>
                    <a:fld id="{9855F2C9-D0F5-4AFD-8302-7C43F08941E3}" type="CATEGORYNAME">
                      <a:rPr lang="en-US"/>
                      <a:pPr>
                        <a:defRPr sz="1100" b="1" i="0" u="none" strike="noStrike" kern="1200" baseline="0">
                          <a:solidFill>
                            <a:schemeClr val="tx1"/>
                          </a:solidFill>
                          <a:latin typeface="+mn-lt"/>
                          <a:ea typeface="+mn-ea"/>
                          <a:cs typeface="+mn-cs"/>
                        </a:defRPr>
                      </a:pPr>
                      <a:t>[CATEGORY NAME]</a:t>
                    </a:fld>
                    <a:endParaRPr lang="en-IN"/>
                  </a:p>
                </c:rich>
              </c:tx>
              <c:sp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c:spPr>
              <c:dLblPos val="outEnd"/>
              <c:showLegendKey val="0"/>
              <c:showVal val="0"/>
              <c:showCatName val="1"/>
              <c:showSerName val="0"/>
              <c:showPercent val="0"/>
              <c:showBubbleSize val="0"/>
              <c:separator>
</c:separator>
              <c:extLst>
                <c:ext xmlns:c15="http://schemas.microsoft.com/office/drawing/2012/chart" uri="{CE6537A1-D6FC-4f65-9D91-7224C49458BB}">
                  <c15:spPr xmlns:c15="http://schemas.microsoft.com/office/drawing/2012/chart">
                    <a:prstGeom prst="rect">
                      <a:avLst/>
                    </a:prstGeom>
                  </c15:spPr>
                  <c15:layout>
                    <c:manualLayout>
                      <c:w val="9.6018131673714563E-2"/>
                      <c:h val="0.23848133848133848"/>
                    </c:manualLayout>
                  </c15:layout>
                  <c15:dlblFieldTable/>
                  <c15:showDataLabelsRange val="1"/>
                </c:ext>
                <c:ext xmlns:c16="http://schemas.microsoft.com/office/drawing/2014/chart" uri="{C3380CC4-5D6E-409C-BE32-E72D297353CC}">
                  <c16:uniqueId val="{00000004-ABEA-43AE-B267-E4C3AC3E6AAA}"/>
                </c:ext>
              </c:extLst>
            </c:dLbl>
            <c:dLbl>
              <c:idx val="4"/>
              <c:layout>
                <c:manualLayout>
                  <c:x val="2.6942671075991506E-2"/>
                  <c:y val="4.1184142522725189E-2"/>
                </c:manualLayout>
              </c:layout>
              <c:tx>
                <c:rich>
                  <a:bodyPr rot="0" spcFirstLastPara="1" vertOverflow="ellipsis" vert="horz" wrap="square" lIns="38100" tIns="19050" rIns="38100" bIns="19050" anchor="ctr" anchorCtr="1">
                    <a:noAutofit/>
                  </a:bodyPr>
                  <a:lstStyle/>
                  <a:p>
                    <a:pPr>
                      <a:defRPr sz="1100" b="1" i="0" u="none" strike="noStrike" kern="1200" baseline="0">
                        <a:solidFill>
                          <a:schemeClr val="tx1"/>
                        </a:solidFill>
                        <a:latin typeface="+mn-lt"/>
                        <a:ea typeface="+mn-ea"/>
                        <a:cs typeface="+mn-cs"/>
                      </a:defRPr>
                    </a:pPr>
                    <a:fld id="{CC1A1CC1-43D4-4535-B85F-B16130142883}" type="CELLRANGE">
                      <a:rPr lang="en-US" u="sng" smtClean="0"/>
                      <a:pPr>
                        <a:defRPr sz="1100" b="1" i="0" u="none" strike="noStrike" kern="1200" baseline="0">
                          <a:solidFill>
                            <a:schemeClr val="tx1"/>
                          </a:solidFill>
                          <a:latin typeface="+mn-lt"/>
                          <a:ea typeface="+mn-ea"/>
                          <a:cs typeface="+mn-cs"/>
                        </a:defRPr>
                      </a:pPr>
                      <a:t>[CELLRANGE]</a:t>
                    </a:fld>
                    <a:endParaRPr lang="en-US" u="sng" dirty="0"/>
                  </a:p>
                  <a:p>
                    <a:pPr>
                      <a:defRPr sz="1100" b="1" i="0" u="none" strike="noStrike" kern="1200" baseline="0">
                        <a:solidFill>
                          <a:schemeClr val="tx1"/>
                        </a:solidFill>
                        <a:latin typeface="+mn-lt"/>
                        <a:ea typeface="+mn-ea"/>
                        <a:cs typeface="+mn-cs"/>
                      </a:defRPr>
                    </a:pPr>
                    <a:endParaRPr lang="en-US" u="sng" baseline="0" dirty="0"/>
                  </a:p>
                  <a:p>
                    <a:pPr>
                      <a:defRPr sz="1100" b="1" i="0" u="none" strike="noStrike" kern="1200" baseline="0">
                        <a:solidFill>
                          <a:schemeClr val="tx1"/>
                        </a:solidFill>
                        <a:latin typeface="+mn-lt"/>
                        <a:ea typeface="+mn-ea"/>
                        <a:cs typeface="+mn-cs"/>
                      </a:defRPr>
                    </a:pPr>
                    <a:r>
                      <a:rPr lang="en-US" dirty="0" err="1"/>
                      <a:t>Nationalisation</a:t>
                    </a:r>
                    <a:r>
                      <a:rPr lang="en-US" dirty="0"/>
                      <a:t> of</a:t>
                    </a:r>
                    <a:r>
                      <a:rPr lang="en-US" baseline="0" dirty="0"/>
                      <a:t> </a:t>
                    </a:r>
                  </a:p>
                  <a:p>
                    <a:pPr>
                      <a:defRPr sz="1100" b="1" i="0" u="none" strike="noStrike" kern="1200" baseline="0">
                        <a:solidFill>
                          <a:schemeClr val="tx1"/>
                        </a:solidFill>
                        <a:latin typeface="+mn-lt"/>
                        <a:ea typeface="+mn-ea"/>
                        <a:cs typeface="+mn-cs"/>
                      </a:defRPr>
                    </a:pPr>
                    <a:r>
                      <a:rPr lang="en-US" baseline="0" dirty="0"/>
                      <a:t>14 major </a:t>
                    </a:r>
                    <a:r>
                      <a:rPr lang="en-US" dirty="0"/>
                      <a:t> commercial </a:t>
                    </a:r>
                  </a:p>
                  <a:p>
                    <a:pPr>
                      <a:defRPr sz="1100" b="1" i="0" u="none" strike="noStrike" kern="1200" baseline="0">
                        <a:solidFill>
                          <a:schemeClr val="tx1"/>
                        </a:solidFill>
                        <a:latin typeface="+mn-lt"/>
                        <a:ea typeface="+mn-ea"/>
                        <a:cs typeface="+mn-cs"/>
                      </a:defRPr>
                    </a:pPr>
                    <a:r>
                      <a:rPr lang="en-US" dirty="0"/>
                      <a:t>banks (six more were </a:t>
                    </a:r>
                  </a:p>
                  <a:p>
                    <a:pPr>
                      <a:defRPr sz="1100" b="1" i="0" u="none" strike="noStrike" kern="1200" baseline="0">
                        <a:solidFill>
                          <a:schemeClr val="tx1"/>
                        </a:solidFill>
                        <a:latin typeface="+mn-lt"/>
                        <a:ea typeface="+mn-ea"/>
                        <a:cs typeface="+mn-cs"/>
                      </a:defRPr>
                    </a:pPr>
                    <a:r>
                      <a:rPr lang="en-US" dirty="0" err="1"/>
                      <a:t>nationalised</a:t>
                    </a:r>
                    <a:r>
                      <a:rPr lang="en-US" dirty="0"/>
                      <a:t> in</a:t>
                    </a:r>
                    <a:r>
                      <a:rPr lang="en-US" baseline="0" dirty="0"/>
                      <a:t> 1980) &amp; Introduction of Lead Bank Scheme </a:t>
                    </a:r>
                  </a:p>
                </c:rich>
              </c:tx>
              <c:sp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c:spPr>
              <c:dLblPos val="outEnd"/>
              <c:showLegendKey val="0"/>
              <c:showVal val="0"/>
              <c:showCatName val="1"/>
              <c:showSerName val="0"/>
              <c:showPercent val="0"/>
              <c:showBubbleSize val="0"/>
              <c:separator>
</c:separator>
              <c:extLst>
                <c:ext xmlns:c15="http://schemas.microsoft.com/office/drawing/2012/chart" uri="{CE6537A1-D6FC-4f65-9D91-7224C49458BB}">
                  <c15:spPr xmlns:c15="http://schemas.microsoft.com/office/drawing/2012/chart">
                    <a:prstGeom prst="rect">
                      <a:avLst/>
                    </a:prstGeom>
                  </c15:spPr>
                  <c15:layout>
                    <c:manualLayout>
                      <c:w val="0.14380956121211"/>
                      <c:h val="0.34272844272844266"/>
                    </c:manualLayout>
                  </c15:layout>
                  <c15:dlblFieldTable/>
                  <c15:showDataLabelsRange val="1"/>
                </c:ext>
                <c:ext xmlns:c16="http://schemas.microsoft.com/office/drawing/2014/chart" uri="{C3380CC4-5D6E-409C-BE32-E72D297353CC}">
                  <c16:uniqueId val="{00000005-ABEA-43AE-B267-E4C3AC3E6AAA}"/>
                </c:ext>
              </c:extLst>
            </c:dLbl>
            <c:dLbl>
              <c:idx val="5"/>
              <c:layout>
                <c:manualLayout>
                  <c:x val="1.3447054796603852E-2"/>
                  <c:y val="1.1582910244327598E-2"/>
                </c:manualLayout>
              </c:layout>
              <c:tx>
                <c:rich>
                  <a:bodyPr rot="0" spcFirstLastPara="1" vertOverflow="ellipsis" vert="horz" wrap="square" lIns="38100" tIns="19050" rIns="38100" bIns="19050" anchor="ctr" anchorCtr="1">
                    <a:noAutofit/>
                  </a:bodyPr>
                  <a:lstStyle/>
                  <a:p>
                    <a:pPr>
                      <a:defRPr sz="1100" b="1" i="0" u="none" strike="noStrike" kern="1200" baseline="0">
                        <a:solidFill>
                          <a:schemeClr val="tx1"/>
                        </a:solidFill>
                        <a:latin typeface="+mn-lt"/>
                        <a:ea typeface="+mn-ea"/>
                        <a:cs typeface="+mn-cs"/>
                      </a:defRPr>
                    </a:pPr>
                    <a:fld id="{B3C21CF9-B6CE-4B22-BC21-0199727C6D25}" type="CELLRANGE">
                      <a:rPr lang="en-US" u="sng" smtClean="0"/>
                      <a:pPr>
                        <a:defRPr sz="1100" b="1" i="0" u="none" strike="noStrike" kern="1200" baseline="0">
                          <a:solidFill>
                            <a:schemeClr val="tx1"/>
                          </a:solidFill>
                          <a:latin typeface="+mn-lt"/>
                          <a:ea typeface="+mn-ea"/>
                          <a:cs typeface="+mn-cs"/>
                        </a:defRPr>
                      </a:pPr>
                      <a:t>[CELLRANGE]</a:t>
                    </a:fld>
                    <a:endParaRPr lang="en-US" u="sng" dirty="0"/>
                  </a:p>
                  <a:p>
                    <a:pPr>
                      <a:defRPr sz="1100" b="1" i="0" u="none" strike="noStrike" kern="1200" baseline="0">
                        <a:solidFill>
                          <a:schemeClr val="tx1"/>
                        </a:solidFill>
                        <a:latin typeface="+mn-lt"/>
                        <a:ea typeface="+mn-ea"/>
                        <a:cs typeface="+mn-cs"/>
                      </a:defRPr>
                    </a:pPr>
                    <a:endParaRPr lang="en-US" u="sng" baseline="0" dirty="0"/>
                  </a:p>
                  <a:p>
                    <a:pPr>
                      <a:defRPr sz="1100" b="1" i="0" u="none" strike="noStrike" kern="1200" baseline="0">
                        <a:solidFill>
                          <a:schemeClr val="tx1"/>
                        </a:solidFill>
                        <a:latin typeface="+mn-lt"/>
                        <a:ea typeface="+mn-ea"/>
                        <a:cs typeface="+mn-cs"/>
                      </a:defRPr>
                    </a:pPr>
                    <a:r>
                      <a:rPr lang="en-US" dirty="0"/>
                      <a:t>Foreign</a:t>
                    </a:r>
                    <a:r>
                      <a:rPr lang="en-US" baseline="0" dirty="0"/>
                      <a:t> Exchange Regulation Act (FERA) enacted to strengthen exchange controls</a:t>
                    </a:r>
                  </a:p>
                </c:rich>
              </c:tx>
              <c:sp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c:spPr>
              <c:dLblPos val="outEnd"/>
              <c:showLegendKey val="0"/>
              <c:showVal val="0"/>
              <c:showCatName val="1"/>
              <c:showSerName val="0"/>
              <c:showPercent val="0"/>
              <c:showBubbleSize val="0"/>
              <c:separator>
</c:separator>
              <c:extLst>
                <c:ext xmlns:c15="http://schemas.microsoft.com/office/drawing/2012/chart" uri="{CE6537A1-D6FC-4f65-9D91-7224C49458BB}">
                  <c15:layout>
                    <c:manualLayout>
                      <c:w val="0.15257517356037581"/>
                      <c:h val="0.2653796653796654"/>
                    </c:manualLayout>
                  </c15:layout>
                  <c15:dlblFieldTable/>
                  <c15:showDataLabelsRange val="1"/>
                </c:ext>
                <c:ext xmlns:c16="http://schemas.microsoft.com/office/drawing/2014/chart" uri="{C3380CC4-5D6E-409C-BE32-E72D297353CC}">
                  <c16:uniqueId val="{00000006-ABEA-43AE-B267-E4C3AC3E6AAA}"/>
                </c:ext>
              </c:extLst>
            </c:dLbl>
            <c:dLbl>
              <c:idx val="6"/>
              <c:layout>
                <c:manualLayout>
                  <c:x val="4.4573954566088383E-2"/>
                  <c:y val="1.8018018018018001E-2"/>
                </c:manualLayout>
              </c:layout>
              <c:tx>
                <c:rich>
                  <a:bodyPr rot="0" spcFirstLastPara="1" vertOverflow="ellipsis" vert="horz" wrap="square" lIns="38100" tIns="19050" rIns="38100" bIns="19050" anchor="ctr" anchorCtr="1">
                    <a:noAutofit/>
                  </a:bodyPr>
                  <a:lstStyle/>
                  <a:p>
                    <a:pPr>
                      <a:defRPr sz="1100" b="1" i="0" u="none" strike="noStrike" kern="1200" baseline="0">
                        <a:solidFill>
                          <a:schemeClr val="tx1"/>
                        </a:solidFill>
                        <a:latin typeface="+mn-lt"/>
                        <a:ea typeface="+mn-ea"/>
                        <a:cs typeface="+mn-cs"/>
                      </a:defRPr>
                    </a:pPr>
                    <a:fld id="{B5CD5733-4604-4A5B-93CB-F78B6CD5CDEA}" type="CELLRANGE">
                      <a:rPr lang="en-US" u="sng" smtClean="0"/>
                      <a:pPr>
                        <a:defRPr sz="1100" b="1" i="0" u="none" strike="noStrike" kern="1200" baseline="0">
                          <a:solidFill>
                            <a:schemeClr val="tx1"/>
                          </a:solidFill>
                          <a:latin typeface="+mn-lt"/>
                          <a:ea typeface="+mn-ea"/>
                          <a:cs typeface="+mn-cs"/>
                        </a:defRPr>
                      </a:pPr>
                      <a:t>[CELLRANGE]</a:t>
                    </a:fld>
                    <a:endParaRPr lang="en-US" u="sng" dirty="0"/>
                  </a:p>
                  <a:p>
                    <a:pPr>
                      <a:defRPr sz="1100" b="1" i="0" u="none" strike="noStrike" kern="1200" baseline="0">
                        <a:solidFill>
                          <a:schemeClr val="tx1"/>
                        </a:solidFill>
                        <a:latin typeface="+mn-lt"/>
                        <a:ea typeface="+mn-ea"/>
                        <a:cs typeface="+mn-cs"/>
                      </a:defRPr>
                    </a:pPr>
                    <a:endParaRPr lang="en-US" u="sng" baseline="0" dirty="0"/>
                  </a:p>
                  <a:p>
                    <a:pPr>
                      <a:defRPr sz="1100" b="1" i="0" u="none" strike="noStrike" kern="1200" baseline="0">
                        <a:solidFill>
                          <a:schemeClr val="tx1"/>
                        </a:solidFill>
                        <a:latin typeface="+mn-lt"/>
                        <a:ea typeface="+mn-ea"/>
                        <a:cs typeface="+mn-cs"/>
                      </a:defRPr>
                    </a:pPr>
                    <a:fld id="{F9BE9317-15E6-4C90-A58A-414AAEFD7534}" type="CATEGORYNAME">
                      <a:rPr lang="en-US"/>
                      <a:pPr>
                        <a:defRPr sz="1100" b="1" i="0" u="none" strike="noStrike" kern="1200" baseline="0">
                          <a:solidFill>
                            <a:schemeClr val="tx1"/>
                          </a:solidFill>
                          <a:latin typeface="+mn-lt"/>
                          <a:ea typeface="+mn-ea"/>
                          <a:cs typeface="+mn-cs"/>
                        </a:defRPr>
                      </a:pPr>
                      <a:t>[CATEGORY NAME]</a:t>
                    </a:fld>
                    <a:endParaRPr lang="en-IN"/>
                  </a:p>
                </c:rich>
              </c:tx>
              <c:sp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c:spPr>
              <c:dLblPos val="outEnd"/>
              <c:showLegendKey val="0"/>
              <c:showVal val="0"/>
              <c:showCatName val="1"/>
              <c:showSerName val="0"/>
              <c:showPercent val="0"/>
              <c:showBubbleSize val="0"/>
              <c:separator>
</c:separator>
              <c:extLst>
                <c:ext xmlns:c15="http://schemas.microsoft.com/office/drawing/2012/chart" uri="{CE6537A1-D6FC-4f65-9D91-7224C49458BB}">
                  <c15:layout>
                    <c:manualLayout>
                      <c:w val="8.9276219254180333E-2"/>
                      <c:h val="0.25334630468488734"/>
                    </c:manualLayout>
                  </c15:layout>
                  <c15:dlblFieldTable/>
                  <c15:showDataLabelsRange val="1"/>
                </c:ext>
                <c:ext xmlns:c16="http://schemas.microsoft.com/office/drawing/2014/chart" uri="{C3380CC4-5D6E-409C-BE32-E72D297353CC}">
                  <c16:uniqueId val="{00000007-ABEA-43AE-B267-E4C3AC3E6AAA}"/>
                </c:ext>
              </c:extLst>
            </c:dLbl>
            <c:dLbl>
              <c:idx val="7"/>
              <c:layout>
                <c:manualLayout>
                  <c:x val="1.8336941032787622E-2"/>
                  <c:y val="4.1184243861409307E-2"/>
                </c:manualLayout>
              </c:layout>
              <c:tx>
                <c:rich>
                  <a:bodyPr rot="0" spcFirstLastPara="1" vertOverflow="ellipsis" vert="horz" wrap="square" lIns="38100" tIns="19050" rIns="38100" bIns="19050" anchor="ctr" anchorCtr="1">
                    <a:noAutofit/>
                  </a:bodyPr>
                  <a:lstStyle/>
                  <a:p>
                    <a:pPr>
                      <a:defRPr sz="1100" b="1" i="0" u="none" strike="noStrike" kern="1200" baseline="0">
                        <a:solidFill>
                          <a:schemeClr val="tx1"/>
                        </a:solidFill>
                        <a:latin typeface="+mn-lt"/>
                        <a:ea typeface="+mn-ea"/>
                        <a:cs typeface="+mn-cs"/>
                      </a:defRPr>
                    </a:pPr>
                    <a:fld id="{89A4B728-1480-4755-8501-9F8E568B32D2}" type="CELLRANGE">
                      <a:rPr lang="en-US" u="sng" smtClean="0"/>
                      <a:pPr>
                        <a:defRPr sz="1100" b="1" i="0" u="none" strike="noStrike" kern="1200" baseline="0">
                          <a:solidFill>
                            <a:schemeClr val="tx1"/>
                          </a:solidFill>
                          <a:latin typeface="+mn-lt"/>
                          <a:ea typeface="+mn-ea"/>
                          <a:cs typeface="+mn-cs"/>
                        </a:defRPr>
                      </a:pPr>
                      <a:t>[CELLRANGE]</a:t>
                    </a:fld>
                    <a:endParaRPr lang="en-US" u="sng" dirty="0"/>
                  </a:p>
                  <a:p>
                    <a:pPr>
                      <a:defRPr sz="1100" b="1" i="0" u="none" strike="noStrike" kern="1200" baseline="0">
                        <a:solidFill>
                          <a:schemeClr val="tx1"/>
                        </a:solidFill>
                        <a:latin typeface="+mn-lt"/>
                        <a:ea typeface="+mn-ea"/>
                        <a:cs typeface="+mn-cs"/>
                      </a:defRPr>
                    </a:pPr>
                    <a:endParaRPr lang="en-US" u="sng" baseline="0" dirty="0"/>
                  </a:p>
                  <a:p>
                    <a:pPr>
                      <a:defRPr sz="1100" b="1" i="0" u="none" strike="noStrike" kern="1200" baseline="0">
                        <a:solidFill>
                          <a:schemeClr val="tx1"/>
                        </a:solidFill>
                        <a:latin typeface="+mn-lt"/>
                        <a:ea typeface="+mn-ea"/>
                        <a:cs typeface="+mn-cs"/>
                      </a:defRPr>
                    </a:pPr>
                    <a:fld id="{9E93A7B3-6F8E-47B5-BBF6-57CFE9412C33}" type="CATEGORYNAME">
                      <a:rPr lang="en-US"/>
                      <a:pPr>
                        <a:defRPr sz="1100" b="1" i="0" u="none" strike="noStrike" kern="1200" baseline="0">
                          <a:solidFill>
                            <a:schemeClr val="tx1"/>
                          </a:solidFill>
                          <a:latin typeface="+mn-lt"/>
                          <a:ea typeface="+mn-ea"/>
                          <a:cs typeface="+mn-cs"/>
                        </a:defRPr>
                      </a:pPr>
                      <a:t>[CATEGORY NAME]</a:t>
                    </a:fld>
                    <a:endParaRPr lang="en-IN"/>
                  </a:p>
                </c:rich>
              </c:tx>
              <c:sp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c:spPr>
              <c:dLblPos val="outEnd"/>
              <c:showLegendKey val="0"/>
              <c:showVal val="0"/>
              <c:showCatName val="1"/>
              <c:showSerName val="0"/>
              <c:showPercent val="0"/>
              <c:showBubbleSize val="0"/>
              <c:separator>
</c:separator>
              <c:extLst>
                <c:ext xmlns:c15="http://schemas.microsoft.com/office/drawing/2012/chart" uri="{CE6537A1-D6FC-4f65-9D91-7224C49458BB}">
                  <c15:layout>
                    <c:manualLayout>
                      <c:w val="0.10024168121104733"/>
                      <c:h val="0.20500086137881413"/>
                    </c:manualLayout>
                  </c15:layout>
                  <c15:dlblFieldTable/>
                  <c15:showDataLabelsRange val="1"/>
                </c:ext>
                <c:ext xmlns:c16="http://schemas.microsoft.com/office/drawing/2014/chart" uri="{C3380CC4-5D6E-409C-BE32-E72D297353CC}">
                  <c16:uniqueId val="{00000008-ABEA-43AE-B267-E4C3AC3E6AAA}"/>
                </c:ext>
              </c:extLst>
            </c:dLbl>
            <c:dLbl>
              <c:idx val="8"/>
              <c:layout>
                <c:manualLayout>
                  <c:x val="4.2786083443739714E-2"/>
                  <c:y val="3.4749034749034721E-2"/>
                </c:manualLayout>
              </c:layout>
              <c:tx>
                <c:rich>
                  <a:bodyPr rot="0" spcFirstLastPara="1" vertOverflow="ellipsis" vert="horz" wrap="square" lIns="38100" tIns="19050" rIns="38100" bIns="19050" anchor="ctr" anchorCtr="1">
                    <a:noAutofit/>
                  </a:bodyPr>
                  <a:lstStyle/>
                  <a:p>
                    <a:pPr>
                      <a:defRPr sz="1100" b="1" i="0" u="none" strike="noStrike" kern="1200" baseline="0">
                        <a:solidFill>
                          <a:schemeClr val="tx1"/>
                        </a:solidFill>
                        <a:latin typeface="+mn-lt"/>
                        <a:ea typeface="+mn-ea"/>
                        <a:cs typeface="+mn-cs"/>
                      </a:defRPr>
                    </a:pPr>
                    <a:fld id="{0D362453-6B4C-40A0-AE7E-48C89B0357EF}" type="CELLRANGE">
                      <a:rPr lang="en-US" u="sng" smtClean="0"/>
                      <a:pPr>
                        <a:defRPr sz="1100" b="1" i="0" u="none" strike="noStrike" kern="1200" baseline="0">
                          <a:solidFill>
                            <a:schemeClr val="tx1"/>
                          </a:solidFill>
                          <a:latin typeface="+mn-lt"/>
                          <a:ea typeface="+mn-ea"/>
                          <a:cs typeface="+mn-cs"/>
                        </a:defRPr>
                      </a:pPr>
                      <a:t>[CELLRANGE]</a:t>
                    </a:fld>
                    <a:endParaRPr lang="en-US" u="sng" dirty="0"/>
                  </a:p>
                  <a:p>
                    <a:pPr>
                      <a:defRPr sz="1100" b="1" i="0" u="none" strike="noStrike" kern="1200" baseline="0">
                        <a:solidFill>
                          <a:schemeClr val="tx1"/>
                        </a:solidFill>
                        <a:latin typeface="+mn-lt"/>
                        <a:ea typeface="+mn-ea"/>
                        <a:cs typeface="+mn-cs"/>
                      </a:defRPr>
                    </a:pPr>
                    <a:endParaRPr lang="en-US" u="sng" baseline="0" dirty="0"/>
                  </a:p>
                  <a:p>
                    <a:pPr>
                      <a:defRPr sz="1100" b="1" i="0" u="none" strike="noStrike" kern="1200" baseline="0">
                        <a:solidFill>
                          <a:schemeClr val="tx1"/>
                        </a:solidFill>
                        <a:latin typeface="+mn-lt"/>
                        <a:ea typeface="+mn-ea"/>
                        <a:cs typeface="+mn-cs"/>
                      </a:defRPr>
                    </a:pPr>
                    <a:fld id="{192EC375-0E8F-47C5-A92A-219B62EC67E2}" type="CATEGORYNAME">
                      <a:rPr lang="en-US"/>
                      <a:pPr>
                        <a:defRPr sz="1100" b="1" i="0" u="none" strike="noStrike" kern="1200" baseline="0">
                          <a:solidFill>
                            <a:schemeClr val="tx1"/>
                          </a:solidFill>
                          <a:latin typeface="+mn-lt"/>
                          <a:ea typeface="+mn-ea"/>
                          <a:cs typeface="+mn-cs"/>
                        </a:defRPr>
                      </a:pPr>
                      <a:t>[CATEGORY NAME]</a:t>
                    </a:fld>
                    <a:endParaRPr lang="en-IN"/>
                  </a:p>
                </c:rich>
              </c:tx>
              <c:sp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c:spPr>
              <c:dLblPos val="outEnd"/>
              <c:showLegendKey val="0"/>
              <c:showVal val="0"/>
              <c:showCatName val="1"/>
              <c:showSerName val="0"/>
              <c:showPercent val="0"/>
              <c:showBubbleSize val="0"/>
              <c:separator>
</c:separator>
              <c:extLst>
                <c:ext xmlns:c15="http://schemas.microsoft.com/office/drawing/2012/chart" uri="{CE6537A1-D6FC-4f65-9D91-7224C49458BB}">
                  <c15:layout>
                    <c:manualLayout>
                      <c:w val="0.13604145658651567"/>
                      <c:h val="0.38545688545688545"/>
                    </c:manualLayout>
                  </c15:layout>
                  <c15:dlblFieldTable/>
                  <c15:showDataLabelsRange val="1"/>
                </c:ext>
                <c:ext xmlns:c16="http://schemas.microsoft.com/office/drawing/2014/chart" uri="{C3380CC4-5D6E-409C-BE32-E72D297353CC}">
                  <c16:uniqueId val="{00000009-ABEA-43AE-B267-E4C3AC3E6AAA}"/>
                </c:ext>
              </c:extLst>
            </c:dLbl>
            <c:dLbl>
              <c:idx val="9"/>
              <c:layout>
                <c:manualLayout>
                  <c:x val="2.933907677546364E-2"/>
                  <c:y val="1.0296010296010388E-2"/>
                </c:manualLayout>
              </c:layout>
              <c:tx>
                <c:rich>
                  <a:bodyPr rot="0" spcFirstLastPara="1" vertOverflow="ellipsis" vert="horz" wrap="square" lIns="38100" tIns="19050" rIns="38100" bIns="19050" anchor="ctr" anchorCtr="1">
                    <a:noAutofit/>
                  </a:bodyPr>
                  <a:lstStyle/>
                  <a:p>
                    <a:pPr>
                      <a:defRPr sz="1100" b="1" i="0" u="none" strike="noStrike" kern="1200" baseline="0">
                        <a:solidFill>
                          <a:schemeClr val="tx1"/>
                        </a:solidFill>
                        <a:latin typeface="+mn-lt"/>
                        <a:ea typeface="+mn-ea"/>
                        <a:cs typeface="+mn-cs"/>
                      </a:defRPr>
                    </a:pPr>
                    <a:fld id="{2F8EA931-C499-4A80-AFAA-ED69602422B6}" type="CELLRANGE">
                      <a:rPr lang="en-US" u="sng" smtClean="0"/>
                      <a:pPr>
                        <a:defRPr sz="1100" b="1" i="0" u="none" strike="noStrike" kern="1200" baseline="0">
                          <a:solidFill>
                            <a:schemeClr val="tx1"/>
                          </a:solidFill>
                          <a:latin typeface="+mn-lt"/>
                          <a:ea typeface="+mn-ea"/>
                          <a:cs typeface="+mn-cs"/>
                        </a:defRPr>
                      </a:pPr>
                      <a:t>[CELLRANGE]</a:t>
                    </a:fld>
                    <a:endParaRPr lang="en-US" u="sng" dirty="0"/>
                  </a:p>
                  <a:p>
                    <a:pPr>
                      <a:defRPr sz="1100" b="1" i="0" u="none" strike="noStrike" kern="1200" baseline="0">
                        <a:solidFill>
                          <a:schemeClr val="tx1"/>
                        </a:solidFill>
                        <a:latin typeface="+mn-lt"/>
                        <a:ea typeface="+mn-ea"/>
                        <a:cs typeface="+mn-cs"/>
                      </a:defRPr>
                    </a:pPr>
                    <a:endParaRPr lang="en-US" u="sng" baseline="0" dirty="0"/>
                  </a:p>
                  <a:p>
                    <a:pPr>
                      <a:defRPr sz="1100" b="1" i="0" u="none" strike="noStrike" kern="1200" baseline="0">
                        <a:solidFill>
                          <a:schemeClr val="tx1"/>
                        </a:solidFill>
                        <a:latin typeface="+mn-lt"/>
                        <a:ea typeface="+mn-ea"/>
                        <a:cs typeface="+mn-cs"/>
                      </a:defRPr>
                    </a:pPr>
                    <a:fld id="{47CF4952-EA33-4D28-8164-90B5D675FB54}" type="CATEGORYNAME">
                      <a:rPr lang="en-US"/>
                      <a:pPr>
                        <a:defRPr sz="1100" b="1" i="0" u="none" strike="noStrike" kern="1200" baseline="0">
                          <a:solidFill>
                            <a:schemeClr val="tx1"/>
                          </a:solidFill>
                          <a:latin typeface="+mn-lt"/>
                          <a:ea typeface="+mn-ea"/>
                          <a:cs typeface="+mn-cs"/>
                        </a:defRPr>
                      </a:pPr>
                      <a:t>[CATEGORY NAME]</a:t>
                    </a:fld>
                    <a:endParaRPr lang="en-IN"/>
                  </a:p>
                </c:rich>
              </c:tx>
              <c:sp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c:spPr>
              <c:dLblPos val="outEnd"/>
              <c:showLegendKey val="0"/>
              <c:showVal val="0"/>
              <c:showCatName val="1"/>
              <c:showSerName val="0"/>
              <c:showPercent val="0"/>
              <c:showBubbleSize val="0"/>
              <c:separator>
</c:separator>
              <c:extLst>
                <c:ext xmlns:c15="http://schemas.microsoft.com/office/drawing/2012/chart" uri="{CE6537A1-D6FC-4f65-9D91-7224C49458BB}">
                  <c15:layout>
                    <c:manualLayout>
                      <c:w val="0.12304055138892576"/>
                      <c:h val="0.35971685971685974"/>
                    </c:manualLayout>
                  </c15:layout>
                  <c15:dlblFieldTable/>
                  <c15:showDataLabelsRange val="1"/>
                </c:ext>
                <c:ext xmlns:c16="http://schemas.microsoft.com/office/drawing/2014/chart" uri="{C3380CC4-5D6E-409C-BE32-E72D297353CC}">
                  <c16:uniqueId val="{0000000A-ABEA-43AE-B267-E4C3AC3E6AAA}"/>
                </c:ext>
              </c:extLst>
            </c:dLbl>
            <c:dLbl>
              <c:idx val="10"/>
              <c:layout>
                <c:manualLayout>
                  <c:x val="8.434965923218761E-2"/>
                  <c:y val="2.9601232278397633E-2"/>
                </c:manualLayout>
              </c:layout>
              <c:tx>
                <c:rich>
                  <a:bodyPr rot="0" spcFirstLastPara="1" vertOverflow="ellipsis" vert="horz" wrap="square" lIns="38100" tIns="19050" rIns="38100" bIns="19050" anchor="ctr" anchorCtr="1">
                    <a:noAutofit/>
                  </a:bodyPr>
                  <a:lstStyle/>
                  <a:p>
                    <a:pPr>
                      <a:defRPr sz="1100" b="1" i="0" u="none" strike="noStrike" kern="1200" baseline="0">
                        <a:solidFill>
                          <a:schemeClr val="tx1"/>
                        </a:solidFill>
                        <a:latin typeface="+mn-lt"/>
                        <a:ea typeface="+mn-ea"/>
                        <a:cs typeface="+mn-cs"/>
                      </a:defRPr>
                    </a:pPr>
                    <a:fld id="{658E52E4-FA60-4DD2-9DB6-8891B10B8964}" type="CELLRANGE">
                      <a:rPr lang="en-US" u="sng" smtClean="0"/>
                      <a:pPr>
                        <a:defRPr sz="1100" b="1" i="0" u="none" strike="noStrike" kern="1200" baseline="0">
                          <a:solidFill>
                            <a:schemeClr val="tx1"/>
                          </a:solidFill>
                          <a:latin typeface="+mn-lt"/>
                          <a:ea typeface="+mn-ea"/>
                          <a:cs typeface="+mn-cs"/>
                        </a:defRPr>
                      </a:pPr>
                      <a:t>[CELLRANGE]</a:t>
                    </a:fld>
                    <a:endParaRPr lang="en-US" u="sng" dirty="0"/>
                  </a:p>
                  <a:p>
                    <a:pPr>
                      <a:defRPr sz="1100" b="1" i="0" u="none" strike="noStrike" kern="1200" baseline="0">
                        <a:solidFill>
                          <a:schemeClr val="tx1"/>
                        </a:solidFill>
                        <a:latin typeface="+mn-lt"/>
                        <a:ea typeface="+mn-ea"/>
                        <a:cs typeface="+mn-cs"/>
                      </a:defRPr>
                    </a:pPr>
                    <a:endParaRPr lang="en-US" u="sng" baseline="0" dirty="0"/>
                  </a:p>
                  <a:p>
                    <a:pPr>
                      <a:defRPr sz="1100" b="1" i="0" u="none" strike="noStrike" kern="1200" baseline="0">
                        <a:solidFill>
                          <a:schemeClr val="tx1"/>
                        </a:solidFill>
                        <a:latin typeface="+mn-lt"/>
                        <a:ea typeface="+mn-ea"/>
                        <a:cs typeface="+mn-cs"/>
                      </a:defRPr>
                    </a:pPr>
                    <a:r>
                      <a:rPr lang="en-US" dirty="0"/>
                      <a:t>Exchange</a:t>
                    </a:r>
                    <a:r>
                      <a:rPr lang="en-US" baseline="0" dirty="0"/>
                      <a:t> rate becomes market determined</a:t>
                    </a:r>
                  </a:p>
                  <a:p>
                    <a:pPr>
                      <a:defRPr sz="1100" b="1" i="0" u="none" strike="noStrike" kern="1200" baseline="0">
                        <a:solidFill>
                          <a:schemeClr val="tx1"/>
                        </a:solidFill>
                        <a:latin typeface="+mn-lt"/>
                        <a:ea typeface="+mn-ea"/>
                        <a:cs typeface="+mn-cs"/>
                      </a:defRPr>
                    </a:pPr>
                    <a:endParaRPr lang="en-IN"/>
                  </a:p>
                </c:rich>
              </c:tx>
              <c:sp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c:spPr>
              <c:dLblPos val="outEnd"/>
              <c:showLegendKey val="0"/>
              <c:showVal val="0"/>
              <c:showCatName val="1"/>
              <c:showSerName val="0"/>
              <c:showPercent val="0"/>
              <c:showBubbleSize val="0"/>
              <c:separator>
</c:separator>
              <c:extLst>
                <c:ext xmlns:c15="http://schemas.microsoft.com/office/drawing/2012/chart" uri="{CE6537A1-D6FC-4f65-9D91-7224C49458BB}">
                  <c15:spPr xmlns:c15="http://schemas.microsoft.com/office/drawing/2012/chart">
                    <a:prstGeom prst="rect">
                      <a:avLst/>
                    </a:prstGeom>
                  </c15:spPr>
                  <c15:layout>
                    <c:manualLayout>
                      <c:w val="0.15467376116721587"/>
                      <c:h val="0.20875160875160875"/>
                    </c:manualLayout>
                  </c15:layout>
                  <c15:dlblFieldTable/>
                  <c15:showDataLabelsRange val="1"/>
                </c:ext>
                <c:ext xmlns:c16="http://schemas.microsoft.com/office/drawing/2014/chart" uri="{C3380CC4-5D6E-409C-BE32-E72D297353CC}">
                  <c16:uniqueId val="{0000000B-ABEA-43AE-B267-E4C3AC3E6AAA}"/>
                </c:ext>
              </c:extLst>
            </c:dLbl>
            <c:dLbl>
              <c:idx val="11"/>
              <c:layout>
                <c:manualLayout>
                  <c:x val="8.4349707360515447E-2"/>
                  <c:y val="5.1480051480052415E-3"/>
                </c:manualLayout>
              </c:layout>
              <c:tx>
                <c:rich>
                  <a:bodyPr rot="0" spcFirstLastPara="1" vertOverflow="ellipsis" vert="horz" wrap="square" lIns="38100" tIns="19050" rIns="38100" bIns="19050" anchor="ctr" anchorCtr="1">
                    <a:noAutofit/>
                  </a:bodyPr>
                  <a:lstStyle/>
                  <a:p>
                    <a:pPr>
                      <a:defRPr lang="en-US" sz="1100" b="1" i="0" u="none" strike="noStrike" kern="1200" baseline="0" dirty="0" smtClean="0">
                        <a:solidFill>
                          <a:prstClr val="black"/>
                        </a:solidFill>
                        <a:latin typeface="+mn-lt"/>
                        <a:ea typeface="+mn-ea"/>
                        <a:cs typeface="+mn-cs"/>
                      </a:defRPr>
                    </a:pPr>
                    <a:r>
                      <a:rPr lang="en-US" sz="1100" b="1" i="0" u="sng" strike="noStrike" kern="1200" baseline="0" dirty="0">
                        <a:solidFill>
                          <a:prstClr val="black"/>
                        </a:solidFill>
                        <a:latin typeface="+mn-lt"/>
                        <a:ea typeface="+mn-ea"/>
                        <a:cs typeface="+mn-cs"/>
                      </a:rPr>
                      <a:t>1995</a:t>
                    </a:r>
                  </a:p>
                  <a:p>
                    <a:pPr>
                      <a:defRPr lang="en-US" sz="1100" b="1" i="0" u="none" strike="noStrike" kern="1200" baseline="0" dirty="0" smtClean="0">
                        <a:solidFill>
                          <a:prstClr val="black"/>
                        </a:solidFill>
                        <a:latin typeface="+mn-lt"/>
                        <a:ea typeface="+mn-ea"/>
                        <a:cs typeface="+mn-cs"/>
                      </a:defRPr>
                    </a:pPr>
                    <a:endParaRPr lang="en-US" sz="1100" b="1" i="0" u="none" strike="noStrike" kern="1200" baseline="0" dirty="0">
                      <a:solidFill>
                        <a:prstClr val="black"/>
                      </a:solidFill>
                      <a:latin typeface="+mn-lt"/>
                      <a:ea typeface="+mn-ea"/>
                      <a:cs typeface="+mn-cs"/>
                    </a:endParaRPr>
                  </a:p>
                  <a:p>
                    <a:pPr>
                      <a:defRPr lang="en-US" sz="1100" b="1" i="0" u="none" strike="noStrike" kern="1200" baseline="0" dirty="0" smtClean="0">
                        <a:solidFill>
                          <a:prstClr val="black"/>
                        </a:solidFill>
                        <a:latin typeface="+mn-lt"/>
                        <a:ea typeface="+mn-ea"/>
                        <a:cs typeface="+mn-cs"/>
                      </a:defRPr>
                    </a:pPr>
                    <a:r>
                      <a:rPr lang="en-US" sz="1100" b="1" i="0" u="none" strike="noStrike" kern="1200" baseline="0" dirty="0">
                        <a:solidFill>
                          <a:prstClr val="black"/>
                        </a:solidFill>
                        <a:latin typeface="+mn-lt"/>
                        <a:ea typeface="+mn-ea"/>
                        <a:cs typeface="+mn-cs"/>
                      </a:rPr>
                      <a:t>RBI sets up its printing press- BRBNMPL</a:t>
                    </a:r>
                  </a:p>
                  <a:p>
                    <a:pPr>
                      <a:defRPr lang="en-US" sz="1100" b="1" i="0" u="none" strike="noStrike" kern="1200" baseline="0" dirty="0" smtClean="0">
                        <a:solidFill>
                          <a:prstClr val="black"/>
                        </a:solidFill>
                        <a:latin typeface="+mn-lt"/>
                        <a:ea typeface="+mn-ea"/>
                        <a:cs typeface="+mn-cs"/>
                      </a:defRPr>
                    </a:pPr>
                    <a:endParaRPr lang="en-US" sz="1100" b="1" i="0" u="none" strike="noStrike" kern="1200" baseline="0" dirty="0">
                      <a:solidFill>
                        <a:prstClr val="black"/>
                      </a:solidFill>
                      <a:latin typeface="+mn-lt"/>
                      <a:ea typeface="+mn-ea"/>
                      <a:cs typeface="+mn-cs"/>
                    </a:endParaRPr>
                  </a:p>
                </c:rich>
              </c:tx>
              <c:sp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c:spPr>
              <c:dLblPos val="outEnd"/>
              <c:showLegendKey val="0"/>
              <c:showVal val="0"/>
              <c:showCatName val="1"/>
              <c:showSerName val="0"/>
              <c:showPercent val="0"/>
              <c:showBubbleSize val="0"/>
              <c:separator>
</c:separator>
              <c:extLst>
                <c:ext xmlns:c15="http://schemas.microsoft.com/office/drawing/2012/chart" uri="{CE6537A1-D6FC-4f65-9D91-7224C49458BB}">
                  <c15:spPr xmlns:c15="http://schemas.microsoft.com/office/drawing/2012/chart">
                    <a:prstGeom prst="rect">
                      <a:avLst/>
                    </a:prstGeom>
                  </c15:spPr>
                  <c15:layout>
                    <c:manualLayout>
                      <c:w val="0.14280156151397089"/>
                      <c:h val="0.20418285552143819"/>
                    </c:manualLayout>
                  </c15:layout>
                  <c15:showDataLabelsRange val="1"/>
                </c:ext>
                <c:ext xmlns:c16="http://schemas.microsoft.com/office/drawing/2014/chart" uri="{C3380CC4-5D6E-409C-BE32-E72D297353CC}">
                  <c16:uniqueId val="{0000000C-ABEA-43AE-B267-E4C3AC3E6AAA}"/>
                </c:ext>
              </c:extLst>
            </c:dLbl>
            <c:dLbl>
              <c:idx val="12"/>
              <c:delete val="1"/>
              <c:extLst>
                <c:ext xmlns:c15="http://schemas.microsoft.com/office/drawing/2012/chart" uri="{CE6537A1-D6FC-4f65-9D91-7224C49458BB}">
                  <c15:layout>
                    <c:manualLayout>
                      <c:w val="0.12859970281492591"/>
                      <c:h val="0.22579150579150578"/>
                    </c:manualLayout>
                  </c15:layout>
                </c:ext>
                <c:ext xmlns:c16="http://schemas.microsoft.com/office/drawing/2014/chart" uri="{C3380CC4-5D6E-409C-BE32-E72D297353CC}">
                  <c16:uniqueId val="{0000000D-ABEA-43AE-B267-E4C3AC3E6AAA}"/>
                </c:ext>
              </c:extLst>
            </c:dLbl>
            <c:dLbl>
              <c:idx val="13"/>
              <c:delete val="1"/>
              <c:extLst>
                <c:ext xmlns:c15="http://schemas.microsoft.com/office/drawing/2012/chart" uri="{CE6537A1-D6FC-4f65-9D91-7224C49458BB}"/>
                <c:ext xmlns:c16="http://schemas.microsoft.com/office/drawing/2014/chart" uri="{C3380CC4-5D6E-409C-BE32-E72D297353CC}">
                  <c16:uniqueId val="{0000000E-ABEA-43AE-B267-E4C3AC3E6AAA}"/>
                </c:ext>
              </c:extLst>
            </c:dLbl>
            <c:dLbl>
              <c:idx val="14"/>
              <c:delete val="1"/>
              <c:extLst>
                <c:ext xmlns:c15="http://schemas.microsoft.com/office/drawing/2012/chart" uri="{CE6537A1-D6FC-4f65-9D91-7224C49458BB}"/>
                <c:ext xmlns:c16="http://schemas.microsoft.com/office/drawing/2014/chart" uri="{C3380CC4-5D6E-409C-BE32-E72D297353CC}">
                  <c16:uniqueId val="{0000000F-ABEA-43AE-B267-E4C3AC3E6AAA}"/>
                </c:ext>
              </c:extLst>
            </c:dLbl>
            <c:sp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dLblPos val="outEnd"/>
            <c:showLegendKey val="0"/>
            <c:showVal val="0"/>
            <c:showCatName val="1"/>
            <c:showSerName val="0"/>
            <c:showPercent val="0"/>
            <c:showBubbleSize val="0"/>
            <c:separator>
</c:separator>
            <c:showLeaderLines val="0"/>
            <c:extLst>
              <c:ext xmlns:c15="http://schemas.microsoft.com/office/drawing/2012/chart" uri="{CE6537A1-D6FC-4f65-9D91-7224C49458BB}">
                <c15:showDataLabelsRange val="1"/>
                <c15:showLeaderLines val="0"/>
              </c:ext>
            </c:extLst>
          </c:dLbls>
          <c:cat>
            <c:strRef>
              <c:f>Sheet1!$B$2:$B$16</c:f>
              <c:strCache>
                <c:ptCount val="15"/>
                <c:pt idx="0">
                  <c:v>Operations begin
on April 1                                               </c:v>
                </c:pt>
                <c:pt idx="1">
                  <c:v>Nationalisation
of the Reserve
Bank; Banking
Regulation Act
enacted</c:v>
                </c:pt>
                <c:pt idx="2">
                  <c:v>India embarks
on planned
economic
development.
The Reserve
Bank becomes
active agent and
participant</c:v>
                </c:pt>
                <c:pt idx="3">
                  <c:v> Cooperative
banks come
under RBI
regulation</c:v>
                </c:pt>
                <c:pt idx="4">
                  <c:v>Cooperative
banks come
under RBI
regulation</c:v>
                </c:pt>
                <c:pt idx="5">
                  <c:v> RBI
strengthens
exchange
controls by
amending
Foreign
Exchange
Regulation Act
(FERA)</c:v>
                </c:pt>
                <c:pt idx="6">
                  <c:v> Introduction
of priority
sector
lending
targets</c:v>
                </c:pt>
                <c:pt idx="7">
                  <c:v>Regional
Rural Banks
set up</c:v>
                </c:pt>
                <c:pt idx="8">
                  <c:v>Financial
market
reforms
begin with
Sukhamoy
Chakravarty
and Vaghul
Committee
Reports</c:v>
                </c:pt>
                <c:pt idx="9">
                  <c:v>India faces
balance of
payment
crisis; pledges
gold to shore
up reserves.
Rupee
devalued</c:v>
                </c:pt>
                <c:pt idx="10">
                  <c:v>India faces
balance of
payment
crisis; pledges
gold to shore
up reserves.
Rupee
devalued</c:v>
                </c:pt>
                <c:pt idx="11">
                  <c:v> Board for
Financial
Supervision
set up</c:v>
                </c:pt>
                <c:pt idx="12">
                  <c:v>   Board for
Financial
Supervision
set up</c:v>
                </c:pt>
                <c:pt idx="13">
                  <c:v>Regulation of
Non-Banking
Finance
Companies
strengthened</c:v>
                </c:pt>
                <c:pt idx="14">
                  <c:v>Multiple
indicator
approach for
monetary
policy
adopted</c:v>
                </c:pt>
              </c:strCache>
            </c:strRef>
          </c:cat>
          <c:val>
            <c:numRef>
              <c:f>Sheet1!$C$2:$C$16</c:f>
              <c:numCache>
                <c:formatCode>General</c:formatCode>
                <c:ptCount val="15"/>
                <c:pt idx="0">
                  <c:v>3</c:v>
                </c:pt>
                <c:pt idx="1">
                  <c:v>-1</c:v>
                </c:pt>
                <c:pt idx="2">
                  <c:v>0.5</c:v>
                </c:pt>
                <c:pt idx="3">
                  <c:v>-1</c:v>
                </c:pt>
                <c:pt idx="4">
                  <c:v>2</c:v>
                </c:pt>
                <c:pt idx="5">
                  <c:v>-0.5</c:v>
                </c:pt>
                <c:pt idx="6">
                  <c:v>2</c:v>
                </c:pt>
                <c:pt idx="7">
                  <c:v>-2</c:v>
                </c:pt>
                <c:pt idx="8">
                  <c:v>1</c:v>
                </c:pt>
                <c:pt idx="9">
                  <c:v>-0.5</c:v>
                </c:pt>
                <c:pt idx="10">
                  <c:v>1</c:v>
                </c:pt>
                <c:pt idx="11">
                  <c:v>-1</c:v>
                </c:pt>
                <c:pt idx="12">
                  <c:v>2.5</c:v>
                </c:pt>
                <c:pt idx="13">
                  <c:v>-1</c:v>
                </c:pt>
                <c:pt idx="14">
                  <c:v>2</c:v>
                </c:pt>
              </c:numCache>
            </c:numRef>
          </c:val>
          <c:extLst>
            <c:ext xmlns:c15="http://schemas.microsoft.com/office/drawing/2012/chart" uri="{02D57815-91ED-43cb-92C2-25804820EDAC}">
              <c15:datalabelsRange>
                <c15:f>Sheet1!$A$2:$A$16</c15:f>
                <c15:dlblRangeCache>
                  <c:ptCount val="15"/>
                  <c:pt idx="0">
                    <c:v>1935</c:v>
                  </c:pt>
                  <c:pt idx="1">
                    <c:v>1949</c:v>
                  </c:pt>
                  <c:pt idx="2">
                    <c:v>1950</c:v>
                  </c:pt>
                  <c:pt idx="3">
                    <c:v>1966</c:v>
                  </c:pt>
                  <c:pt idx="4">
                    <c:v>1969</c:v>
                  </c:pt>
                  <c:pt idx="5">
                    <c:v>1973</c:v>
                  </c:pt>
                  <c:pt idx="6">
                    <c:v>1974</c:v>
                  </c:pt>
                  <c:pt idx="7">
                    <c:v>1975</c:v>
                  </c:pt>
                  <c:pt idx="8">
                    <c:v>1985</c:v>
                  </c:pt>
                  <c:pt idx="9">
                    <c:v>1991</c:v>
                  </c:pt>
                  <c:pt idx="10">
                    <c:v>1993</c:v>
                  </c:pt>
                  <c:pt idx="11">
                    <c:v>1994</c:v>
                  </c:pt>
                  <c:pt idx="12">
                    <c:v>1997</c:v>
                  </c:pt>
                  <c:pt idx="13">
                    <c:v>1997</c:v>
                  </c:pt>
                  <c:pt idx="14">
                    <c:v>1998</c:v>
                  </c:pt>
                </c15:dlblRangeCache>
              </c15:datalabelsRange>
            </c:ext>
            <c:ext xmlns:c16="http://schemas.microsoft.com/office/drawing/2014/chart" uri="{C3380CC4-5D6E-409C-BE32-E72D297353CC}">
              <c16:uniqueId val="{00000010-ABEA-43AE-B267-E4C3AC3E6AAA}"/>
            </c:ext>
          </c:extLst>
        </c:ser>
        <c:dLbls>
          <c:dLblPos val="outEnd"/>
          <c:showLegendKey val="0"/>
          <c:showVal val="1"/>
          <c:showCatName val="0"/>
          <c:showSerName val="0"/>
          <c:showPercent val="0"/>
          <c:showBubbleSize val="0"/>
        </c:dLbls>
        <c:gapWidth val="219"/>
        <c:overlap val="-27"/>
        <c:axId val="1708409616"/>
        <c:axId val="1707217232"/>
      </c:barChart>
      <c:catAx>
        <c:axId val="1708409616"/>
        <c:scaling>
          <c:orientation val="minMax"/>
        </c:scaling>
        <c:delete val="0"/>
        <c:axPos val="b"/>
        <c:numFmt formatCode="General" sourceLinked="1"/>
        <c:majorTickMark val="none"/>
        <c:minorTickMark val="none"/>
        <c:tickLblPos val="none"/>
        <c:spPr>
          <a:noFill/>
          <a:ln w="12700" cap="flat" cmpd="sng" algn="ctr">
            <a:solidFill>
              <a:schemeClr val="tx1"/>
            </a:solidFill>
            <a:round/>
            <a:tailEnd type="stealth"/>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07217232"/>
        <c:crosses val="autoZero"/>
        <c:auto val="1"/>
        <c:lblAlgn val="ctr"/>
        <c:lblOffset val="100"/>
        <c:noMultiLvlLbl val="0"/>
      </c:catAx>
      <c:valAx>
        <c:axId val="1707217232"/>
        <c:scaling>
          <c:orientation val="minMax"/>
        </c:scaling>
        <c:delete val="1"/>
        <c:axPos val="l"/>
        <c:numFmt formatCode="General" sourceLinked="1"/>
        <c:majorTickMark val="none"/>
        <c:minorTickMark val="none"/>
        <c:tickLblPos val="nextTo"/>
        <c:crossAx val="1708409616"/>
        <c:crosses val="autoZero"/>
        <c:crossBetween val="between"/>
      </c:valAx>
      <c:spPr>
        <a:noFill/>
        <a:ln>
          <a:noFill/>
        </a:ln>
        <a:effectLst>
          <a:outerShdw blurRad="50800" dist="50800" dir="5400000" algn="ctr" rotWithShape="0">
            <a:srgbClr val="000000">
              <a:alpha val="0"/>
            </a:srgbClr>
          </a:outerShdw>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alpha val="0"/>
      </a:schemeClr>
    </a:solidFill>
    <a:ln w="9525" cap="flat" cmpd="sng" algn="ctr">
      <a:noFill/>
      <a:round/>
    </a:ln>
    <a:effectLst/>
  </c:spPr>
  <c:txPr>
    <a:bodyPr/>
    <a:lstStyle/>
    <a:p>
      <a:pPr>
        <a:defRPr/>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7615533671811564E-2"/>
          <c:y val="4.8325762284722774E-3"/>
          <c:w val="0.96659073652239935"/>
          <c:h val="0.94080054444853611"/>
        </c:manualLayout>
      </c:layout>
      <c:barChart>
        <c:barDir val="col"/>
        <c:grouping val="clustered"/>
        <c:varyColors val="0"/>
        <c:ser>
          <c:idx val="0"/>
          <c:order val="0"/>
          <c:spPr>
            <a:solidFill>
              <a:sysClr val="window" lastClr="FFFFFF">
                <a:alpha val="0"/>
              </a:sysClr>
            </a:solidFill>
            <a:ln>
              <a:noFill/>
            </a:ln>
            <a:effectLst/>
          </c:spPr>
          <c:invertIfNegative val="0"/>
          <c:dLbls>
            <c:dLbl>
              <c:idx val="0"/>
              <c:layout>
                <c:manualLayout>
                  <c:x val="0.21852138612023925"/>
                  <c:y val="-4.4842266169149558E-3"/>
                </c:manualLayout>
              </c:layout>
              <c:tx>
                <c:rich>
                  <a:bodyPr rot="0" spcFirstLastPara="1" vertOverflow="ellipsis" vert="horz" wrap="square" lIns="38100" tIns="19050" rIns="38100" bIns="19050" anchor="ctr" anchorCtr="1">
                    <a:noAutofit/>
                  </a:bodyPr>
                  <a:lstStyle/>
                  <a:p>
                    <a:pPr>
                      <a:defRPr sz="1100" b="1" i="0" u="none" strike="noStrike" kern="1200" baseline="0">
                        <a:solidFill>
                          <a:schemeClr val="tx1"/>
                        </a:solidFill>
                        <a:latin typeface="+mn-lt"/>
                        <a:ea typeface="+mn-ea"/>
                        <a:cs typeface="+mn-cs"/>
                      </a:defRPr>
                    </a:pPr>
                    <a:fld id="{DF79ABC4-3092-4CFE-B7B0-F06E58FC5DC3}" type="CELLRANGE">
                      <a:rPr lang="en-US" u="sng" smtClean="0">
                        <a:solidFill>
                          <a:schemeClr val="tx1"/>
                        </a:solidFill>
                      </a:rPr>
                      <a:pPr>
                        <a:defRPr sz="1100" b="1" i="0" u="none" strike="noStrike" kern="1200" baseline="0">
                          <a:solidFill>
                            <a:schemeClr val="tx1"/>
                          </a:solidFill>
                          <a:latin typeface="+mn-lt"/>
                          <a:ea typeface="+mn-ea"/>
                          <a:cs typeface="+mn-cs"/>
                        </a:defRPr>
                      </a:pPr>
                      <a:t>[CELLRANGE]</a:t>
                    </a:fld>
                    <a:endParaRPr lang="en-US" u="sng" dirty="0">
                      <a:solidFill>
                        <a:schemeClr val="tx1"/>
                      </a:solidFill>
                    </a:endParaRPr>
                  </a:p>
                  <a:p>
                    <a:pPr>
                      <a:defRPr sz="1100" b="1" i="0" u="none" strike="noStrike" kern="1200" baseline="0">
                        <a:solidFill>
                          <a:schemeClr val="tx1"/>
                        </a:solidFill>
                        <a:latin typeface="+mn-lt"/>
                        <a:ea typeface="+mn-ea"/>
                        <a:cs typeface="+mn-cs"/>
                      </a:defRPr>
                    </a:pPr>
                    <a:endParaRPr lang="en-US" u="sng" baseline="0" dirty="0">
                      <a:solidFill>
                        <a:schemeClr val="tx1"/>
                      </a:solidFill>
                    </a:endParaRPr>
                  </a:p>
                  <a:p>
                    <a:pPr>
                      <a:defRPr sz="1100" b="1" i="0" u="none" strike="noStrike" kern="1200" baseline="0">
                        <a:solidFill>
                          <a:schemeClr val="tx1"/>
                        </a:solidFill>
                        <a:latin typeface="+mn-lt"/>
                        <a:ea typeface="+mn-ea"/>
                        <a:cs typeface="+mn-cs"/>
                      </a:defRPr>
                    </a:pPr>
                    <a:fld id="{33BE5F3E-81A8-4E95-9A7A-4AAC6FBC8600}" type="CATEGORYNAME">
                      <a:rPr lang="en-US">
                        <a:solidFill>
                          <a:schemeClr val="tx1"/>
                        </a:solidFill>
                      </a:rPr>
                      <a:pPr>
                        <a:defRPr sz="1100" b="1" i="0" u="none" strike="noStrike" kern="1200" baseline="0">
                          <a:solidFill>
                            <a:schemeClr val="tx1"/>
                          </a:solidFill>
                          <a:latin typeface="+mn-lt"/>
                          <a:ea typeface="+mn-ea"/>
                          <a:cs typeface="+mn-cs"/>
                        </a:defRPr>
                      </a:pPr>
                      <a:t>[CATEGORY NAME]</a:t>
                    </a:fld>
                    <a:endParaRPr lang="en-IN"/>
                  </a:p>
                </c:rich>
              </c:tx>
              <c:numFmt formatCode="#,##0.00" sourceLinked="0"/>
              <c:sp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15875">
                  <a:solidFill>
                    <a:schemeClr val="accent1"/>
                  </a:solidFill>
                </a:ln>
                <a:effectLst/>
              </c:spPr>
              <c:dLblPos val="outEnd"/>
              <c:showLegendKey val="0"/>
              <c:showVal val="0"/>
              <c:showCatName val="1"/>
              <c:showSerName val="0"/>
              <c:showPercent val="0"/>
              <c:showBubbleSize val="0"/>
              <c:separator>
</c:separator>
              <c:extLst>
                <c:ext xmlns:c15="http://schemas.microsoft.com/office/drawing/2012/chart" uri="{CE6537A1-D6FC-4f65-9D91-7224C49458BB}">
                  <c15:layout>
                    <c:manualLayout>
                      <c:w val="9.3018090960234542E-2"/>
                      <c:h val="0.25488600235488096"/>
                    </c:manualLayout>
                  </c15:layout>
                  <c15:dlblFieldTable/>
                  <c15:showDataLabelsRange val="1"/>
                </c:ext>
                <c:ext xmlns:c16="http://schemas.microsoft.com/office/drawing/2014/chart" uri="{C3380CC4-5D6E-409C-BE32-E72D297353CC}">
                  <c16:uniqueId val="{00000000-8F3E-4092-A7E6-0B79E54390B7}"/>
                </c:ext>
              </c:extLst>
            </c:dLbl>
            <c:dLbl>
              <c:idx val="1"/>
              <c:layout>
                <c:manualLayout>
                  <c:x val="0.19843205753053214"/>
                  <c:y val="3.9109040676744845E-2"/>
                </c:manualLayout>
              </c:layout>
              <c:tx>
                <c:rich>
                  <a:bodyPr rot="0" spcFirstLastPara="1" vertOverflow="ellipsis" vert="horz" wrap="square" lIns="38100" tIns="19050" rIns="38100" bIns="19050" anchor="ctr" anchorCtr="1">
                    <a:noAutofit/>
                  </a:bodyPr>
                  <a:lstStyle/>
                  <a:p>
                    <a:pPr>
                      <a:defRPr sz="1100" b="1" i="0" u="none" strike="noStrike" kern="1200" baseline="0">
                        <a:solidFill>
                          <a:schemeClr val="tx1"/>
                        </a:solidFill>
                        <a:latin typeface="+mn-lt"/>
                        <a:ea typeface="+mn-ea"/>
                        <a:cs typeface="+mn-cs"/>
                      </a:defRPr>
                    </a:pPr>
                    <a:fld id="{DF79ABC4-3092-4CFE-B7B0-F06E58FC5DC3}" type="CELLRANGE">
                      <a:rPr lang="en-US" u="sng">
                        <a:solidFill>
                          <a:schemeClr val="tx1"/>
                        </a:solidFill>
                      </a:rPr>
                      <a:pPr>
                        <a:defRPr sz="1100" b="1" i="0" u="none" strike="noStrike" kern="1200" baseline="0">
                          <a:solidFill>
                            <a:schemeClr val="tx1"/>
                          </a:solidFill>
                          <a:latin typeface="+mn-lt"/>
                          <a:ea typeface="+mn-ea"/>
                          <a:cs typeface="+mn-cs"/>
                        </a:defRPr>
                      </a:pPr>
                      <a:t>[CELLRANGE]</a:t>
                    </a:fld>
                    <a:endParaRPr lang="en-US" u="sng" baseline="0" dirty="0">
                      <a:solidFill>
                        <a:schemeClr val="tx1"/>
                      </a:solidFill>
                    </a:endParaRPr>
                  </a:p>
                  <a:p>
                    <a:pPr>
                      <a:defRPr sz="1100" b="1" i="0" u="none" strike="noStrike" kern="1200" baseline="0">
                        <a:solidFill>
                          <a:schemeClr val="tx1"/>
                        </a:solidFill>
                        <a:latin typeface="+mn-lt"/>
                        <a:ea typeface="+mn-ea"/>
                        <a:cs typeface="+mn-cs"/>
                      </a:defRPr>
                    </a:pPr>
                    <a:r>
                      <a:rPr lang="en-US" sz="1100" b="1" i="0" u="none" strike="noStrike" baseline="0" dirty="0"/>
                      <a:t>Clearing Corporation of India Limited (CCIL) commences clearing and settlement in government securities</a:t>
                    </a:r>
                  </a:p>
                </c:rich>
              </c:tx>
              <c:numFmt formatCode="#,##0.00" sourceLinked="0"/>
              <c:sp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15875">
                  <a:solidFill>
                    <a:schemeClr val="accent1"/>
                  </a:solidFill>
                </a:ln>
                <a:effectLst/>
              </c:spPr>
              <c:dLblPos val="outEnd"/>
              <c:showLegendKey val="0"/>
              <c:showVal val="0"/>
              <c:showCatName val="1"/>
              <c:showSerName val="0"/>
              <c:showPercent val="0"/>
              <c:showBubbleSize val="0"/>
              <c:separator>
</c:separator>
              <c:extLst>
                <c:ext xmlns:c15="http://schemas.microsoft.com/office/drawing/2012/chart" uri="{CE6537A1-D6FC-4f65-9D91-7224C49458BB}">
                  <c15:spPr xmlns:c15="http://schemas.microsoft.com/office/drawing/2012/chart">
                    <a:prstGeom prst="rect">
                      <a:avLst/>
                    </a:prstGeom>
                  </c15:spPr>
                  <c15:layout>
                    <c:manualLayout>
                      <c:w val="0.12461164339242607"/>
                      <c:h val="0.30925806560422292"/>
                    </c:manualLayout>
                  </c15:layout>
                  <c15:dlblFieldTable/>
                  <c15:showDataLabelsRange val="1"/>
                </c:ext>
                <c:ext xmlns:c16="http://schemas.microsoft.com/office/drawing/2014/chart" uri="{C3380CC4-5D6E-409C-BE32-E72D297353CC}">
                  <c16:uniqueId val="{00000001-8F3E-4092-A7E6-0B79E54390B7}"/>
                </c:ext>
              </c:extLst>
            </c:dLbl>
            <c:dLbl>
              <c:idx val="2"/>
              <c:layout>
                <c:manualLayout>
                  <c:x val="0.26578977621695576"/>
                  <c:y val="2.2635375687682091E-2"/>
                </c:manualLayout>
              </c:layout>
              <c:tx>
                <c:rich>
                  <a:bodyPr rot="0" spcFirstLastPara="1" vertOverflow="ellipsis" vert="horz" wrap="square" lIns="38100" tIns="19050" rIns="38100" bIns="19050" anchor="ctr" anchorCtr="1">
                    <a:noAutofit/>
                  </a:bodyPr>
                  <a:lstStyle/>
                  <a:p>
                    <a:pPr>
                      <a:defRPr sz="1100" b="1" i="0" u="none" strike="noStrike" kern="1200" baseline="0">
                        <a:solidFill>
                          <a:schemeClr val="tx1"/>
                        </a:solidFill>
                        <a:latin typeface="+mn-lt"/>
                        <a:ea typeface="+mn-ea"/>
                        <a:cs typeface="+mn-cs"/>
                      </a:defRPr>
                    </a:pPr>
                    <a:fld id="{DF79ABC4-3092-4CFE-B7B0-F06E58FC5DC3}" type="CELLRANGE">
                      <a:rPr lang="en-US" u="sng" smtClean="0">
                        <a:solidFill>
                          <a:schemeClr val="tx1"/>
                        </a:solidFill>
                      </a:rPr>
                      <a:pPr>
                        <a:defRPr sz="1100" b="1" i="0" u="none" strike="noStrike" kern="1200" baseline="0">
                          <a:solidFill>
                            <a:schemeClr val="tx1"/>
                          </a:solidFill>
                          <a:latin typeface="+mn-lt"/>
                          <a:ea typeface="+mn-ea"/>
                          <a:cs typeface="+mn-cs"/>
                        </a:defRPr>
                      </a:pPr>
                      <a:t>[CELLRANGE]</a:t>
                    </a:fld>
                    <a:endParaRPr lang="en-US" u="sng" dirty="0">
                      <a:solidFill>
                        <a:schemeClr val="tx1"/>
                      </a:solidFill>
                    </a:endParaRPr>
                  </a:p>
                  <a:p>
                    <a:pPr>
                      <a:defRPr sz="1100" b="1" i="0" u="none" strike="noStrike" kern="1200" baseline="0">
                        <a:solidFill>
                          <a:schemeClr val="tx1"/>
                        </a:solidFill>
                        <a:latin typeface="+mn-lt"/>
                        <a:ea typeface="+mn-ea"/>
                        <a:cs typeface="+mn-cs"/>
                      </a:defRPr>
                    </a:pPr>
                    <a:endParaRPr lang="en-US" u="sng" baseline="0" dirty="0">
                      <a:solidFill>
                        <a:schemeClr val="tx1"/>
                      </a:solidFill>
                    </a:endParaRPr>
                  </a:p>
                  <a:p>
                    <a:pPr>
                      <a:defRPr sz="1100" b="1" i="0" u="none" strike="noStrike" kern="1200" baseline="0">
                        <a:solidFill>
                          <a:schemeClr val="tx1"/>
                        </a:solidFill>
                        <a:latin typeface="+mn-lt"/>
                        <a:ea typeface="+mn-ea"/>
                        <a:cs typeface="+mn-cs"/>
                      </a:defRPr>
                    </a:pPr>
                    <a:r>
                      <a:rPr lang="en-US" dirty="0">
                        <a:solidFill>
                          <a:schemeClr val="tx1"/>
                        </a:solidFill>
                      </a:rPr>
                      <a:t>Fiscal </a:t>
                    </a:r>
                    <a:fld id="{33BE5F3E-81A8-4E95-9A7A-4AAC6FBC8600}" type="CATEGORYNAME">
                      <a:rPr lang="en-US">
                        <a:solidFill>
                          <a:schemeClr val="tx1"/>
                        </a:solidFill>
                      </a:rPr>
                      <a:pPr>
                        <a:defRPr sz="1100" b="1" i="0" u="none" strike="noStrike" kern="1200" baseline="0">
                          <a:solidFill>
                            <a:schemeClr val="tx1"/>
                          </a:solidFill>
                          <a:latin typeface="+mn-lt"/>
                          <a:ea typeface="+mn-ea"/>
                          <a:cs typeface="+mn-cs"/>
                        </a:defRPr>
                      </a:pPr>
                      <a:t>[CATEGORY NAME]</a:t>
                    </a:fld>
                    <a:endParaRPr lang="en-US" dirty="0">
                      <a:solidFill>
                        <a:schemeClr val="tx1"/>
                      </a:solidFill>
                    </a:endParaRPr>
                  </a:p>
                </c:rich>
              </c:tx>
              <c:numFmt formatCode="#,##0.00" sourceLinked="0"/>
              <c:sp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15875">
                  <a:solidFill>
                    <a:schemeClr val="accent1"/>
                  </a:solidFill>
                </a:ln>
                <a:effectLst/>
              </c:spPr>
              <c:dLblPos val="outEnd"/>
              <c:showLegendKey val="0"/>
              <c:showVal val="0"/>
              <c:showCatName val="1"/>
              <c:showSerName val="0"/>
              <c:showPercent val="0"/>
              <c:showBubbleSize val="0"/>
              <c:separator>
</c:separator>
              <c:extLst>
                <c:ext xmlns:c15="http://schemas.microsoft.com/office/drawing/2012/chart" uri="{CE6537A1-D6FC-4f65-9D91-7224C49458BB}">
                  <c15:spPr xmlns:c15="http://schemas.microsoft.com/office/drawing/2012/chart">
                    <a:prstGeom prst="rect">
                      <a:avLst/>
                    </a:prstGeom>
                  </c15:spPr>
                  <c15:layout>
                    <c:manualLayout>
                      <c:w val="0.13330138976501693"/>
                      <c:h val="0.22621772730716191"/>
                    </c:manualLayout>
                  </c15:layout>
                  <c15:dlblFieldTable/>
                  <c15:showDataLabelsRange val="1"/>
                </c:ext>
                <c:ext xmlns:c16="http://schemas.microsoft.com/office/drawing/2014/chart" uri="{C3380CC4-5D6E-409C-BE32-E72D297353CC}">
                  <c16:uniqueId val="{00000002-8F3E-4092-A7E6-0B79E54390B7}"/>
                </c:ext>
              </c:extLst>
            </c:dLbl>
            <c:dLbl>
              <c:idx val="3"/>
              <c:layout>
                <c:manualLayout>
                  <c:x val="0.21524027389539296"/>
                  <c:y val="4.6818898089435648E-3"/>
                </c:manualLayout>
              </c:layout>
              <c:tx>
                <c:rich>
                  <a:bodyPr rot="0" spcFirstLastPara="1" vertOverflow="ellipsis" vert="horz" wrap="square" lIns="38100" tIns="19050" rIns="38100" bIns="19050" anchor="ctr" anchorCtr="1">
                    <a:noAutofit/>
                  </a:bodyPr>
                  <a:lstStyle/>
                  <a:p>
                    <a:pPr>
                      <a:defRPr sz="1100" b="1" i="0" u="none" strike="noStrike" kern="1200" baseline="0">
                        <a:solidFill>
                          <a:schemeClr val="tx1"/>
                        </a:solidFill>
                        <a:latin typeface="+mn-lt"/>
                        <a:ea typeface="+mn-ea"/>
                        <a:cs typeface="+mn-cs"/>
                      </a:defRPr>
                    </a:pPr>
                    <a:fld id="{DF79ABC4-3092-4CFE-B7B0-F06E58FC5DC3}" type="CELLRANGE">
                      <a:rPr lang="en-US" u="sng" smtClean="0">
                        <a:solidFill>
                          <a:schemeClr val="tx1"/>
                        </a:solidFill>
                      </a:rPr>
                      <a:pPr>
                        <a:defRPr sz="1100" b="1" i="0" u="none" strike="noStrike" kern="1200" baseline="0">
                          <a:solidFill>
                            <a:schemeClr val="tx1"/>
                          </a:solidFill>
                          <a:latin typeface="+mn-lt"/>
                          <a:ea typeface="+mn-ea"/>
                          <a:cs typeface="+mn-cs"/>
                        </a:defRPr>
                      </a:pPr>
                      <a:t>[CELLRANGE]</a:t>
                    </a:fld>
                    <a:endParaRPr lang="en-US" u="sng" dirty="0">
                      <a:solidFill>
                        <a:schemeClr val="tx1"/>
                      </a:solidFill>
                    </a:endParaRPr>
                  </a:p>
                  <a:p>
                    <a:pPr>
                      <a:defRPr sz="1100" b="1" i="0" u="none" strike="noStrike" kern="1200" baseline="0">
                        <a:solidFill>
                          <a:schemeClr val="tx1"/>
                        </a:solidFill>
                        <a:latin typeface="+mn-lt"/>
                        <a:ea typeface="+mn-ea"/>
                        <a:cs typeface="+mn-cs"/>
                      </a:defRPr>
                    </a:pPr>
                    <a:endParaRPr lang="en-US" u="sng" baseline="0" dirty="0">
                      <a:solidFill>
                        <a:schemeClr val="tx1"/>
                      </a:solidFill>
                    </a:endParaRPr>
                  </a:p>
                  <a:p>
                    <a:pPr>
                      <a:defRPr sz="1100" b="1" i="0" u="none" strike="noStrike" kern="1200" baseline="0">
                        <a:solidFill>
                          <a:schemeClr val="tx1"/>
                        </a:solidFill>
                        <a:latin typeface="+mn-lt"/>
                        <a:ea typeface="+mn-ea"/>
                        <a:cs typeface="+mn-cs"/>
                      </a:defRPr>
                    </a:pPr>
                    <a:fld id="{33BE5F3E-81A8-4E95-9A7A-4AAC6FBC8600}" type="CATEGORYNAME">
                      <a:rPr lang="en-US"/>
                      <a:pPr>
                        <a:defRPr sz="1100" b="1" i="0" u="none" strike="noStrike" kern="1200" baseline="0">
                          <a:solidFill>
                            <a:schemeClr val="tx1"/>
                          </a:solidFill>
                          <a:latin typeface="+mn-lt"/>
                          <a:ea typeface="+mn-ea"/>
                          <a:cs typeface="+mn-cs"/>
                        </a:defRPr>
                      </a:pPr>
                      <a:t>[CATEGORY NAME]</a:t>
                    </a:fld>
                    <a:endParaRPr lang="en-IN"/>
                  </a:p>
                </c:rich>
              </c:tx>
              <c:numFmt formatCode="#,##0.00" sourceLinked="0"/>
              <c:sp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15875">
                  <a:solidFill>
                    <a:schemeClr val="accent1"/>
                  </a:solidFill>
                </a:ln>
                <a:effectLst/>
              </c:spPr>
              <c:dLblPos val="outEnd"/>
              <c:showLegendKey val="0"/>
              <c:showVal val="0"/>
              <c:showCatName val="1"/>
              <c:showSerName val="0"/>
              <c:showPercent val="0"/>
              <c:showBubbleSize val="0"/>
              <c:separator>
</c:separator>
              <c:extLst>
                <c:ext xmlns:c15="http://schemas.microsoft.com/office/drawing/2012/chart" uri="{CE6537A1-D6FC-4f65-9D91-7224C49458BB}">
                  <c15:spPr xmlns:c15="http://schemas.microsoft.com/office/drawing/2012/chart">
                    <a:prstGeom prst="rect">
                      <a:avLst/>
                    </a:prstGeom>
                  </c15:spPr>
                  <c15:layout>
                    <c:manualLayout>
                      <c:w val="0.13225000422866842"/>
                      <c:h val="0.43426223588743901"/>
                    </c:manualLayout>
                  </c15:layout>
                  <c15:dlblFieldTable/>
                  <c15:showDataLabelsRange val="1"/>
                </c:ext>
                <c:ext xmlns:c16="http://schemas.microsoft.com/office/drawing/2014/chart" uri="{C3380CC4-5D6E-409C-BE32-E72D297353CC}">
                  <c16:uniqueId val="{00000003-8F3E-4092-A7E6-0B79E54390B7}"/>
                </c:ext>
              </c:extLst>
            </c:dLbl>
            <c:dLbl>
              <c:idx val="4"/>
              <c:layout>
                <c:manualLayout>
                  <c:x val="0.25790099220329105"/>
                  <c:y val="7.5126292764756769E-2"/>
                </c:manualLayout>
              </c:layout>
              <c:tx>
                <c:rich>
                  <a:bodyPr rot="0" spcFirstLastPara="1" vertOverflow="ellipsis" vert="horz" wrap="square" lIns="38100" tIns="19050" rIns="38100" bIns="19050" anchor="ctr" anchorCtr="1">
                    <a:noAutofit/>
                  </a:bodyPr>
                  <a:lstStyle/>
                  <a:p>
                    <a:pPr>
                      <a:defRPr sz="1100" b="1" i="0" u="none" strike="noStrike" kern="1200" baseline="0">
                        <a:solidFill>
                          <a:schemeClr val="tx1"/>
                        </a:solidFill>
                        <a:latin typeface="+mn-lt"/>
                        <a:ea typeface="+mn-ea"/>
                        <a:cs typeface="+mn-cs"/>
                      </a:defRPr>
                    </a:pPr>
                    <a:fld id="{DF79ABC4-3092-4CFE-B7B0-F06E58FC5DC3}" type="CELLRANGE">
                      <a:rPr lang="en-US" u="sng" smtClean="0">
                        <a:solidFill>
                          <a:schemeClr val="tx1"/>
                        </a:solidFill>
                      </a:rPr>
                      <a:pPr>
                        <a:defRPr sz="1100" b="1" i="0" u="none" strike="noStrike" kern="1200" baseline="0">
                          <a:solidFill>
                            <a:schemeClr val="tx1"/>
                          </a:solidFill>
                          <a:latin typeface="+mn-lt"/>
                          <a:ea typeface="+mn-ea"/>
                          <a:cs typeface="+mn-cs"/>
                        </a:defRPr>
                      </a:pPr>
                      <a:t>[CELLRANGE]</a:t>
                    </a:fld>
                    <a:endParaRPr lang="en-US" u="sng" dirty="0">
                      <a:solidFill>
                        <a:schemeClr val="tx1"/>
                      </a:solidFill>
                    </a:endParaRPr>
                  </a:p>
                  <a:p>
                    <a:pPr>
                      <a:defRPr sz="1100" b="1" i="0" u="none" strike="noStrike" kern="1200" baseline="0">
                        <a:solidFill>
                          <a:schemeClr val="tx1"/>
                        </a:solidFill>
                        <a:latin typeface="+mn-lt"/>
                        <a:ea typeface="+mn-ea"/>
                        <a:cs typeface="+mn-cs"/>
                      </a:defRPr>
                    </a:pPr>
                    <a:endParaRPr lang="en-US" u="sng" baseline="0" dirty="0">
                      <a:solidFill>
                        <a:schemeClr val="tx1"/>
                      </a:solidFill>
                    </a:endParaRPr>
                  </a:p>
                  <a:p>
                    <a:pPr>
                      <a:defRPr sz="1100" b="1" i="0" u="none" strike="noStrike" kern="1200" baseline="0">
                        <a:solidFill>
                          <a:schemeClr val="tx1"/>
                        </a:solidFill>
                        <a:latin typeface="+mn-lt"/>
                        <a:ea typeface="+mn-ea"/>
                        <a:cs typeface="+mn-cs"/>
                      </a:defRPr>
                    </a:pPr>
                    <a:fld id="{33BE5F3E-81A8-4E95-9A7A-4AAC6FBC8600}" type="CATEGORYNAME">
                      <a:rPr lang="en-US">
                        <a:solidFill>
                          <a:schemeClr val="tx1"/>
                        </a:solidFill>
                      </a:rPr>
                      <a:pPr>
                        <a:defRPr sz="1100" b="1" i="0" u="none" strike="noStrike" kern="1200" baseline="0">
                          <a:solidFill>
                            <a:schemeClr val="tx1"/>
                          </a:solidFill>
                          <a:latin typeface="+mn-lt"/>
                          <a:ea typeface="+mn-ea"/>
                          <a:cs typeface="+mn-cs"/>
                        </a:defRPr>
                      </a:pPr>
                      <a:t>[CATEGORY NAME]</a:t>
                    </a:fld>
                    <a:endParaRPr lang="en-IN"/>
                  </a:p>
                </c:rich>
              </c:tx>
              <c:numFmt formatCode="#,##0.00" sourceLinked="0"/>
              <c:sp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15875">
                  <a:solidFill>
                    <a:schemeClr val="accent1"/>
                  </a:solidFill>
                </a:ln>
                <a:effectLst/>
              </c:spPr>
              <c:dLblPos val="outEnd"/>
              <c:showLegendKey val="0"/>
              <c:showVal val="0"/>
              <c:showCatName val="1"/>
              <c:showSerName val="0"/>
              <c:showPercent val="0"/>
              <c:showBubbleSize val="0"/>
              <c:separator>
</c:separator>
              <c:extLst>
                <c:ext xmlns:c15="http://schemas.microsoft.com/office/drawing/2012/chart" uri="{CE6537A1-D6FC-4f65-9D91-7224C49458BB}">
                  <c15:layout>
                    <c:manualLayout>
                      <c:w val="0.10348206237080462"/>
                      <c:h val="0.24958263772954919"/>
                    </c:manualLayout>
                  </c15:layout>
                  <c15:dlblFieldTable/>
                  <c15:showDataLabelsRange val="1"/>
                </c:ext>
                <c:ext xmlns:c16="http://schemas.microsoft.com/office/drawing/2014/chart" uri="{C3380CC4-5D6E-409C-BE32-E72D297353CC}">
                  <c16:uniqueId val="{00000004-8F3E-4092-A7E6-0B79E54390B7}"/>
                </c:ext>
              </c:extLst>
            </c:dLbl>
            <c:dLbl>
              <c:idx val="5"/>
              <c:layout>
                <c:manualLayout>
                  <c:x val="0.21663683345076448"/>
                  <c:y val="3.6653333434095979E-3"/>
                </c:manualLayout>
              </c:layout>
              <c:tx>
                <c:rich>
                  <a:bodyPr rot="0" spcFirstLastPara="1" vertOverflow="ellipsis" vert="horz" wrap="square" lIns="38100" tIns="19050" rIns="38100" bIns="19050" anchor="ctr" anchorCtr="1">
                    <a:noAutofit/>
                  </a:bodyPr>
                  <a:lstStyle/>
                  <a:p>
                    <a:pPr>
                      <a:defRPr sz="1100" b="1" i="0" u="none" strike="noStrike" kern="1200" baseline="0">
                        <a:solidFill>
                          <a:schemeClr val="tx1"/>
                        </a:solidFill>
                        <a:latin typeface="+mn-lt"/>
                        <a:ea typeface="+mn-ea"/>
                        <a:cs typeface="+mn-cs"/>
                      </a:defRPr>
                    </a:pPr>
                    <a:fld id="{DF79ABC4-3092-4CFE-B7B0-F06E58FC5DC3}" type="CELLRANGE">
                      <a:rPr lang="en-US" u="sng">
                        <a:solidFill>
                          <a:schemeClr val="tx1"/>
                        </a:solidFill>
                      </a:rPr>
                      <a:pPr>
                        <a:defRPr sz="1100" b="1" i="0" u="none" strike="noStrike" kern="1200" baseline="0">
                          <a:solidFill>
                            <a:schemeClr val="tx1"/>
                          </a:solidFill>
                          <a:latin typeface="+mn-lt"/>
                          <a:ea typeface="+mn-ea"/>
                          <a:cs typeface="+mn-cs"/>
                        </a:defRPr>
                      </a:pPr>
                      <a:t>[CELLRANGE]</a:t>
                    </a:fld>
                    <a:endParaRPr lang="en-US" u="sng" baseline="0" dirty="0">
                      <a:solidFill>
                        <a:schemeClr val="tx1"/>
                      </a:solidFill>
                    </a:endParaRPr>
                  </a:p>
                  <a:p>
                    <a:pPr>
                      <a:defRPr sz="1100" b="1" i="0" u="none" strike="noStrike" kern="1200" baseline="0">
                        <a:solidFill>
                          <a:schemeClr val="tx1"/>
                        </a:solidFill>
                        <a:latin typeface="+mn-lt"/>
                        <a:ea typeface="+mn-ea"/>
                        <a:cs typeface="+mn-cs"/>
                      </a:defRPr>
                    </a:pPr>
                    <a:fld id="{33BE5F3E-81A8-4E95-9A7A-4AAC6FBC8600}" type="CATEGORYNAME">
                      <a:rPr lang="en-US">
                        <a:solidFill>
                          <a:schemeClr val="tx1"/>
                        </a:solidFill>
                      </a:rPr>
                      <a:pPr>
                        <a:defRPr sz="1100" b="1" i="0" u="none" strike="noStrike" kern="1200" baseline="0">
                          <a:solidFill>
                            <a:schemeClr val="tx1"/>
                          </a:solidFill>
                          <a:latin typeface="+mn-lt"/>
                          <a:ea typeface="+mn-ea"/>
                          <a:cs typeface="+mn-cs"/>
                        </a:defRPr>
                      </a:pPr>
                      <a:t>[CATEGORY NAME]</a:t>
                    </a:fld>
                    <a:endParaRPr lang="en-IN"/>
                  </a:p>
                </c:rich>
              </c:tx>
              <c:numFmt formatCode="#,##0.00" sourceLinked="0"/>
              <c:sp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15875">
                  <a:solidFill>
                    <a:schemeClr val="accent1"/>
                  </a:solidFill>
                </a:ln>
                <a:effectLst/>
              </c:spPr>
              <c:dLblPos val="outEnd"/>
              <c:showLegendKey val="0"/>
              <c:showVal val="0"/>
              <c:showCatName val="1"/>
              <c:showSerName val="0"/>
              <c:showPercent val="0"/>
              <c:showBubbleSize val="0"/>
              <c:separator>
</c:separator>
              <c:extLst>
                <c:ext xmlns:c15="http://schemas.microsoft.com/office/drawing/2012/chart" uri="{CE6537A1-D6FC-4f65-9D91-7224C49458BB}">
                  <c15:layout>
                    <c:manualLayout>
                      <c:w val="0.10659503127160025"/>
                      <c:h val="0.28666825661817308"/>
                    </c:manualLayout>
                  </c15:layout>
                  <c15:dlblFieldTable/>
                  <c15:showDataLabelsRange val="1"/>
                </c:ext>
                <c:ext xmlns:c16="http://schemas.microsoft.com/office/drawing/2014/chart" uri="{C3380CC4-5D6E-409C-BE32-E72D297353CC}">
                  <c16:uniqueId val="{00000005-8F3E-4092-A7E6-0B79E54390B7}"/>
                </c:ext>
              </c:extLst>
            </c:dLbl>
            <c:dLbl>
              <c:idx val="6"/>
              <c:layout>
                <c:manualLayout>
                  <c:x val="0.24151669387508198"/>
                  <c:y val="1.8639843775276166E-2"/>
                </c:manualLayout>
              </c:layout>
              <c:tx>
                <c:rich>
                  <a:bodyPr rot="0" spcFirstLastPara="1" vertOverflow="ellipsis" vert="horz" wrap="square" lIns="38100" tIns="19050" rIns="38100" bIns="19050" anchor="ctr" anchorCtr="1">
                    <a:noAutofit/>
                  </a:bodyPr>
                  <a:lstStyle/>
                  <a:p>
                    <a:pPr>
                      <a:defRPr sz="1100" b="1" i="0" u="none" strike="noStrike" kern="1200" baseline="0">
                        <a:solidFill>
                          <a:schemeClr val="tx1"/>
                        </a:solidFill>
                        <a:latin typeface="+mn-lt"/>
                        <a:ea typeface="+mn-ea"/>
                        <a:cs typeface="+mn-cs"/>
                      </a:defRPr>
                    </a:pPr>
                    <a:fld id="{DF79ABC4-3092-4CFE-B7B0-F06E58FC5DC3}" type="CELLRANGE">
                      <a:rPr lang="en-US" u="sng" smtClean="0">
                        <a:solidFill>
                          <a:schemeClr val="tx1"/>
                        </a:solidFill>
                      </a:rPr>
                      <a:pPr>
                        <a:defRPr sz="1100" b="1" i="0" u="none" strike="noStrike" kern="1200" baseline="0">
                          <a:solidFill>
                            <a:schemeClr val="tx1"/>
                          </a:solidFill>
                          <a:latin typeface="+mn-lt"/>
                          <a:ea typeface="+mn-ea"/>
                          <a:cs typeface="+mn-cs"/>
                        </a:defRPr>
                      </a:pPr>
                      <a:t>[CELLRANGE]</a:t>
                    </a:fld>
                    <a:endParaRPr lang="en-US" u="sng" dirty="0">
                      <a:solidFill>
                        <a:schemeClr val="tx1"/>
                      </a:solidFill>
                    </a:endParaRPr>
                  </a:p>
                  <a:p>
                    <a:pPr>
                      <a:defRPr sz="1100" b="1" i="0" u="none" strike="noStrike" kern="1200" baseline="0">
                        <a:solidFill>
                          <a:schemeClr val="tx1"/>
                        </a:solidFill>
                        <a:latin typeface="+mn-lt"/>
                        <a:ea typeface="+mn-ea"/>
                        <a:cs typeface="+mn-cs"/>
                      </a:defRPr>
                    </a:pPr>
                    <a:endParaRPr lang="en-US" u="sng" baseline="0" dirty="0">
                      <a:solidFill>
                        <a:schemeClr val="tx1"/>
                      </a:solidFill>
                    </a:endParaRPr>
                  </a:p>
                  <a:p>
                    <a:pPr>
                      <a:defRPr sz="1100" b="1" i="0" u="none" strike="noStrike" kern="1200" baseline="0">
                        <a:solidFill>
                          <a:schemeClr val="tx1"/>
                        </a:solidFill>
                        <a:latin typeface="+mn-lt"/>
                        <a:ea typeface="+mn-ea"/>
                        <a:cs typeface="+mn-cs"/>
                      </a:defRPr>
                    </a:pPr>
                    <a:fld id="{33BE5F3E-81A8-4E95-9A7A-4AAC6FBC8600}" type="CATEGORYNAME">
                      <a:rPr lang="en-US">
                        <a:solidFill>
                          <a:schemeClr val="tx1"/>
                        </a:solidFill>
                      </a:rPr>
                      <a:pPr>
                        <a:defRPr sz="1100" b="1" i="0" u="none" strike="noStrike" kern="1200" baseline="0">
                          <a:solidFill>
                            <a:schemeClr val="tx1"/>
                          </a:solidFill>
                          <a:latin typeface="+mn-lt"/>
                          <a:ea typeface="+mn-ea"/>
                          <a:cs typeface="+mn-cs"/>
                        </a:defRPr>
                      </a:pPr>
                      <a:t>[CATEGORY NAME]</a:t>
                    </a:fld>
                    <a:endParaRPr lang="en-IN"/>
                  </a:p>
                </c:rich>
              </c:tx>
              <c:numFmt formatCode="#,##0.00" sourceLinked="0"/>
              <c:sp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15875">
                  <a:solidFill>
                    <a:schemeClr val="accent1"/>
                  </a:solidFill>
                </a:ln>
                <a:effectLst/>
              </c:spPr>
              <c:dLblPos val="outEnd"/>
              <c:showLegendKey val="0"/>
              <c:showVal val="0"/>
              <c:showCatName val="1"/>
              <c:showSerName val="0"/>
              <c:showPercent val="0"/>
              <c:showBubbleSize val="0"/>
              <c:separator>
</c:separator>
              <c:extLst>
                <c:ext xmlns:c15="http://schemas.microsoft.com/office/drawing/2012/chart" uri="{CE6537A1-D6FC-4f65-9D91-7224C49458BB}">
                  <c15:layout>
                    <c:manualLayout>
                      <c:w val="0.11881038813251203"/>
                      <c:h val="0.29771214115519329"/>
                    </c:manualLayout>
                  </c15:layout>
                  <c15:dlblFieldTable/>
                  <c15:showDataLabelsRange val="1"/>
                </c:ext>
                <c:ext xmlns:c16="http://schemas.microsoft.com/office/drawing/2014/chart" uri="{C3380CC4-5D6E-409C-BE32-E72D297353CC}">
                  <c16:uniqueId val="{00000006-8F3E-4092-A7E6-0B79E54390B7}"/>
                </c:ext>
              </c:extLst>
            </c:dLbl>
            <c:dLbl>
              <c:idx val="7"/>
              <c:layout>
                <c:manualLayout>
                  <c:x val="0.2045004117337379"/>
                  <c:y val="-3.3388992406121629E-2"/>
                </c:manualLayout>
              </c:layout>
              <c:tx>
                <c:rich>
                  <a:bodyPr rot="0" spcFirstLastPara="1" vertOverflow="ellipsis" vert="horz" wrap="square" lIns="38100" tIns="19050" rIns="38100" bIns="19050" anchor="ctr" anchorCtr="1">
                    <a:noAutofit/>
                  </a:bodyPr>
                  <a:lstStyle/>
                  <a:p>
                    <a:pPr>
                      <a:defRPr sz="1100" b="1" i="0" u="none" strike="noStrike" kern="1200" baseline="0">
                        <a:solidFill>
                          <a:schemeClr val="tx1"/>
                        </a:solidFill>
                        <a:latin typeface="+mn-lt"/>
                        <a:ea typeface="+mn-ea"/>
                        <a:cs typeface="+mn-cs"/>
                      </a:defRPr>
                    </a:pPr>
                    <a:fld id="{DF79ABC4-3092-4CFE-B7B0-F06E58FC5DC3}" type="CELLRANGE">
                      <a:rPr lang="en-US" u="sng">
                        <a:solidFill>
                          <a:schemeClr val="tx1"/>
                        </a:solidFill>
                      </a:rPr>
                      <a:pPr>
                        <a:defRPr sz="1100" b="1" i="0" u="none" strike="noStrike" kern="1200" baseline="0">
                          <a:solidFill>
                            <a:schemeClr val="tx1"/>
                          </a:solidFill>
                          <a:latin typeface="+mn-lt"/>
                          <a:ea typeface="+mn-ea"/>
                          <a:cs typeface="+mn-cs"/>
                        </a:defRPr>
                      </a:pPr>
                      <a:t>[CELLRANGE]</a:t>
                    </a:fld>
                    <a:endParaRPr lang="en-US" u="sng" baseline="0">
                      <a:solidFill>
                        <a:schemeClr val="tx1"/>
                      </a:solidFill>
                    </a:endParaRPr>
                  </a:p>
                  <a:p>
                    <a:pPr>
                      <a:defRPr sz="1100" b="1" i="0" u="none" strike="noStrike" kern="1200" baseline="0">
                        <a:solidFill>
                          <a:schemeClr val="tx1"/>
                        </a:solidFill>
                        <a:latin typeface="+mn-lt"/>
                        <a:ea typeface="+mn-ea"/>
                        <a:cs typeface="+mn-cs"/>
                      </a:defRPr>
                    </a:pPr>
                    <a:fld id="{33BE5F3E-81A8-4E95-9A7A-4AAC6FBC8600}" type="CATEGORYNAME">
                      <a:rPr lang="en-US">
                        <a:solidFill>
                          <a:schemeClr val="tx1"/>
                        </a:solidFill>
                      </a:rPr>
                      <a:pPr>
                        <a:defRPr sz="1100" b="1" i="0" u="none" strike="noStrike" kern="1200" baseline="0">
                          <a:solidFill>
                            <a:schemeClr val="tx1"/>
                          </a:solidFill>
                          <a:latin typeface="+mn-lt"/>
                          <a:ea typeface="+mn-ea"/>
                          <a:cs typeface="+mn-cs"/>
                        </a:defRPr>
                      </a:pPr>
                      <a:t>[CATEGORY NAME]</a:t>
                    </a:fld>
                    <a:endParaRPr lang="en-IN"/>
                  </a:p>
                </c:rich>
              </c:tx>
              <c:numFmt formatCode="#,##0.00" sourceLinked="0"/>
              <c:sp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15875">
                  <a:solidFill>
                    <a:schemeClr val="accent1"/>
                  </a:solidFill>
                </a:ln>
                <a:effectLst/>
              </c:spPr>
              <c:dLblPos val="outEnd"/>
              <c:showLegendKey val="0"/>
              <c:showVal val="0"/>
              <c:showCatName val="1"/>
              <c:showSerName val="0"/>
              <c:showPercent val="0"/>
              <c:showBubbleSize val="0"/>
              <c:separator>
</c:separator>
              <c:extLst>
                <c:ext xmlns:c15="http://schemas.microsoft.com/office/drawing/2012/chart" uri="{CE6537A1-D6FC-4f65-9D91-7224C49458BB}">
                  <c15:layout>
                    <c:manualLayout>
                      <c:w val="0.1035183763595169"/>
                      <c:h val="0.21965181222537186"/>
                    </c:manualLayout>
                  </c15:layout>
                  <c15:dlblFieldTable/>
                  <c15:showDataLabelsRange val="1"/>
                </c:ext>
                <c:ext xmlns:c16="http://schemas.microsoft.com/office/drawing/2014/chart" uri="{C3380CC4-5D6E-409C-BE32-E72D297353CC}">
                  <c16:uniqueId val="{00000007-8F3E-4092-A7E6-0B79E54390B7}"/>
                </c:ext>
              </c:extLst>
            </c:dLbl>
            <c:dLbl>
              <c:idx val="8"/>
              <c:layout>
                <c:manualLayout>
                  <c:x val="0.24151674165664599"/>
                  <c:y val="-1.4308718505345342E-2"/>
                </c:manualLayout>
              </c:layout>
              <c:tx>
                <c:rich>
                  <a:bodyPr/>
                  <a:lstStyle/>
                  <a:p>
                    <a:fld id="{DF79ABC4-3092-4CFE-B7B0-F06E58FC5DC3}" type="CELLRANGE">
                      <a:rPr lang="en-US" u="sng" smtClean="0">
                        <a:solidFill>
                          <a:schemeClr val="tx1"/>
                        </a:solidFill>
                      </a:rPr>
                      <a:pPr/>
                      <a:t>[CELLRANGE]</a:t>
                    </a:fld>
                    <a:endParaRPr lang="en-US" u="sng" dirty="0">
                      <a:solidFill>
                        <a:schemeClr val="tx1"/>
                      </a:solidFill>
                    </a:endParaRPr>
                  </a:p>
                  <a:p>
                    <a:endParaRPr lang="en-US" u="sng" baseline="0" dirty="0">
                      <a:solidFill>
                        <a:schemeClr val="tx1"/>
                      </a:solidFill>
                    </a:endParaRPr>
                  </a:p>
                  <a:p>
                    <a:fld id="{33BE5F3E-81A8-4E95-9A7A-4AAC6FBC8600}" type="CATEGORYNAME">
                      <a:rPr lang="en-US">
                        <a:solidFill>
                          <a:schemeClr val="tx1"/>
                        </a:solidFill>
                      </a:rPr>
                      <a:pPr/>
                      <a:t>[CATEGORY NAME]</a:t>
                    </a:fld>
                    <a:endParaRPr lang="en-IN"/>
                  </a:p>
                </c:rich>
              </c:tx>
              <c:dLblPos val="outEnd"/>
              <c:showLegendKey val="0"/>
              <c:showVal val="0"/>
              <c:showCatName val="1"/>
              <c:showSerName val="0"/>
              <c:showPercent val="0"/>
              <c:showBubbleSize val="0"/>
              <c:separator>
</c:separator>
              <c:extLst>
                <c:ext xmlns:c15="http://schemas.microsoft.com/office/drawing/2012/chart" uri="{CE6537A1-D6FC-4f65-9D91-7224C49458BB}">
                  <c15:layout>
                    <c:manualLayout>
                      <c:w val="0.10033258835504032"/>
                      <c:h val="0.25089434772239444"/>
                    </c:manualLayout>
                  </c15:layout>
                  <c15:dlblFieldTable/>
                  <c15:showDataLabelsRange val="1"/>
                </c:ext>
                <c:ext xmlns:c16="http://schemas.microsoft.com/office/drawing/2014/chart" uri="{C3380CC4-5D6E-409C-BE32-E72D297353CC}">
                  <c16:uniqueId val="{00000008-8F3E-4092-A7E6-0B79E54390B7}"/>
                </c:ext>
              </c:extLst>
            </c:dLbl>
            <c:dLbl>
              <c:idx val="9"/>
              <c:layout>
                <c:manualLayout>
                  <c:x val="0.19115014716243928"/>
                  <c:y val="5.6045831778181572E-2"/>
                </c:manualLayout>
              </c:layout>
              <c:tx>
                <c:rich>
                  <a:bodyPr rot="0" spcFirstLastPara="1" vertOverflow="ellipsis" vert="horz" wrap="square" lIns="38100" tIns="19050" rIns="38100" bIns="19050" anchor="ctr" anchorCtr="1">
                    <a:noAutofit/>
                  </a:bodyPr>
                  <a:lstStyle/>
                  <a:p>
                    <a:pPr>
                      <a:defRPr sz="1100" b="1" i="0" u="none" strike="noStrike" kern="1200" baseline="0">
                        <a:solidFill>
                          <a:schemeClr val="tx1"/>
                        </a:solidFill>
                        <a:latin typeface="+mn-lt"/>
                        <a:ea typeface="+mn-ea"/>
                        <a:cs typeface="+mn-cs"/>
                      </a:defRPr>
                    </a:pPr>
                    <a:r>
                      <a:rPr lang="en-US" u="sng" dirty="0">
                        <a:solidFill>
                          <a:schemeClr val="tx1"/>
                        </a:solidFill>
                      </a:rPr>
                      <a:t>2013</a:t>
                    </a:r>
                  </a:p>
                  <a:p>
                    <a:pPr>
                      <a:defRPr sz="1100" b="1" i="0" u="none" strike="noStrike" kern="1200" baseline="0">
                        <a:solidFill>
                          <a:schemeClr val="tx1"/>
                        </a:solidFill>
                        <a:latin typeface="+mn-lt"/>
                        <a:ea typeface="+mn-ea"/>
                        <a:cs typeface="+mn-cs"/>
                      </a:defRPr>
                    </a:pPr>
                    <a:r>
                      <a:rPr lang="en-US" u="none" dirty="0">
                        <a:solidFill>
                          <a:schemeClr val="tx1"/>
                        </a:solidFill>
                      </a:rPr>
                      <a:t>Setting</a:t>
                    </a:r>
                    <a:r>
                      <a:rPr lang="en-US" u="none" baseline="0" dirty="0">
                        <a:solidFill>
                          <a:schemeClr val="tx1"/>
                        </a:solidFill>
                      </a:rPr>
                      <a:t> up of National Centre for Financial Education</a:t>
                    </a:r>
                  </a:p>
                  <a:p>
                    <a:pPr>
                      <a:defRPr sz="1100" b="1" i="0" u="none" strike="noStrike" kern="1200" baseline="0">
                        <a:solidFill>
                          <a:schemeClr val="tx1"/>
                        </a:solidFill>
                        <a:latin typeface="+mn-lt"/>
                        <a:ea typeface="+mn-ea"/>
                        <a:cs typeface="+mn-cs"/>
                      </a:defRPr>
                    </a:pPr>
                    <a:r>
                      <a:rPr lang="en-US" u="none" baseline="0" dirty="0">
                        <a:solidFill>
                          <a:schemeClr val="tx1"/>
                        </a:solidFill>
                      </a:rPr>
                      <a:t> </a:t>
                    </a:r>
                    <a:endParaRPr lang="en-US" u="none" dirty="0">
                      <a:solidFill>
                        <a:schemeClr val="tx1"/>
                      </a:solidFill>
                    </a:endParaRPr>
                  </a:p>
                </c:rich>
              </c:tx>
              <c:numFmt formatCode="#,##0.00" sourceLinked="0"/>
              <c:sp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15875">
                  <a:solidFill>
                    <a:schemeClr val="accent1"/>
                  </a:solidFill>
                </a:ln>
                <a:effectLst/>
              </c:spPr>
              <c:dLblPos val="outEnd"/>
              <c:showLegendKey val="0"/>
              <c:showVal val="0"/>
              <c:showCatName val="1"/>
              <c:showSerName val="0"/>
              <c:showPercent val="0"/>
              <c:showBubbleSize val="0"/>
              <c:separator>
</c:separator>
              <c:extLst>
                <c:ext xmlns:c15="http://schemas.microsoft.com/office/drawing/2012/chart" uri="{CE6537A1-D6FC-4f65-9D91-7224C49458BB}">
                  <c15:spPr xmlns:c15="http://schemas.microsoft.com/office/drawing/2012/chart">
                    <a:prstGeom prst="rect">
                      <a:avLst/>
                    </a:prstGeom>
                  </c15:spPr>
                  <c15:layout>
                    <c:manualLayout>
                      <c:w val="0.11384158328226281"/>
                      <c:h val="0.22495844001731888"/>
                    </c:manualLayout>
                  </c15:layout>
                  <c15:showDataLabelsRange val="1"/>
                </c:ext>
                <c:ext xmlns:c16="http://schemas.microsoft.com/office/drawing/2014/chart" uri="{C3380CC4-5D6E-409C-BE32-E72D297353CC}">
                  <c16:uniqueId val="{00000009-8F3E-4092-A7E6-0B79E54390B7}"/>
                </c:ext>
              </c:extLst>
            </c:dLbl>
            <c:dLbl>
              <c:idx val="10"/>
              <c:delete val="1"/>
              <c:extLst>
                <c:ext xmlns:c15="http://schemas.microsoft.com/office/drawing/2012/chart" uri="{CE6537A1-D6FC-4f65-9D91-7224C49458BB}">
                  <c15:layout>
                    <c:manualLayout>
                      <c:w val="0.11805066126339998"/>
                      <c:h val="0.30843081175787918"/>
                    </c:manualLayout>
                  </c15:layout>
                </c:ext>
                <c:ext xmlns:c16="http://schemas.microsoft.com/office/drawing/2014/chart" uri="{C3380CC4-5D6E-409C-BE32-E72D297353CC}">
                  <c16:uniqueId val="{0000000A-8F3E-4092-A7E6-0B79E54390B7}"/>
                </c:ext>
              </c:extLst>
            </c:dLbl>
            <c:dLbl>
              <c:idx val="11"/>
              <c:delete val="1"/>
              <c:extLst>
                <c:ext xmlns:c15="http://schemas.microsoft.com/office/drawing/2012/chart" uri="{CE6537A1-D6FC-4f65-9D91-7224C49458BB}">
                  <c15:layout>
                    <c:manualLayout>
                      <c:w val="0.10848001397515186"/>
                      <c:h val="0.2058789395899803"/>
                    </c:manualLayout>
                  </c15:layout>
                </c:ext>
                <c:ext xmlns:c16="http://schemas.microsoft.com/office/drawing/2014/chart" uri="{C3380CC4-5D6E-409C-BE32-E72D297353CC}">
                  <c16:uniqueId val="{0000000B-8F3E-4092-A7E6-0B79E54390B7}"/>
                </c:ext>
              </c:extLst>
            </c:dLbl>
            <c:dLbl>
              <c:idx val="12"/>
              <c:delete val="1"/>
              <c:extLst>
                <c:ext xmlns:c15="http://schemas.microsoft.com/office/drawing/2012/chart" uri="{CE6537A1-D6FC-4f65-9D91-7224C49458BB}">
                  <c15:layout>
                    <c:manualLayout>
                      <c:w val="0.10857511134799631"/>
                      <c:h val="0.30974252175072442"/>
                    </c:manualLayout>
                  </c15:layout>
                </c:ext>
                <c:ext xmlns:c16="http://schemas.microsoft.com/office/drawing/2014/chart" uri="{C3380CC4-5D6E-409C-BE32-E72D297353CC}">
                  <c16:uniqueId val="{0000000C-8F3E-4092-A7E6-0B79E54390B7}"/>
                </c:ext>
              </c:extLst>
            </c:dLbl>
            <c:dLbl>
              <c:idx val="13"/>
              <c:delete val="1"/>
              <c:extLst>
                <c:ext xmlns:c15="http://schemas.microsoft.com/office/drawing/2012/chart" uri="{CE6537A1-D6FC-4f65-9D91-7224C49458BB}">
                  <c15:layout>
                    <c:manualLayout>
                      <c:w val="0.11112625255786658"/>
                      <c:h val="0.291652754590985"/>
                    </c:manualLayout>
                  </c15:layout>
                </c:ext>
                <c:ext xmlns:c16="http://schemas.microsoft.com/office/drawing/2014/chart" uri="{C3380CC4-5D6E-409C-BE32-E72D297353CC}">
                  <c16:uniqueId val="{0000000D-8F3E-4092-A7E6-0B79E54390B7}"/>
                </c:ext>
              </c:extLst>
            </c:dLbl>
            <c:numFmt formatCode="#,##0.00" sourceLinked="0"/>
            <c:sp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15875">
                <a:solidFill>
                  <a:schemeClr val="accent1"/>
                </a:solid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dLblPos val="outEnd"/>
            <c:showLegendKey val="0"/>
            <c:showVal val="0"/>
            <c:showCatName val="1"/>
            <c:showSerName val="0"/>
            <c:showPercent val="0"/>
            <c:showBubbleSize val="0"/>
            <c:separator>
</c:separator>
            <c:showLeaderLines val="0"/>
            <c:extLst>
              <c:ext xmlns:c15="http://schemas.microsoft.com/office/drawing/2012/chart" uri="{CE6537A1-D6FC-4f65-9D91-7224C49458BB}">
                <c15:showDataLabelsRange val="1"/>
                <c15:showLeaderLines val="0"/>
              </c:ext>
            </c:extLst>
          </c:dLbls>
          <c:cat>
            <c:strRef>
              <c:f>Sheet1!$B$19:$B$32</c:f>
              <c:strCache>
                <c:ptCount val="14"/>
                <c:pt idx="0">
                  <c:v>Foreign
Exchange
Management
Act replaces
FERA</c:v>
                </c:pt>
                <c:pt idx="1">
                  <c:v>Foreign
Exchange
Management
Act replaces
FERA</c:v>
                </c:pt>
                <c:pt idx="2">
                  <c:v>Responsibility
and Budget
Management
Act enacted</c:v>
                </c:pt>
                <c:pt idx="3">
                  <c:v>Transition to
a full-fledged
daily liquidity
adjustment
facility (LAF)
completed. Market
Stabilisation
Scheme (MSS)
introduced to
sterilise capital
flows</c:v>
                </c:pt>
                <c:pt idx="4">
                  <c:v>Real Time
Gross
Settlement
System
commences</c:v>
                </c:pt>
                <c:pt idx="5">
                  <c:v>Focus on
financial
inclusion and
increasing the
outreach of
the banking
sector</c:v>
                </c:pt>
                <c:pt idx="6">
                  <c:v> RBI
empowered
to regulate
money, forex,
G-sec and
gold related
securities market</c:v>
                </c:pt>
                <c:pt idx="7">
                  <c:v>RBI empowered to
regulate Payment
System</c:v>
                </c:pt>
                <c:pt idx="8">
                  <c:v>Pro-active
efforts to
minimise
impact
of global
financial
crisis</c:v>
                </c:pt>
                <c:pt idx="9">
                  <c:v>Year-long Platinum Jubilee celebrations</c:v>
                </c:pt>
                <c:pt idx="10">
                  <c:v>Positioning RBI as a knowledge institution</c:v>
                </c:pt>
                <c:pt idx="11">
                  <c:v>RBI Act was amended to establish the Monetary Policy Committee to set</c:v>
                </c:pt>
                <c:pt idx="12">
                  <c:v>RBI transfers surplus fund of ₹ 1.76 crore with the recommendations of Bimal Jalan Committee</c:v>
                </c:pt>
                <c:pt idx="13">
                  <c:v>RBI introduces Ombudsman scheme for digital transactions</c:v>
                </c:pt>
              </c:strCache>
            </c:strRef>
          </c:cat>
          <c:val>
            <c:numRef>
              <c:f>Sheet1!$C$19:$C$32</c:f>
              <c:numCache>
                <c:formatCode>General</c:formatCode>
                <c:ptCount val="14"/>
                <c:pt idx="0">
                  <c:v>-2</c:v>
                </c:pt>
                <c:pt idx="1">
                  <c:v>3</c:v>
                </c:pt>
                <c:pt idx="2">
                  <c:v>-3</c:v>
                </c:pt>
                <c:pt idx="3">
                  <c:v>0.5</c:v>
                </c:pt>
                <c:pt idx="4">
                  <c:v>-3</c:v>
                </c:pt>
                <c:pt idx="5">
                  <c:v>1.5</c:v>
                </c:pt>
                <c:pt idx="6">
                  <c:v>-2</c:v>
                </c:pt>
                <c:pt idx="7">
                  <c:v>2</c:v>
                </c:pt>
                <c:pt idx="8">
                  <c:v>-2</c:v>
                </c:pt>
                <c:pt idx="9">
                  <c:v>4.5</c:v>
                </c:pt>
                <c:pt idx="10">
                  <c:v>-5</c:v>
                </c:pt>
                <c:pt idx="11">
                  <c:v>2.5</c:v>
                </c:pt>
                <c:pt idx="12">
                  <c:v>-1</c:v>
                </c:pt>
                <c:pt idx="13">
                  <c:v>1</c:v>
                </c:pt>
              </c:numCache>
            </c:numRef>
          </c:val>
          <c:extLst>
            <c:ext xmlns:c15="http://schemas.microsoft.com/office/drawing/2012/chart" uri="{02D57815-91ED-43cb-92C2-25804820EDAC}">
              <c15:datalabelsRange>
                <c15:f>Sheet1!$A$19:$A$32</c15:f>
                <c15:dlblRangeCache>
                  <c:ptCount val="14"/>
                  <c:pt idx="0">
                    <c:v>2000</c:v>
                  </c:pt>
                  <c:pt idx="1">
                    <c:v>2002</c:v>
                  </c:pt>
                  <c:pt idx="2">
                    <c:v>2003</c:v>
                  </c:pt>
                  <c:pt idx="3">
                    <c:v>2004</c:v>
                  </c:pt>
                  <c:pt idx="4">
                    <c:v>2004</c:v>
                  </c:pt>
                  <c:pt idx="5">
                    <c:v>2005</c:v>
                  </c:pt>
                  <c:pt idx="6">
                    <c:v>2006</c:v>
                  </c:pt>
                  <c:pt idx="7">
                    <c:v>2007</c:v>
                  </c:pt>
                  <c:pt idx="8">
                    <c:v>2008/9   </c:v>
                  </c:pt>
                  <c:pt idx="9">
                    <c:v>2010</c:v>
                  </c:pt>
                  <c:pt idx="10">
                    <c:v>2011</c:v>
                  </c:pt>
                  <c:pt idx="11">
                    <c:v>2016</c:v>
                  </c:pt>
                  <c:pt idx="12">
                    <c:v>2018</c:v>
                  </c:pt>
                  <c:pt idx="13">
                    <c:v>2019</c:v>
                  </c:pt>
                </c15:dlblRangeCache>
              </c15:datalabelsRange>
            </c:ext>
            <c:ext xmlns:c16="http://schemas.microsoft.com/office/drawing/2014/chart" uri="{C3380CC4-5D6E-409C-BE32-E72D297353CC}">
              <c16:uniqueId val="{0000000E-8F3E-4092-A7E6-0B79E54390B7}"/>
            </c:ext>
          </c:extLst>
        </c:ser>
        <c:dLbls>
          <c:dLblPos val="outEnd"/>
          <c:showLegendKey val="0"/>
          <c:showVal val="1"/>
          <c:showCatName val="0"/>
          <c:showSerName val="0"/>
          <c:showPercent val="0"/>
          <c:showBubbleSize val="0"/>
        </c:dLbls>
        <c:gapWidth val="219"/>
        <c:overlap val="-27"/>
        <c:axId val="403335823"/>
        <c:axId val="488070495"/>
      </c:barChart>
      <c:catAx>
        <c:axId val="403335823"/>
        <c:scaling>
          <c:orientation val="minMax"/>
        </c:scaling>
        <c:delete val="0"/>
        <c:axPos val="b"/>
        <c:numFmt formatCode="General" sourceLinked="1"/>
        <c:majorTickMark val="none"/>
        <c:minorTickMark val="none"/>
        <c:tickLblPos val="none"/>
        <c:spPr>
          <a:noFill/>
          <a:ln w="12700" cap="flat" cmpd="sng" algn="ctr">
            <a:solidFill>
              <a:schemeClr val="tx1"/>
            </a:solidFill>
            <a:round/>
            <a:tailEnd type="stealth"/>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8070495"/>
        <c:crosses val="autoZero"/>
        <c:auto val="1"/>
        <c:lblAlgn val="ctr"/>
        <c:lblOffset val="100"/>
        <c:tickLblSkip val="1"/>
        <c:noMultiLvlLbl val="0"/>
      </c:catAx>
      <c:valAx>
        <c:axId val="488070495"/>
        <c:scaling>
          <c:orientation val="minMax"/>
        </c:scaling>
        <c:delete val="1"/>
        <c:axPos val="l"/>
        <c:numFmt formatCode="General" sourceLinked="1"/>
        <c:majorTickMark val="out"/>
        <c:minorTickMark val="none"/>
        <c:tickLblPos val="nextTo"/>
        <c:crossAx val="403335823"/>
        <c:crossesAt val="1"/>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1199715757031494E-3"/>
          <c:y val="1.675721252706517E-2"/>
          <c:w val="0.96659073652239935"/>
          <c:h val="0.94080054444853611"/>
        </c:manualLayout>
      </c:layout>
      <c:barChart>
        <c:barDir val="col"/>
        <c:grouping val="clustered"/>
        <c:varyColors val="0"/>
        <c:ser>
          <c:idx val="0"/>
          <c:order val="0"/>
          <c:spPr>
            <a:solidFill>
              <a:sysClr val="window" lastClr="FFFFFF">
                <a:alpha val="0"/>
              </a:sysClr>
            </a:solidFill>
            <a:ln>
              <a:noFill/>
            </a:ln>
            <a:effectLst/>
          </c:spPr>
          <c:invertIfNegative val="0"/>
          <c:dLbls>
            <c:dLbl>
              <c:idx val="0"/>
              <c:delete val="1"/>
              <c:extLst>
                <c:ext xmlns:c15="http://schemas.microsoft.com/office/drawing/2012/chart" uri="{CE6537A1-D6FC-4f65-9D91-7224C49458BB}">
                  <c15:layout>
                    <c:manualLayout>
                      <c:w val="9.3018055841611352E-2"/>
                      <c:h val="0.20957234655439841"/>
                    </c:manualLayout>
                  </c15:layout>
                </c:ext>
                <c:ext xmlns:c16="http://schemas.microsoft.com/office/drawing/2014/chart" uri="{C3380CC4-5D6E-409C-BE32-E72D297353CC}">
                  <c16:uniqueId val="{00000000-012B-4779-9684-72A2C08F3B34}"/>
                </c:ext>
              </c:extLst>
            </c:dLbl>
            <c:dLbl>
              <c:idx val="1"/>
              <c:layout>
                <c:manualLayout>
                  <c:x val="0.48424703947817943"/>
                  <c:y val="1.0732172668733589E-2"/>
                </c:manualLayout>
              </c:layout>
              <c:tx>
                <c:rich>
                  <a:bodyPr rot="0" spcFirstLastPara="1" vertOverflow="ellipsis" vert="horz" wrap="square" lIns="38100" tIns="19050" rIns="38100" bIns="19050" anchor="ctr" anchorCtr="0">
                    <a:noAutofit/>
                  </a:bodyPr>
                  <a:lstStyle/>
                  <a:p>
                    <a:pPr marL="0" algn="ctr" defTabSz="457200" rtl="0" eaLnBrk="1" latinLnBrk="0" hangingPunct="1">
                      <a:defRPr lang="en-US" sz="1200" b="1" i="0" u="sng" strike="noStrike" kern="1200" baseline="0">
                        <a:solidFill>
                          <a:prstClr val="black"/>
                        </a:solidFill>
                        <a:latin typeface="+mn-lt"/>
                        <a:ea typeface="+mn-ea"/>
                        <a:cs typeface="+mn-cs"/>
                      </a:defRPr>
                    </a:pPr>
                    <a:r>
                      <a:rPr lang="en-US" sz="1200" b="1" i="0" u="sng" strike="noStrike" kern="1200" baseline="0" dirty="0">
                        <a:solidFill>
                          <a:prstClr val="black"/>
                        </a:solidFill>
                        <a:latin typeface="+mn-lt"/>
                        <a:ea typeface="+mn-ea"/>
                        <a:cs typeface="+mn-cs"/>
                      </a:rPr>
                      <a:t>2022</a:t>
                    </a:r>
                  </a:p>
                  <a:p>
                    <a:pPr marL="0" algn="ctr" defTabSz="457200" rtl="0" eaLnBrk="1" latinLnBrk="0" hangingPunct="1">
                      <a:defRPr lang="en-US" sz="1200" b="1" i="0" u="sng" strike="noStrike" kern="1200" baseline="0">
                        <a:solidFill>
                          <a:prstClr val="black"/>
                        </a:solidFill>
                        <a:latin typeface="+mn-lt"/>
                        <a:ea typeface="+mn-ea"/>
                        <a:cs typeface="+mn-cs"/>
                      </a:defRPr>
                    </a:pPr>
                    <a:endParaRPr lang="en-US" sz="1200" b="1" i="0" u="sng" strike="noStrike" kern="1200" baseline="0" dirty="0">
                      <a:solidFill>
                        <a:prstClr val="black"/>
                      </a:solidFill>
                      <a:latin typeface="+mn-lt"/>
                      <a:ea typeface="+mn-ea"/>
                      <a:cs typeface="+mn-cs"/>
                    </a:endParaRPr>
                  </a:p>
                  <a:p>
                    <a:pPr marL="0" algn="ctr" defTabSz="457200" rtl="0" eaLnBrk="1" latinLnBrk="0" hangingPunct="1">
                      <a:defRPr lang="en-US" sz="1200" b="1" i="0" u="sng" strike="noStrike" kern="1200" baseline="0">
                        <a:solidFill>
                          <a:prstClr val="black"/>
                        </a:solidFill>
                        <a:latin typeface="+mn-lt"/>
                        <a:ea typeface="+mn-ea"/>
                        <a:cs typeface="+mn-cs"/>
                      </a:defRPr>
                    </a:pPr>
                    <a:r>
                      <a:rPr lang="en-US" sz="1200" b="1" i="0" u="none" strike="noStrike" kern="1200" baseline="0" dirty="0">
                        <a:solidFill>
                          <a:prstClr val="black"/>
                        </a:solidFill>
                        <a:latin typeface="+mn-lt"/>
                        <a:ea typeface="+mn-ea"/>
                        <a:cs typeface="+mn-cs"/>
                      </a:rPr>
                      <a:t>Launch of Retail Direct Scheme for facilitating  Investment in G-Secs</a:t>
                    </a:r>
                  </a:p>
                </c:rich>
              </c:tx>
              <c:numFmt formatCode="#,##0.00" sourceLinked="0"/>
              <c:sp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19050">
                  <a:solidFill>
                    <a:schemeClr val="accent1"/>
                  </a:solidFill>
                </a:ln>
                <a:effectLst/>
              </c:spPr>
              <c:dLblPos val="outEnd"/>
              <c:showLegendKey val="0"/>
              <c:showVal val="0"/>
              <c:showCatName val="1"/>
              <c:showSerName val="0"/>
              <c:showPercent val="0"/>
              <c:showBubbleSize val="0"/>
              <c:separator>
</c:separator>
              <c:extLst>
                <c:ext xmlns:c15="http://schemas.microsoft.com/office/drawing/2012/chart" uri="{CE6537A1-D6FC-4f65-9D91-7224C49458BB}">
                  <c15:spPr xmlns:c15="http://schemas.microsoft.com/office/drawing/2012/chart">
                    <a:prstGeom prst="rect">
                      <a:avLst/>
                    </a:prstGeom>
                  </c15:spPr>
                  <c15:layout>
                    <c:manualLayout>
                      <c:w val="0.14524372276868935"/>
                      <c:h val="0.27635354011466429"/>
                    </c:manualLayout>
                  </c15:layout>
                  <c15:showDataLabelsRange val="1"/>
                </c:ext>
                <c:ext xmlns:c16="http://schemas.microsoft.com/office/drawing/2014/chart" uri="{C3380CC4-5D6E-409C-BE32-E72D297353CC}">
                  <c16:uniqueId val="{00000001-012B-4779-9684-72A2C08F3B34}"/>
                </c:ext>
              </c:extLst>
            </c:dLbl>
            <c:dLbl>
              <c:idx val="2"/>
              <c:delete val="1"/>
              <c:extLst>
                <c:ext xmlns:c15="http://schemas.microsoft.com/office/drawing/2012/chart" uri="{CE6537A1-D6FC-4f65-9D91-7224C49458BB}">
                  <c15:layout>
                    <c:manualLayout>
                      <c:w val="0.15105721010901171"/>
                      <c:h val="0.16718340090627234"/>
                    </c:manualLayout>
                  </c15:layout>
                </c:ext>
                <c:ext xmlns:c16="http://schemas.microsoft.com/office/drawing/2014/chart" uri="{C3380CC4-5D6E-409C-BE32-E72D297353CC}">
                  <c16:uniqueId val="{00000002-012B-4779-9684-72A2C08F3B34}"/>
                </c:ext>
              </c:extLst>
            </c:dLbl>
            <c:dLbl>
              <c:idx val="3"/>
              <c:layout>
                <c:manualLayout>
                  <c:x val="0.46707295967704243"/>
                  <c:y val="0.49964216701626812"/>
                </c:manualLayout>
              </c:layout>
              <c:tx>
                <c:rich>
                  <a:bodyPr rot="0" spcFirstLastPara="1" vertOverflow="ellipsis" vert="horz" wrap="square" lIns="38100" tIns="19050" rIns="38100" bIns="19050" anchor="ctr" anchorCtr="0">
                    <a:noAutofit/>
                  </a:bodyPr>
                  <a:lstStyle/>
                  <a:p>
                    <a:pPr marL="0" algn="ctr" defTabSz="457200" rtl="0" eaLnBrk="1" latinLnBrk="0" hangingPunct="1">
                      <a:lnSpc>
                        <a:spcPct val="150000"/>
                      </a:lnSpc>
                      <a:defRPr lang="en-US" sz="1200" b="1" i="0" u="sng" strike="noStrike" kern="1200" baseline="0">
                        <a:solidFill>
                          <a:prstClr val="black"/>
                        </a:solidFill>
                        <a:latin typeface="+mn-lt"/>
                        <a:ea typeface="+mn-ea"/>
                        <a:cs typeface="+mn-cs"/>
                      </a:defRPr>
                    </a:pPr>
                    <a:r>
                      <a:rPr lang="en-US" sz="1200" b="1" i="0" u="sng" strike="noStrike" kern="1200" baseline="0" dirty="0">
                        <a:solidFill>
                          <a:prstClr val="black"/>
                        </a:solidFill>
                        <a:latin typeface="+mn-lt"/>
                        <a:ea typeface="+mn-ea"/>
                        <a:cs typeface="+mn-cs"/>
                      </a:rPr>
                      <a:t>2022</a:t>
                    </a:r>
                  </a:p>
                  <a:p>
                    <a:pPr marL="0" algn="ctr" defTabSz="457200" rtl="0" eaLnBrk="1" latinLnBrk="0" hangingPunct="1">
                      <a:lnSpc>
                        <a:spcPct val="150000"/>
                      </a:lnSpc>
                      <a:defRPr lang="en-US" sz="1200" b="1" i="0" u="sng" strike="noStrike" kern="1200" baseline="0">
                        <a:solidFill>
                          <a:prstClr val="black"/>
                        </a:solidFill>
                        <a:latin typeface="+mn-lt"/>
                        <a:ea typeface="+mn-ea"/>
                        <a:cs typeface="+mn-cs"/>
                      </a:defRPr>
                    </a:pPr>
                    <a:endParaRPr lang="en-US" sz="1200" b="1" i="0" u="sng" strike="noStrike" kern="1200" baseline="0" dirty="0">
                      <a:solidFill>
                        <a:prstClr val="black"/>
                      </a:solidFill>
                      <a:latin typeface="+mn-lt"/>
                      <a:ea typeface="+mn-ea"/>
                      <a:cs typeface="+mn-cs"/>
                    </a:endParaRPr>
                  </a:p>
                  <a:p>
                    <a:pPr marL="0" algn="ctr" defTabSz="457200" rtl="0" eaLnBrk="1" latinLnBrk="0" hangingPunct="1">
                      <a:lnSpc>
                        <a:spcPct val="150000"/>
                      </a:lnSpc>
                      <a:defRPr lang="en-US" sz="1200" b="1" i="0" u="sng" strike="noStrike" kern="1200" baseline="0">
                        <a:solidFill>
                          <a:prstClr val="black"/>
                        </a:solidFill>
                        <a:latin typeface="+mn-lt"/>
                        <a:ea typeface="+mn-ea"/>
                        <a:cs typeface="+mn-cs"/>
                      </a:defRPr>
                    </a:pPr>
                    <a:r>
                      <a:rPr lang="en-US" sz="1200" b="1" i="0" u="none" strike="noStrike" kern="1200" baseline="0" dirty="0" err="1">
                        <a:solidFill>
                          <a:prstClr val="black"/>
                        </a:solidFill>
                        <a:latin typeface="+mn-lt"/>
                        <a:ea typeface="+mn-ea"/>
                        <a:cs typeface="+mn-cs"/>
                      </a:rPr>
                      <a:t>Liberalisation</a:t>
                    </a:r>
                    <a:r>
                      <a:rPr lang="en-US" sz="1200" b="1" i="0" u="none" strike="noStrike" kern="1200" baseline="0" dirty="0">
                        <a:solidFill>
                          <a:prstClr val="black"/>
                        </a:solidFill>
                        <a:latin typeface="+mn-lt"/>
                        <a:ea typeface="+mn-ea"/>
                        <a:cs typeface="+mn-cs"/>
                      </a:rPr>
                      <a:t> of Overseas Direct Investment </a:t>
                    </a:r>
                  </a:p>
                </c:rich>
              </c:tx>
              <c:numFmt formatCode="#,##0.00" sourceLinked="0"/>
              <c:sp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19050">
                  <a:solidFill>
                    <a:schemeClr val="accent1"/>
                  </a:solidFill>
                </a:ln>
                <a:effectLst/>
              </c:spPr>
              <c:dLblPos val="outEnd"/>
              <c:showLegendKey val="0"/>
              <c:showVal val="0"/>
              <c:showCatName val="1"/>
              <c:showSerName val="0"/>
              <c:showPercent val="0"/>
              <c:showBubbleSize val="0"/>
              <c:separator>
</c:separator>
              <c:extLst>
                <c:ext xmlns:c15="http://schemas.microsoft.com/office/drawing/2012/chart" uri="{CE6537A1-D6FC-4f65-9D91-7224C49458BB}">
                  <c15:spPr xmlns:c15="http://schemas.microsoft.com/office/drawing/2012/chart">
                    <a:prstGeom prst="rect">
                      <a:avLst/>
                    </a:prstGeom>
                  </c15:spPr>
                  <c15:layout>
                    <c:manualLayout>
                      <c:w val="0.12860904904462195"/>
                      <c:h val="0.26033865967087999"/>
                    </c:manualLayout>
                  </c15:layout>
                  <c15:showDataLabelsRange val="1"/>
                </c:ext>
                <c:ext xmlns:c16="http://schemas.microsoft.com/office/drawing/2014/chart" uri="{C3380CC4-5D6E-409C-BE32-E72D297353CC}">
                  <c16:uniqueId val="{00000003-012B-4779-9684-72A2C08F3B34}"/>
                </c:ext>
              </c:extLst>
            </c:dLbl>
            <c:dLbl>
              <c:idx val="4"/>
              <c:delete val="1"/>
              <c:extLst>
                <c:ext xmlns:c15="http://schemas.microsoft.com/office/drawing/2012/chart" uri="{CE6537A1-D6FC-4f65-9D91-7224C49458BB}"/>
                <c:ext xmlns:c16="http://schemas.microsoft.com/office/drawing/2014/chart" uri="{C3380CC4-5D6E-409C-BE32-E72D297353CC}">
                  <c16:uniqueId val="{00000004-012B-4779-9684-72A2C08F3B34}"/>
                </c:ext>
              </c:extLst>
            </c:dLbl>
            <c:dLbl>
              <c:idx val="5"/>
              <c:delete val="1"/>
              <c:extLst>
                <c:ext xmlns:c15="http://schemas.microsoft.com/office/drawing/2012/chart" uri="{CE6537A1-D6FC-4f65-9D91-7224C49458BB}"/>
                <c:ext xmlns:c16="http://schemas.microsoft.com/office/drawing/2014/chart" uri="{C3380CC4-5D6E-409C-BE32-E72D297353CC}">
                  <c16:uniqueId val="{00000005-012B-4779-9684-72A2C08F3B34}"/>
                </c:ext>
              </c:extLst>
            </c:dLbl>
            <c:dLbl>
              <c:idx val="6"/>
              <c:delete val="1"/>
              <c:extLst>
                <c:ext xmlns:c15="http://schemas.microsoft.com/office/drawing/2012/chart" uri="{CE6537A1-D6FC-4f65-9D91-7224C49458BB}"/>
                <c:ext xmlns:c16="http://schemas.microsoft.com/office/drawing/2014/chart" uri="{C3380CC4-5D6E-409C-BE32-E72D297353CC}">
                  <c16:uniqueId val="{00000006-012B-4779-9684-72A2C08F3B34}"/>
                </c:ext>
              </c:extLst>
            </c:dLbl>
            <c:dLbl>
              <c:idx val="7"/>
              <c:delete val="1"/>
              <c:extLst>
                <c:ext xmlns:c15="http://schemas.microsoft.com/office/drawing/2012/chart" uri="{CE6537A1-D6FC-4f65-9D91-7224C49458BB}">
                  <c15:layout>
                    <c:manualLayout>
                      <c:w val="0.11201393845562528"/>
                      <c:h val="0.21965180062008108"/>
                    </c:manualLayout>
                  </c15:layout>
                </c:ext>
                <c:ext xmlns:c16="http://schemas.microsoft.com/office/drawing/2014/chart" uri="{C3380CC4-5D6E-409C-BE32-E72D297353CC}">
                  <c16:uniqueId val="{00000007-012B-4779-9684-72A2C08F3B34}"/>
                </c:ext>
              </c:extLst>
            </c:dLbl>
            <c:dLbl>
              <c:idx val="8"/>
              <c:delete val="1"/>
              <c:extLst>
                <c:ext xmlns:c15="http://schemas.microsoft.com/office/drawing/2012/chart" uri="{CE6537A1-D6FC-4f65-9D91-7224C49458BB}"/>
                <c:ext xmlns:c16="http://schemas.microsoft.com/office/drawing/2014/chart" uri="{C3380CC4-5D6E-409C-BE32-E72D297353CC}">
                  <c16:uniqueId val="{00000008-012B-4779-9684-72A2C08F3B34}"/>
                </c:ext>
              </c:extLst>
            </c:dLbl>
            <c:dLbl>
              <c:idx val="9"/>
              <c:delete val="1"/>
              <c:extLst>
                <c:ext xmlns:c15="http://schemas.microsoft.com/office/drawing/2012/chart" uri="{CE6537A1-D6FC-4f65-9D91-7224C49458BB}">
                  <c15:layout>
                    <c:manualLayout>
                      <c:w val="0.13447367265686067"/>
                      <c:h val="0.13194619453870438"/>
                    </c:manualLayout>
                  </c15:layout>
                </c:ext>
                <c:ext xmlns:c16="http://schemas.microsoft.com/office/drawing/2014/chart" uri="{C3380CC4-5D6E-409C-BE32-E72D297353CC}">
                  <c16:uniqueId val="{00000009-012B-4779-9684-72A2C08F3B34}"/>
                </c:ext>
              </c:extLst>
            </c:dLbl>
            <c:dLbl>
              <c:idx val="10"/>
              <c:delete val="1"/>
              <c:extLst>
                <c:ext xmlns:c15="http://schemas.microsoft.com/office/drawing/2012/chart" uri="{CE6537A1-D6FC-4f65-9D91-7224C49458BB}">
                  <c15:layout>
                    <c:manualLayout>
                      <c:w val="0.11805066126339998"/>
                      <c:h val="0.30843081175787918"/>
                    </c:manualLayout>
                  </c15:layout>
                </c:ext>
                <c:ext xmlns:c16="http://schemas.microsoft.com/office/drawing/2014/chart" uri="{C3380CC4-5D6E-409C-BE32-E72D297353CC}">
                  <c16:uniqueId val="{0000000A-012B-4779-9684-72A2C08F3B34}"/>
                </c:ext>
              </c:extLst>
            </c:dLbl>
            <c:dLbl>
              <c:idx val="11"/>
              <c:delete val="1"/>
              <c:extLst>
                <c:ext xmlns:c15="http://schemas.microsoft.com/office/drawing/2012/chart" uri="{CE6537A1-D6FC-4f65-9D91-7224C49458BB}">
                  <c15:layout>
                    <c:manualLayout>
                      <c:w val="0.10848001397515186"/>
                      <c:h val="0.2058789395899803"/>
                    </c:manualLayout>
                  </c15:layout>
                </c:ext>
                <c:ext xmlns:c16="http://schemas.microsoft.com/office/drawing/2014/chart" uri="{C3380CC4-5D6E-409C-BE32-E72D297353CC}">
                  <c16:uniqueId val="{0000000B-012B-4779-9684-72A2C08F3B34}"/>
                </c:ext>
              </c:extLst>
            </c:dLbl>
            <c:dLbl>
              <c:idx val="12"/>
              <c:delete val="1"/>
              <c:extLst>
                <c:ext xmlns:c15="http://schemas.microsoft.com/office/drawing/2012/chart" uri="{CE6537A1-D6FC-4f65-9D91-7224C49458BB}">
                  <c15:layout>
                    <c:manualLayout>
                      <c:w val="0.10857511134799631"/>
                      <c:h val="0.30974252175072442"/>
                    </c:manualLayout>
                  </c15:layout>
                </c:ext>
                <c:ext xmlns:c16="http://schemas.microsoft.com/office/drawing/2014/chart" uri="{C3380CC4-5D6E-409C-BE32-E72D297353CC}">
                  <c16:uniqueId val="{0000000C-012B-4779-9684-72A2C08F3B34}"/>
                </c:ext>
              </c:extLst>
            </c:dLbl>
            <c:dLbl>
              <c:idx val="13"/>
              <c:delete val="1"/>
              <c:extLst>
                <c:ext xmlns:c15="http://schemas.microsoft.com/office/drawing/2012/chart" uri="{CE6537A1-D6FC-4f65-9D91-7224C49458BB}">
                  <c15:layout>
                    <c:manualLayout>
                      <c:w val="0.11112625255786658"/>
                      <c:h val="0.291652754590985"/>
                    </c:manualLayout>
                  </c15:layout>
                </c:ext>
                <c:ext xmlns:c16="http://schemas.microsoft.com/office/drawing/2014/chart" uri="{C3380CC4-5D6E-409C-BE32-E72D297353CC}">
                  <c16:uniqueId val="{0000000D-012B-4779-9684-72A2C08F3B34}"/>
                </c:ext>
              </c:extLst>
            </c:dLbl>
            <c:numFmt formatCode="#,##0.00" sourceLinked="0"/>
            <c:sp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19050">
                <a:solidFill>
                  <a:schemeClr val="accent1"/>
                </a:solidFill>
              </a:ln>
              <a:effectLst/>
            </c:spPr>
            <c:txPr>
              <a:bodyPr rot="0" spcFirstLastPara="1" vertOverflow="ellipsis" vert="horz" wrap="square" lIns="38100" tIns="19050" rIns="38100" bIns="19050" anchor="ctr" anchorCtr="0">
                <a:spAutoFit/>
              </a:bodyPr>
              <a:lstStyle/>
              <a:p>
                <a:pPr marL="0" algn="ctr" defTabSz="457200" rtl="0" eaLnBrk="1" latinLnBrk="0" hangingPunct="1">
                  <a:defRPr lang="en-US" sz="1200" b="1" i="0" u="sng" strike="noStrike" kern="1200" baseline="0">
                    <a:solidFill>
                      <a:prstClr val="black"/>
                    </a:solidFill>
                    <a:latin typeface="+mn-lt"/>
                    <a:ea typeface="+mn-ea"/>
                    <a:cs typeface="+mn-cs"/>
                  </a:defRPr>
                </a:pPr>
                <a:endParaRPr lang="en-US"/>
              </a:p>
            </c:txPr>
            <c:dLblPos val="outEnd"/>
            <c:showLegendKey val="0"/>
            <c:showVal val="0"/>
            <c:showCatName val="1"/>
            <c:showSerName val="0"/>
            <c:showPercent val="0"/>
            <c:showBubbleSize val="0"/>
            <c:separator>
</c:separator>
            <c:showLeaderLines val="0"/>
            <c:extLst>
              <c:ext xmlns:c15="http://schemas.microsoft.com/office/drawing/2012/chart" uri="{CE6537A1-D6FC-4f65-9D91-7224C49458BB}">
                <c15:showDataLabelsRange val="1"/>
                <c15:showLeaderLines val="0"/>
              </c:ext>
            </c:extLst>
          </c:dLbls>
          <c:cat>
            <c:strRef>
              <c:f>Sheet1!$B$19:$B$32</c:f>
              <c:strCache>
                <c:ptCount val="14"/>
                <c:pt idx="0">
                  <c:v>Foreign
Exchange
Management
Act replaces
FERA</c:v>
                </c:pt>
                <c:pt idx="1">
                  <c:v>Foreign
Exchange
Management
Act replaces
FERA</c:v>
                </c:pt>
                <c:pt idx="2">
                  <c:v>Responsibility
and Budget
Management
Act enacted</c:v>
                </c:pt>
                <c:pt idx="3">
                  <c:v>Transition to
a full-fledged
daily liquidity
adjustment
facility (LAF)
completed. Market
Stabilisation
Scheme (MSS)
introduced to
sterilise capital
flows</c:v>
                </c:pt>
                <c:pt idx="4">
                  <c:v>Real Time
Gross
Settlement
System
commences</c:v>
                </c:pt>
                <c:pt idx="5">
                  <c:v>Focus on
financial
inclusion and
increasing the
outreach of
the banking
sector</c:v>
                </c:pt>
                <c:pt idx="6">
                  <c:v> RBI
empowered
to regulate
money, forex,
G-sec and
gold related
securities market</c:v>
                </c:pt>
                <c:pt idx="7">
                  <c:v>RBI empowered to
regulate Payment
System</c:v>
                </c:pt>
                <c:pt idx="8">
                  <c:v>Pro-active
efforts to
minimise
impact
of global
financial
crisis</c:v>
                </c:pt>
                <c:pt idx="9">
                  <c:v>Year-long Platinum Jubilee celebrations</c:v>
                </c:pt>
                <c:pt idx="10">
                  <c:v>Positioning RBI as a knowledge institution</c:v>
                </c:pt>
                <c:pt idx="11">
                  <c:v>RBI Act was amended to establish the Monetary Policy Committee to set</c:v>
                </c:pt>
                <c:pt idx="12">
                  <c:v>RBI transfers surplus fund of ₹ 1.76 crore with the recommendations of Bimal Jalan Committee</c:v>
                </c:pt>
                <c:pt idx="13">
                  <c:v>RBI introduces Ombudsman scheme for digital transactions</c:v>
                </c:pt>
              </c:strCache>
            </c:strRef>
          </c:cat>
          <c:val>
            <c:numRef>
              <c:f>Sheet1!$C$19:$C$32</c:f>
              <c:numCache>
                <c:formatCode>General</c:formatCode>
                <c:ptCount val="14"/>
                <c:pt idx="0">
                  <c:v>-2</c:v>
                </c:pt>
                <c:pt idx="1">
                  <c:v>3</c:v>
                </c:pt>
                <c:pt idx="2">
                  <c:v>-3</c:v>
                </c:pt>
                <c:pt idx="3">
                  <c:v>0.5</c:v>
                </c:pt>
                <c:pt idx="4">
                  <c:v>-3</c:v>
                </c:pt>
                <c:pt idx="5">
                  <c:v>1.5</c:v>
                </c:pt>
                <c:pt idx="6">
                  <c:v>-2</c:v>
                </c:pt>
                <c:pt idx="7">
                  <c:v>2</c:v>
                </c:pt>
                <c:pt idx="8">
                  <c:v>-2</c:v>
                </c:pt>
                <c:pt idx="9">
                  <c:v>4.5</c:v>
                </c:pt>
                <c:pt idx="10">
                  <c:v>-5</c:v>
                </c:pt>
                <c:pt idx="11">
                  <c:v>2.5</c:v>
                </c:pt>
                <c:pt idx="12">
                  <c:v>-1</c:v>
                </c:pt>
                <c:pt idx="13">
                  <c:v>1</c:v>
                </c:pt>
              </c:numCache>
            </c:numRef>
          </c:val>
          <c:extLst>
            <c:ext xmlns:c15="http://schemas.microsoft.com/office/drawing/2012/chart" uri="{02D57815-91ED-43cb-92C2-25804820EDAC}">
              <c15:datalabelsRange>
                <c15:f>Sheet1!$A$19:$A$32</c15:f>
                <c15:dlblRangeCache>
                  <c:ptCount val="14"/>
                  <c:pt idx="0">
                    <c:v>2000</c:v>
                  </c:pt>
                  <c:pt idx="1">
                    <c:v>2002</c:v>
                  </c:pt>
                  <c:pt idx="2">
                    <c:v>2003</c:v>
                  </c:pt>
                  <c:pt idx="3">
                    <c:v>2004</c:v>
                  </c:pt>
                  <c:pt idx="4">
                    <c:v>2004</c:v>
                  </c:pt>
                  <c:pt idx="5">
                    <c:v>2005</c:v>
                  </c:pt>
                  <c:pt idx="6">
                    <c:v>2006</c:v>
                  </c:pt>
                  <c:pt idx="7">
                    <c:v>2007</c:v>
                  </c:pt>
                  <c:pt idx="8">
                    <c:v>2008/9   </c:v>
                  </c:pt>
                  <c:pt idx="9">
                    <c:v>2010</c:v>
                  </c:pt>
                  <c:pt idx="10">
                    <c:v>2011</c:v>
                  </c:pt>
                  <c:pt idx="11">
                    <c:v>2016</c:v>
                  </c:pt>
                  <c:pt idx="12">
                    <c:v>2018</c:v>
                  </c:pt>
                  <c:pt idx="13">
                    <c:v>2019</c:v>
                  </c:pt>
                </c15:dlblRangeCache>
              </c15:datalabelsRange>
            </c:ext>
            <c:ext xmlns:c16="http://schemas.microsoft.com/office/drawing/2014/chart" uri="{C3380CC4-5D6E-409C-BE32-E72D297353CC}">
              <c16:uniqueId val="{0000000E-012B-4779-9684-72A2C08F3B34}"/>
            </c:ext>
          </c:extLst>
        </c:ser>
        <c:dLbls>
          <c:dLblPos val="outEnd"/>
          <c:showLegendKey val="0"/>
          <c:showVal val="1"/>
          <c:showCatName val="0"/>
          <c:showSerName val="0"/>
          <c:showPercent val="0"/>
          <c:showBubbleSize val="0"/>
        </c:dLbls>
        <c:gapWidth val="219"/>
        <c:overlap val="-27"/>
        <c:axId val="403335823"/>
        <c:axId val="488070495"/>
      </c:barChart>
      <c:catAx>
        <c:axId val="403335823"/>
        <c:scaling>
          <c:orientation val="minMax"/>
        </c:scaling>
        <c:delete val="0"/>
        <c:axPos val="b"/>
        <c:numFmt formatCode="General" sourceLinked="1"/>
        <c:majorTickMark val="none"/>
        <c:minorTickMark val="none"/>
        <c:tickLblPos val="none"/>
        <c:spPr>
          <a:noFill/>
          <a:ln w="12700" cap="flat" cmpd="sng" algn="ctr">
            <a:solidFill>
              <a:schemeClr val="tx1"/>
            </a:solidFill>
            <a:round/>
            <a:tailEnd type="stealth"/>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8070495"/>
        <c:crosses val="autoZero"/>
        <c:auto val="1"/>
        <c:lblAlgn val="ctr"/>
        <c:lblOffset val="100"/>
        <c:tickLblSkip val="1"/>
        <c:noMultiLvlLbl val="0"/>
      </c:catAx>
      <c:valAx>
        <c:axId val="488070495"/>
        <c:scaling>
          <c:orientation val="minMax"/>
        </c:scaling>
        <c:delete val="1"/>
        <c:axPos val="l"/>
        <c:numFmt formatCode="General" sourceLinked="1"/>
        <c:majorTickMark val="out"/>
        <c:minorTickMark val="none"/>
        <c:tickLblPos val="nextTo"/>
        <c:crossAx val="403335823"/>
        <c:crossesAt val="1"/>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BFCEA34-3628-4357-BA05-FE9AB9C7FDEF}" type="doc">
      <dgm:prSet loTypeId="urn:microsoft.com/office/officeart/2005/8/layout/gear1" loCatId="process" qsTypeId="urn:microsoft.com/office/officeart/2005/8/quickstyle/3d5" qsCatId="3D" csTypeId="urn:microsoft.com/office/officeart/2005/8/colors/accent2_4" csCatId="accent2" phldr="1"/>
      <dgm:spPr/>
      <dgm:t>
        <a:bodyPr/>
        <a:lstStyle/>
        <a:p>
          <a:endParaRPr lang="en-IN"/>
        </a:p>
      </dgm:t>
    </dgm:pt>
    <dgm:pt modelId="{B5F3D531-1131-4439-8A18-E123A572678A}">
      <dgm:prSet phldrT="[Text]"/>
      <dgm:spPr/>
      <dgm:t>
        <a:bodyPr/>
        <a:lstStyle/>
        <a:p>
          <a:endParaRPr lang="en-IN" dirty="0"/>
        </a:p>
      </dgm:t>
    </dgm:pt>
    <dgm:pt modelId="{98410936-6EA7-49DE-A458-6F0B50B1D0BC}" type="parTrans" cxnId="{513D43E6-3CFA-4D28-985A-82AC7BB4D741}">
      <dgm:prSet/>
      <dgm:spPr/>
      <dgm:t>
        <a:bodyPr/>
        <a:lstStyle/>
        <a:p>
          <a:endParaRPr lang="en-IN"/>
        </a:p>
      </dgm:t>
    </dgm:pt>
    <dgm:pt modelId="{B7AC27F7-CD88-48E2-8BFB-86B409E4DA6B}" type="sibTrans" cxnId="{513D43E6-3CFA-4D28-985A-82AC7BB4D741}">
      <dgm:prSet/>
      <dgm:spPr/>
      <dgm:t>
        <a:bodyPr/>
        <a:lstStyle/>
        <a:p>
          <a:endParaRPr lang="en-IN"/>
        </a:p>
      </dgm:t>
    </dgm:pt>
    <dgm:pt modelId="{4FEC4E0C-0B6C-4440-9618-FFFAB933FC37}">
      <dgm:prSet phldrT="[Text]"/>
      <dgm:spPr/>
      <dgm:t>
        <a:bodyPr/>
        <a:lstStyle/>
        <a:p>
          <a:endParaRPr lang="en-IN" dirty="0"/>
        </a:p>
      </dgm:t>
    </dgm:pt>
    <dgm:pt modelId="{8E3D1475-330E-417A-958D-5110648CE872}" type="parTrans" cxnId="{A1B4CCFE-392D-451A-8762-D28D9816BC82}">
      <dgm:prSet/>
      <dgm:spPr/>
      <dgm:t>
        <a:bodyPr/>
        <a:lstStyle/>
        <a:p>
          <a:endParaRPr lang="en-IN"/>
        </a:p>
      </dgm:t>
    </dgm:pt>
    <dgm:pt modelId="{4D944D45-8F88-4B86-BA1F-BB7791EFEF6D}" type="sibTrans" cxnId="{A1B4CCFE-392D-451A-8762-D28D9816BC82}">
      <dgm:prSet/>
      <dgm:spPr/>
      <dgm:t>
        <a:bodyPr/>
        <a:lstStyle/>
        <a:p>
          <a:endParaRPr lang="en-IN"/>
        </a:p>
      </dgm:t>
    </dgm:pt>
    <dgm:pt modelId="{79FFE765-79DC-4126-B292-302690DE0A9F}">
      <dgm:prSet phldrT="[Text]"/>
      <dgm:spPr/>
      <dgm:t>
        <a:bodyPr/>
        <a:lstStyle/>
        <a:p>
          <a:endParaRPr lang="en-IN" dirty="0"/>
        </a:p>
      </dgm:t>
    </dgm:pt>
    <dgm:pt modelId="{F4B84559-17E9-43A6-AC09-5B97A69FC6CD}" type="parTrans" cxnId="{A9C6413D-496F-446A-8DEE-850B17115A05}">
      <dgm:prSet/>
      <dgm:spPr/>
      <dgm:t>
        <a:bodyPr/>
        <a:lstStyle/>
        <a:p>
          <a:endParaRPr lang="en-IN"/>
        </a:p>
      </dgm:t>
    </dgm:pt>
    <dgm:pt modelId="{074123D0-0651-4E59-9B85-0AE0FAADCF28}" type="sibTrans" cxnId="{A9C6413D-496F-446A-8DEE-850B17115A05}">
      <dgm:prSet/>
      <dgm:spPr/>
      <dgm:t>
        <a:bodyPr/>
        <a:lstStyle/>
        <a:p>
          <a:endParaRPr lang="en-IN"/>
        </a:p>
      </dgm:t>
    </dgm:pt>
    <dgm:pt modelId="{CFFE71DD-EF6E-446F-A9F2-F31D1E9C4EBD}" type="pres">
      <dgm:prSet presAssocID="{4BFCEA34-3628-4357-BA05-FE9AB9C7FDEF}" presName="composite" presStyleCnt="0">
        <dgm:presLayoutVars>
          <dgm:chMax val="3"/>
          <dgm:animLvl val="lvl"/>
          <dgm:resizeHandles val="exact"/>
        </dgm:presLayoutVars>
      </dgm:prSet>
      <dgm:spPr/>
    </dgm:pt>
    <dgm:pt modelId="{CA0BE68A-A787-49B9-A5FF-DF2C8301FC27}" type="pres">
      <dgm:prSet presAssocID="{B5F3D531-1131-4439-8A18-E123A572678A}" presName="gear1" presStyleLbl="node1" presStyleIdx="0" presStyleCnt="3">
        <dgm:presLayoutVars>
          <dgm:chMax val="1"/>
          <dgm:bulletEnabled val="1"/>
        </dgm:presLayoutVars>
      </dgm:prSet>
      <dgm:spPr/>
    </dgm:pt>
    <dgm:pt modelId="{42273C3C-05E7-45ED-9021-00E1F0AD8CAA}" type="pres">
      <dgm:prSet presAssocID="{B5F3D531-1131-4439-8A18-E123A572678A}" presName="gear1srcNode" presStyleLbl="node1" presStyleIdx="0" presStyleCnt="3"/>
      <dgm:spPr/>
    </dgm:pt>
    <dgm:pt modelId="{ACE45A33-CA98-4C84-BC0D-0E8787BBD9C4}" type="pres">
      <dgm:prSet presAssocID="{B5F3D531-1131-4439-8A18-E123A572678A}" presName="gear1dstNode" presStyleLbl="node1" presStyleIdx="0" presStyleCnt="3"/>
      <dgm:spPr/>
    </dgm:pt>
    <dgm:pt modelId="{3EE21C31-0C18-4A12-B9AF-AD6CC1CAF20A}" type="pres">
      <dgm:prSet presAssocID="{4FEC4E0C-0B6C-4440-9618-FFFAB933FC37}" presName="gear2" presStyleLbl="node1" presStyleIdx="1" presStyleCnt="3">
        <dgm:presLayoutVars>
          <dgm:chMax val="1"/>
          <dgm:bulletEnabled val="1"/>
        </dgm:presLayoutVars>
      </dgm:prSet>
      <dgm:spPr/>
    </dgm:pt>
    <dgm:pt modelId="{7D53E0C0-794F-4979-B491-D057D2898AFD}" type="pres">
      <dgm:prSet presAssocID="{4FEC4E0C-0B6C-4440-9618-FFFAB933FC37}" presName="gear2srcNode" presStyleLbl="node1" presStyleIdx="1" presStyleCnt="3"/>
      <dgm:spPr/>
    </dgm:pt>
    <dgm:pt modelId="{9305C9A8-142C-43BE-86A3-72D582CA2780}" type="pres">
      <dgm:prSet presAssocID="{4FEC4E0C-0B6C-4440-9618-FFFAB933FC37}" presName="gear2dstNode" presStyleLbl="node1" presStyleIdx="1" presStyleCnt="3"/>
      <dgm:spPr/>
    </dgm:pt>
    <dgm:pt modelId="{34C975E6-B752-4103-A685-365AC2612A39}" type="pres">
      <dgm:prSet presAssocID="{79FFE765-79DC-4126-B292-302690DE0A9F}" presName="gear3" presStyleLbl="node1" presStyleIdx="2" presStyleCnt="3"/>
      <dgm:spPr/>
    </dgm:pt>
    <dgm:pt modelId="{378FDE24-9AAB-45F6-939E-B734CAAC3017}" type="pres">
      <dgm:prSet presAssocID="{79FFE765-79DC-4126-B292-302690DE0A9F}" presName="gear3tx" presStyleLbl="node1" presStyleIdx="2" presStyleCnt="3">
        <dgm:presLayoutVars>
          <dgm:chMax val="1"/>
          <dgm:bulletEnabled val="1"/>
        </dgm:presLayoutVars>
      </dgm:prSet>
      <dgm:spPr/>
    </dgm:pt>
    <dgm:pt modelId="{08A1BB4A-DE48-4B0E-B43E-E994A9B708B5}" type="pres">
      <dgm:prSet presAssocID="{79FFE765-79DC-4126-B292-302690DE0A9F}" presName="gear3srcNode" presStyleLbl="node1" presStyleIdx="2" presStyleCnt="3"/>
      <dgm:spPr/>
    </dgm:pt>
    <dgm:pt modelId="{5C88FF4D-E4E4-40C8-AD50-E79EFCCDC423}" type="pres">
      <dgm:prSet presAssocID="{79FFE765-79DC-4126-B292-302690DE0A9F}" presName="gear3dstNode" presStyleLbl="node1" presStyleIdx="2" presStyleCnt="3"/>
      <dgm:spPr/>
    </dgm:pt>
    <dgm:pt modelId="{7FD5E977-CBDC-4722-8C21-8251228158FE}" type="pres">
      <dgm:prSet presAssocID="{B7AC27F7-CD88-48E2-8BFB-86B409E4DA6B}" presName="connector1" presStyleLbl="sibTrans2D1" presStyleIdx="0" presStyleCnt="3"/>
      <dgm:spPr/>
    </dgm:pt>
    <dgm:pt modelId="{91436A42-5FE5-45F9-A3FE-BB21EFEDCB08}" type="pres">
      <dgm:prSet presAssocID="{4D944D45-8F88-4B86-BA1F-BB7791EFEF6D}" presName="connector2" presStyleLbl="sibTrans2D1" presStyleIdx="1" presStyleCnt="3"/>
      <dgm:spPr/>
    </dgm:pt>
    <dgm:pt modelId="{B24D8DBD-9C07-471B-A77C-BD0F9E42DF09}" type="pres">
      <dgm:prSet presAssocID="{074123D0-0651-4E59-9B85-0AE0FAADCF28}" presName="connector3" presStyleLbl="sibTrans2D1" presStyleIdx="2" presStyleCnt="3"/>
      <dgm:spPr/>
    </dgm:pt>
  </dgm:ptLst>
  <dgm:cxnLst>
    <dgm:cxn modelId="{088FE527-962E-4AD8-9B38-73E0A557247E}" type="presOf" srcId="{4FEC4E0C-0B6C-4440-9618-FFFAB933FC37}" destId="{7D53E0C0-794F-4979-B491-D057D2898AFD}" srcOrd="1" destOrd="0" presId="urn:microsoft.com/office/officeart/2005/8/layout/gear1"/>
    <dgm:cxn modelId="{8AF8A030-48CB-4F61-A86C-BFD862C69F70}" type="presOf" srcId="{79FFE765-79DC-4126-B292-302690DE0A9F}" destId="{34C975E6-B752-4103-A685-365AC2612A39}" srcOrd="0" destOrd="0" presId="urn:microsoft.com/office/officeart/2005/8/layout/gear1"/>
    <dgm:cxn modelId="{A9C6413D-496F-446A-8DEE-850B17115A05}" srcId="{4BFCEA34-3628-4357-BA05-FE9AB9C7FDEF}" destId="{79FFE765-79DC-4126-B292-302690DE0A9F}" srcOrd="2" destOrd="0" parTransId="{F4B84559-17E9-43A6-AC09-5B97A69FC6CD}" sibTransId="{074123D0-0651-4E59-9B85-0AE0FAADCF28}"/>
    <dgm:cxn modelId="{A52B5C48-1ADB-4A45-89F3-350A2ECC3B86}" type="presOf" srcId="{074123D0-0651-4E59-9B85-0AE0FAADCF28}" destId="{B24D8DBD-9C07-471B-A77C-BD0F9E42DF09}" srcOrd="0" destOrd="0" presId="urn:microsoft.com/office/officeart/2005/8/layout/gear1"/>
    <dgm:cxn modelId="{8EF3D049-1DE3-4A91-BA77-3101E5A9E117}" type="presOf" srcId="{B5F3D531-1131-4439-8A18-E123A572678A}" destId="{ACE45A33-CA98-4C84-BC0D-0E8787BBD9C4}" srcOrd="2" destOrd="0" presId="urn:microsoft.com/office/officeart/2005/8/layout/gear1"/>
    <dgm:cxn modelId="{B9331C52-890C-42B6-8E22-2F7851964AD6}" type="presOf" srcId="{4BFCEA34-3628-4357-BA05-FE9AB9C7FDEF}" destId="{CFFE71DD-EF6E-446F-A9F2-F31D1E9C4EBD}" srcOrd="0" destOrd="0" presId="urn:microsoft.com/office/officeart/2005/8/layout/gear1"/>
    <dgm:cxn modelId="{488BF081-70FA-45CB-8162-A24989FD4D36}" type="presOf" srcId="{B5F3D531-1131-4439-8A18-E123A572678A}" destId="{42273C3C-05E7-45ED-9021-00E1F0AD8CAA}" srcOrd="1" destOrd="0" presId="urn:microsoft.com/office/officeart/2005/8/layout/gear1"/>
    <dgm:cxn modelId="{90A63A87-963E-45A4-B15D-D16C9B33F528}" type="presOf" srcId="{4D944D45-8F88-4B86-BA1F-BB7791EFEF6D}" destId="{91436A42-5FE5-45F9-A3FE-BB21EFEDCB08}" srcOrd="0" destOrd="0" presId="urn:microsoft.com/office/officeart/2005/8/layout/gear1"/>
    <dgm:cxn modelId="{F6F31992-1C81-4C33-B781-626FFDC954ED}" type="presOf" srcId="{4FEC4E0C-0B6C-4440-9618-FFFAB933FC37}" destId="{3EE21C31-0C18-4A12-B9AF-AD6CC1CAF20A}" srcOrd="0" destOrd="0" presId="urn:microsoft.com/office/officeart/2005/8/layout/gear1"/>
    <dgm:cxn modelId="{5DE8B7C1-91A2-4275-BF12-0DD5C5CEDEB1}" type="presOf" srcId="{B7AC27F7-CD88-48E2-8BFB-86B409E4DA6B}" destId="{7FD5E977-CBDC-4722-8C21-8251228158FE}" srcOrd="0" destOrd="0" presId="urn:microsoft.com/office/officeart/2005/8/layout/gear1"/>
    <dgm:cxn modelId="{50C982D8-4A9D-4750-8A53-9C65BA05C00A}" type="presOf" srcId="{4FEC4E0C-0B6C-4440-9618-FFFAB933FC37}" destId="{9305C9A8-142C-43BE-86A3-72D582CA2780}" srcOrd="2" destOrd="0" presId="urn:microsoft.com/office/officeart/2005/8/layout/gear1"/>
    <dgm:cxn modelId="{CE58E6D8-7D17-4A44-82F9-A72CA2793A1F}" type="presOf" srcId="{B5F3D531-1131-4439-8A18-E123A572678A}" destId="{CA0BE68A-A787-49B9-A5FF-DF2C8301FC27}" srcOrd="0" destOrd="0" presId="urn:microsoft.com/office/officeart/2005/8/layout/gear1"/>
    <dgm:cxn modelId="{513D43E6-3CFA-4D28-985A-82AC7BB4D741}" srcId="{4BFCEA34-3628-4357-BA05-FE9AB9C7FDEF}" destId="{B5F3D531-1131-4439-8A18-E123A572678A}" srcOrd="0" destOrd="0" parTransId="{98410936-6EA7-49DE-A458-6F0B50B1D0BC}" sibTransId="{B7AC27F7-CD88-48E2-8BFB-86B409E4DA6B}"/>
    <dgm:cxn modelId="{197B08ED-B847-44F2-80D9-561D4820516B}" type="presOf" srcId="{79FFE765-79DC-4126-B292-302690DE0A9F}" destId="{378FDE24-9AAB-45F6-939E-B734CAAC3017}" srcOrd="1" destOrd="0" presId="urn:microsoft.com/office/officeart/2005/8/layout/gear1"/>
    <dgm:cxn modelId="{F42B64EF-4242-4154-BF19-E93AFFE60801}" type="presOf" srcId="{79FFE765-79DC-4126-B292-302690DE0A9F}" destId="{08A1BB4A-DE48-4B0E-B43E-E994A9B708B5}" srcOrd="2" destOrd="0" presId="urn:microsoft.com/office/officeart/2005/8/layout/gear1"/>
    <dgm:cxn modelId="{8DD34DF4-DC02-4937-A14C-53CE60EACF89}" type="presOf" srcId="{79FFE765-79DC-4126-B292-302690DE0A9F}" destId="{5C88FF4D-E4E4-40C8-AD50-E79EFCCDC423}" srcOrd="3" destOrd="0" presId="urn:microsoft.com/office/officeart/2005/8/layout/gear1"/>
    <dgm:cxn modelId="{A1B4CCFE-392D-451A-8762-D28D9816BC82}" srcId="{4BFCEA34-3628-4357-BA05-FE9AB9C7FDEF}" destId="{4FEC4E0C-0B6C-4440-9618-FFFAB933FC37}" srcOrd="1" destOrd="0" parTransId="{8E3D1475-330E-417A-958D-5110648CE872}" sibTransId="{4D944D45-8F88-4B86-BA1F-BB7791EFEF6D}"/>
    <dgm:cxn modelId="{3738334E-461E-46D1-8022-7BBD1D10EEB7}" type="presParOf" srcId="{CFFE71DD-EF6E-446F-A9F2-F31D1E9C4EBD}" destId="{CA0BE68A-A787-49B9-A5FF-DF2C8301FC27}" srcOrd="0" destOrd="0" presId="urn:microsoft.com/office/officeart/2005/8/layout/gear1"/>
    <dgm:cxn modelId="{76FBCFF3-52EE-44EB-9209-D7ADE35D6D11}" type="presParOf" srcId="{CFFE71DD-EF6E-446F-A9F2-F31D1E9C4EBD}" destId="{42273C3C-05E7-45ED-9021-00E1F0AD8CAA}" srcOrd="1" destOrd="0" presId="urn:microsoft.com/office/officeart/2005/8/layout/gear1"/>
    <dgm:cxn modelId="{0C4A107F-876E-44F4-AF46-0CAB1FEC09BD}" type="presParOf" srcId="{CFFE71DD-EF6E-446F-A9F2-F31D1E9C4EBD}" destId="{ACE45A33-CA98-4C84-BC0D-0E8787BBD9C4}" srcOrd="2" destOrd="0" presId="urn:microsoft.com/office/officeart/2005/8/layout/gear1"/>
    <dgm:cxn modelId="{D39EA2A3-4512-455C-AC7D-18CC28F99E0D}" type="presParOf" srcId="{CFFE71DD-EF6E-446F-A9F2-F31D1E9C4EBD}" destId="{3EE21C31-0C18-4A12-B9AF-AD6CC1CAF20A}" srcOrd="3" destOrd="0" presId="urn:microsoft.com/office/officeart/2005/8/layout/gear1"/>
    <dgm:cxn modelId="{613AEBE0-6C6D-4B1B-BD79-095DFF2AED11}" type="presParOf" srcId="{CFFE71DD-EF6E-446F-A9F2-F31D1E9C4EBD}" destId="{7D53E0C0-794F-4979-B491-D057D2898AFD}" srcOrd="4" destOrd="0" presId="urn:microsoft.com/office/officeart/2005/8/layout/gear1"/>
    <dgm:cxn modelId="{E1CB0439-F8A4-47EE-8656-22C6227680A3}" type="presParOf" srcId="{CFFE71DD-EF6E-446F-A9F2-F31D1E9C4EBD}" destId="{9305C9A8-142C-43BE-86A3-72D582CA2780}" srcOrd="5" destOrd="0" presId="urn:microsoft.com/office/officeart/2005/8/layout/gear1"/>
    <dgm:cxn modelId="{6D46EFAB-7FBA-471B-8BF3-94860C48DC9E}" type="presParOf" srcId="{CFFE71DD-EF6E-446F-A9F2-F31D1E9C4EBD}" destId="{34C975E6-B752-4103-A685-365AC2612A39}" srcOrd="6" destOrd="0" presId="urn:microsoft.com/office/officeart/2005/8/layout/gear1"/>
    <dgm:cxn modelId="{5CE8EA81-E9A5-4D54-8EDB-471BCF147936}" type="presParOf" srcId="{CFFE71DD-EF6E-446F-A9F2-F31D1E9C4EBD}" destId="{378FDE24-9AAB-45F6-939E-B734CAAC3017}" srcOrd="7" destOrd="0" presId="urn:microsoft.com/office/officeart/2005/8/layout/gear1"/>
    <dgm:cxn modelId="{E0BAD58A-48A0-4BE7-9985-8F17BA1F7ED4}" type="presParOf" srcId="{CFFE71DD-EF6E-446F-A9F2-F31D1E9C4EBD}" destId="{08A1BB4A-DE48-4B0E-B43E-E994A9B708B5}" srcOrd="8" destOrd="0" presId="urn:microsoft.com/office/officeart/2005/8/layout/gear1"/>
    <dgm:cxn modelId="{415A6CE4-75FA-4177-A41E-54F65BD4F71A}" type="presParOf" srcId="{CFFE71DD-EF6E-446F-A9F2-F31D1E9C4EBD}" destId="{5C88FF4D-E4E4-40C8-AD50-E79EFCCDC423}" srcOrd="9" destOrd="0" presId="urn:microsoft.com/office/officeart/2005/8/layout/gear1"/>
    <dgm:cxn modelId="{288CC09F-1D95-4AE2-9065-4897FE21B245}" type="presParOf" srcId="{CFFE71DD-EF6E-446F-A9F2-F31D1E9C4EBD}" destId="{7FD5E977-CBDC-4722-8C21-8251228158FE}" srcOrd="10" destOrd="0" presId="urn:microsoft.com/office/officeart/2005/8/layout/gear1"/>
    <dgm:cxn modelId="{54E46326-2EB1-46D1-8BD5-33600CD9A15F}" type="presParOf" srcId="{CFFE71DD-EF6E-446F-A9F2-F31D1E9C4EBD}" destId="{91436A42-5FE5-45F9-A3FE-BB21EFEDCB08}" srcOrd="11" destOrd="0" presId="urn:microsoft.com/office/officeart/2005/8/layout/gear1"/>
    <dgm:cxn modelId="{5C2A7368-85A1-410C-BB9C-798841C9993A}" type="presParOf" srcId="{CFFE71DD-EF6E-446F-A9F2-F31D1E9C4EBD}" destId="{B24D8DBD-9C07-471B-A77C-BD0F9E42DF09}"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929113B-04BB-46C0-9F87-B56E3ADF95B9}"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IN"/>
        </a:p>
      </dgm:t>
    </dgm:pt>
    <dgm:pt modelId="{27F55510-0433-499F-9AF7-1ECBC48E216A}">
      <dgm:prSet/>
      <dgm:spPr/>
      <dgm:t>
        <a:bodyPr/>
        <a:lstStyle/>
        <a:p>
          <a:r>
            <a:rPr lang="en-US" b="1" dirty="0">
              <a:solidFill>
                <a:schemeClr val="tx1"/>
              </a:solidFill>
            </a:rPr>
            <a:t>Team up with the best minds </a:t>
          </a:r>
          <a:endParaRPr lang="en-IN" dirty="0">
            <a:solidFill>
              <a:schemeClr val="tx1"/>
            </a:solidFill>
          </a:endParaRPr>
        </a:p>
      </dgm:t>
    </dgm:pt>
    <dgm:pt modelId="{BCEFFEBE-D7C2-48C3-A35E-8F80B21FD213}" type="parTrans" cxnId="{EAC38937-A29E-4C09-850E-AE26C8D83567}">
      <dgm:prSet/>
      <dgm:spPr/>
      <dgm:t>
        <a:bodyPr/>
        <a:lstStyle/>
        <a:p>
          <a:endParaRPr lang="en-IN">
            <a:solidFill>
              <a:schemeClr val="tx1"/>
            </a:solidFill>
          </a:endParaRPr>
        </a:p>
      </dgm:t>
    </dgm:pt>
    <dgm:pt modelId="{31E589C8-9AAF-4487-9454-C20B3139CCA9}" type="sibTrans" cxnId="{EAC38937-A29E-4C09-850E-AE26C8D83567}">
      <dgm:prSet/>
      <dgm:spPr/>
      <dgm:t>
        <a:bodyPr/>
        <a:lstStyle/>
        <a:p>
          <a:endParaRPr lang="en-IN">
            <a:solidFill>
              <a:schemeClr val="tx1"/>
            </a:solidFill>
          </a:endParaRPr>
        </a:p>
      </dgm:t>
    </dgm:pt>
    <dgm:pt modelId="{B88970EE-5637-47BB-89A8-370D0D2B7BD6}">
      <dgm:prSet/>
      <dgm:spPr/>
      <dgm:t>
        <a:bodyPr/>
        <a:lstStyle/>
        <a:p>
          <a:r>
            <a:rPr lang="en-US" b="1">
              <a:solidFill>
                <a:schemeClr val="tx1"/>
              </a:solidFill>
            </a:rPr>
            <a:t>Spearhead reforms </a:t>
          </a:r>
          <a:endParaRPr lang="en-IN">
            <a:solidFill>
              <a:schemeClr val="tx1"/>
            </a:solidFill>
          </a:endParaRPr>
        </a:p>
      </dgm:t>
    </dgm:pt>
    <dgm:pt modelId="{841F1B51-9865-487A-B984-5ADEF96ABF46}" type="parTrans" cxnId="{8C38E179-41D0-45FD-B343-AEEF5AFF5288}">
      <dgm:prSet/>
      <dgm:spPr/>
      <dgm:t>
        <a:bodyPr/>
        <a:lstStyle/>
        <a:p>
          <a:endParaRPr lang="en-IN">
            <a:solidFill>
              <a:schemeClr val="tx1"/>
            </a:solidFill>
          </a:endParaRPr>
        </a:p>
      </dgm:t>
    </dgm:pt>
    <dgm:pt modelId="{13D3FB03-7B90-48BB-8D3B-65F340560B61}" type="sibTrans" cxnId="{8C38E179-41D0-45FD-B343-AEEF5AFF5288}">
      <dgm:prSet/>
      <dgm:spPr/>
      <dgm:t>
        <a:bodyPr/>
        <a:lstStyle/>
        <a:p>
          <a:endParaRPr lang="en-IN">
            <a:solidFill>
              <a:schemeClr val="tx1"/>
            </a:solidFill>
          </a:endParaRPr>
        </a:p>
      </dgm:t>
    </dgm:pt>
    <dgm:pt modelId="{20040399-9B10-4937-B034-AC66B4B7BBFE}">
      <dgm:prSet/>
      <dgm:spPr/>
      <dgm:t>
        <a:bodyPr/>
        <a:lstStyle/>
        <a:p>
          <a:r>
            <a:rPr lang="en-US" b="1" dirty="0">
              <a:solidFill>
                <a:schemeClr val="tx1"/>
              </a:solidFill>
            </a:rPr>
            <a:t>Touch the lives of millions</a:t>
          </a:r>
          <a:endParaRPr lang="en-IN" dirty="0">
            <a:solidFill>
              <a:schemeClr val="tx1"/>
            </a:solidFill>
          </a:endParaRPr>
        </a:p>
      </dgm:t>
    </dgm:pt>
    <dgm:pt modelId="{236C65B1-FCE4-4E7F-B05E-56B662F13C02}" type="parTrans" cxnId="{389ACFC2-A67D-4C19-BDF9-50C419875373}">
      <dgm:prSet/>
      <dgm:spPr/>
      <dgm:t>
        <a:bodyPr/>
        <a:lstStyle/>
        <a:p>
          <a:endParaRPr lang="en-IN">
            <a:solidFill>
              <a:schemeClr val="tx1"/>
            </a:solidFill>
          </a:endParaRPr>
        </a:p>
      </dgm:t>
    </dgm:pt>
    <dgm:pt modelId="{79B17AE1-141D-4583-9078-B12DFB8CA169}" type="sibTrans" cxnId="{389ACFC2-A67D-4C19-BDF9-50C419875373}">
      <dgm:prSet/>
      <dgm:spPr/>
      <dgm:t>
        <a:bodyPr/>
        <a:lstStyle/>
        <a:p>
          <a:endParaRPr lang="en-IN">
            <a:solidFill>
              <a:schemeClr val="tx1"/>
            </a:solidFill>
          </a:endParaRPr>
        </a:p>
      </dgm:t>
    </dgm:pt>
    <dgm:pt modelId="{D124DDE0-3D8C-4451-ABC5-D1564448F93D}">
      <dgm:prSet/>
      <dgm:spPr/>
      <dgm:t>
        <a:bodyPr/>
        <a:lstStyle/>
        <a:p>
          <a:r>
            <a:rPr lang="en-US" b="1">
              <a:solidFill>
                <a:schemeClr val="tx1"/>
              </a:solidFill>
            </a:rPr>
            <a:t>Do research that matters</a:t>
          </a:r>
          <a:endParaRPr lang="en-IN">
            <a:solidFill>
              <a:schemeClr val="tx1"/>
            </a:solidFill>
          </a:endParaRPr>
        </a:p>
      </dgm:t>
    </dgm:pt>
    <dgm:pt modelId="{5923837A-DB31-4377-AFF0-6996E406AE3D}" type="parTrans" cxnId="{2A8B4CC0-958B-4194-94D8-0CC70037FD87}">
      <dgm:prSet/>
      <dgm:spPr/>
      <dgm:t>
        <a:bodyPr/>
        <a:lstStyle/>
        <a:p>
          <a:endParaRPr lang="en-IN">
            <a:solidFill>
              <a:schemeClr val="tx1"/>
            </a:solidFill>
          </a:endParaRPr>
        </a:p>
      </dgm:t>
    </dgm:pt>
    <dgm:pt modelId="{1CA4E5CB-87CE-4558-99D0-F816B322B5A2}" type="sibTrans" cxnId="{2A8B4CC0-958B-4194-94D8-0CC70037FD87}">
      <dgm:prSet/>
      <dgm:spPr/>
      <dgm:t>
        <a:bodyPr/>
        <a:lstStyle/>
        <a:p>
          <a:endParaRPr lang="en-IN">
            <a:solidFill>
              <a:schemeClr val="tx1"/>
            </a:solidFill>
          </a:endParaRPr>
        </a:p>
      </dgm:t>
    </dgm:pt>
    <dgm:pt modelId="{37742862-3196-401A-BD63-5ABE93B3F770}">
      <dgm:prSet/>
      <dgm:spPr/>
      <dgm:t>
        <a:bodyPr/>
        <a:lstStyle/>
        <a:p>
          <a:r>
            <a:rPr lang="en-US" b="1" dirty="0">
              <a:solidFill>
                <a:schemeClr val="tx1"/>
              </a:solidFill>
            </a:rPr>
            <a:t>Join the global mainstream</a:t>
          </a:r>
          <a:endParaRPr lang="en-IN" dirty="0">
            <a:solidFill>
              <a:schemeClr val="tx1"/>
            </a:solidFill>
          </a:endParaRPr>
        </a:p>
      </dgm:t>
    </dgm:pt>
    <dgm:pt modelId="{DD15D039-71B5-4E55-B0FA-7CC1330530E1}" type="parTrans" cxnId="{7E2759AC-4362-426A-97F3-6C2C3E3432DA}">
      <dgm:prSet/>
      <dgm:spPr/>
      <dgm:t>
        <a:bodyPr/>
        <a:lstStyle/>
        <a:p>
          <a:endParaRPr lang="en-IN">
            <a:solidFill>
              <a:schemeClr val="tx1"/>
            </a:solidFill>
          </a:endParaRPr>
        </a:p>
      </dgm:t>
    </dgm:pt>
    <dgm:pt modelId="{C25D18E0-AF75-46C1-B8BE-F7A34FADA149}" type="sibTrans" cxnId="{7E2759AC-4362-426A-97F3-6C2C3E3432DA}">
      <dgm:prSet/>
      <dgm:spPr/>
      <dgm:t>
        <a:bodyPr/>
        <a:lstStyle/>
        <a:p>
          <a:endParaRPr lang="en-IN">
            <a:solidFill>
              <a:schemeClr val="tx1"/>
            </a:solidFill>
          </a:endParaRPr>
        </a:p>
      </dgm:t>
    </dgm:pt>
    <dgm:pt modelId="{59E4F62E-148B-4686-89A0-77085FCE2769}" type="pres">
      <dgm:prSet presAssocID="{5929113B-04BB-46C0-9F87-B56E3ADF95B9}" presName="Name0" presStyleCnt="0">
        <dgm:presLayoutVars>
          <dgm:chMax val="7"/>
          <dgm:chPref val="7"/>
          <dgm:dir/>
        </dgm:presLayoutVars>
      </dgm:prSet>
      <dgm:spPr/>
    </dgm:pt>
    <dgm:pt modelId="{D4E73ED2-5558-424E-9C13-D3BBF8DD1C8D}" type="pres">
      <dgm:prSet presAssocID="{5929113B-04BB-46C0-9F87-B56E3ADF95B9}" presName="Name1" presStyleCnt="0"/>
      <dgm:spPr/>
    </dgm:pt>
    <dgm:pt modelId="{FFBFDC44-BAEE-4CFC-AF4F-6D1E9B2146A2}" type="pres">
      <dgm:prSet presAssocID="{5929113B-04BB-46C0-9F87-B56E3ADF95B9}" presName="cycle" presStyleCnt="0"/>
      <dgm:spPr/>
    </dgm:pt>
    <dgm:pt modelId="{4336059C-773F-4E86-B9BD-4817AE41797E}" type="pres">
      <dgm:prSet presAssocID="{5929113B-04BB-46C0-9F87-B56E3ADF95B9}" presName="srcNode" presStyleLbl="node1" presStyleIdx="0" presStyleCnt="5"/>
      <dgm:spPr/>
    </dgm:pt>
    <dgm:pt modelId="{8F4EE8A4-28FC-48E3-96C2-6DEF0508FDDA}" type="pres">
      <dgm:prSet presAssocID="{5929113B-04BB-46C0-9F87-B56E3ADF95B9}" presName="conn" presStyleLbl="parChTrans1D2" presStyleIdx="0" presStyleCnt="1"/>
      <dgm:spPr/>
    </dgm:pt>
    <dgm:pt modelId="{004974A1-48B8-4EC9-B7EC-22848DEEF68A}" type="pres">
      <dgm:prSet presAssocID="{5929113B-04BB-46C0-9F87-B56E3ADF95B9}" presName="extraNode" presStyleLbl="node1" presStyleIdx="0" presStyleCnt="5"/>
      <dgm:spPr/>
    </dgm:pt>
    <dgm:pt modelId="{5B5233F6-A9D6-4E2A-BF6F-BD135C81B146}" type="pres">
      <dgm:prSet presAssocID="{5929113B-04BB-46C0-9F87-B56E3ADF95B9}" presName="dstNode" presStyleLbl="node1" presStyleIdx="0" presStyleCnt="5"/>
      <dgm:spPr/>
    </dgm:pt>
    <dgm:pt modelId="{9F8BC702-BC0F-40A9-9B83-8B5E027108FE}" type="pres">
      <dgm:prSet presAssocID="{27F55510-0433-499F-9AF7-1ECBC48E216A}" presName="text_1" presStyleLbl="node1" presStyleIdx="0" presStyleCnt="5">
        <dgm:presLayoutVars>
          <dgm:bulletEnabled val="1"/>
        </dgm:presLayoutVars>
      </dgm:prSet>
      <dgm:spPr/>
    </dgm:pt>
    <dgm:pt modelId="{2D5A63D6-3D95-4697-9EF9-D701F0652FFA}" type="pres">
      <dgm:prSet presAssocID="{27F55510-0433-499F-9AF7-1ECBC48E216A}" presName="accent_1" presStyleCnt="0"/>
      <dgm:spPr/>
    </dgm:pt>
    <dgm:pt modelId="{FAEACDD2-310E-41B6-980A-A0CAAF2BDAB9}" type="pres">
      <dgm:prSet presAssocID="{27F55510-0433-499F-9AF7-1ECBC48E216A}" presName="accentRepeatNode" presStyleLbl="solidFgAcc1" presStyleIdx="0" presStyleCnt="5"/>
      <dgm:spPr/>
    </dgm:pt>
    <dgm:pt modelId="{A8A0F175-A37C-4E9F-B084-1926274403D1}" type="pres">
      <dgm:prSet presAssocID="{B88970EE-5637-47BB-89A8-370D0D2B7BD6}" presName="text_2" presStyleLbl="node1" presStyleIdx="1" presStyleCnt="5">
        <dgm:presLayoutVars>
          <dgm:bulletEnabled val="1"/>
        </dgm:presLayoutVars>
      </dgm:prSet>
      <dgm:spPr/>
    </dgm:pt>
    <dgm:pt modelId="{81C041EA-517B-4555-B2F0-C954804B8B56}" type="pres">
      <dgm:prSet presAssocID="{B88970EE-5637-47BB-89A8-370D0D2B7BD6}" presName="accent_2" presStyleCnt="0"/>
      <dgm:spPr/>
    </dgm:pt>
    <dgm:pt modelId="{23CFD80A-13C5-4AFF-A4C0-1EC4C6D0EE45}" type="pres">
      <dgm:prSet presAssocID="{B88970EE-5637-47BB-89A8-370D0D2B7BD6}" presName="accentRepeatNode" presStyleLbl="solidFgAcc1" presStyleIdx="1" presStyleCnt="5"/>
      <dgm:spPr/>
    </dgm:pt>
    <dgm:pt modelId="{48E18973-46FF-4DD5-9A1F-FB06447BFBCB}" type="pres">
      <dgm:prSet presAssocID="{20040399-9B10-4937-B034-AC66B4B7BBFE}" presName="text_3" presStyleLbl="node1" presStyleIdx="2" presStyleCnt="5">
        <dgm:presLayoutVars>
          <dgm:bulletEnabled val="1"/>
        </dgm:presLayoutVars>
      </dgm:prSet>
      <dgm:spPr/>
    </dgm:pt>
    <dgm:pt modelId="{E34C98A2-16D3-46E3-B034-7460C249509F}" type="pres">
      <dgm:prSet presAssocID="{20040399-9B10-4937-B034-AC66B4B7BBFE}" presName="accent_3" presStyleCnt="0"/>
      <dgm:spPr/>
    </dgm:pt>
    <dgm:pt modelId="{33F156D3-8614-40EC-999E-46973E4F72DD}" type="pres">
      <dgm:prSet presAssocID="{20040399-9B10-4937-B034-AC66B4B7BBFE}" presName="accentRepeatNode" presStyleLbl="solidFgAcc1" presStyleIdx="2" presStyleCnt="5"/>
      <dgm:spPr/>
    </dgm:pt>
    <dgm:pt modelId="{E233848E-8246-4625-B4D9-FA878703725F}" type="pres">
      <dgm:prSet presAssocID="{D124DDE0-3D8C-4451-ABC5-D1564448F93D}" presName="text_4" presStyleLbl="node1" presStyleIdx="3" presStyleCnt="5">
        <dgm:presLayoutVars>
          <dgm:bulletEnabled val="1"/>
        </dgm:presLayoutVars>
      </dgm:prSet>
      <dgm:spPr/>
    </dgm:pt>
    <dgm:pt modelId="{CA0C430F-85E0-469F-9BB7-CD277DC508D3}" type="pres">
      <dgm:prSet presAssocID="{D124DDE0-3D8C-4451-ABC5-D1564448F93D}" presName="accent_4" presStyleCnt="0"/>
      <dgm:spPr/>
    </dgm:pt>
    <dgm:pt modelId="{3425E7C4-3E9F-4315-B4B9-9D10048782B0}" type="pres">
      <dgm:prSet presAssocID="{D124DDE0-3D8C-4451-ABC5-D1564448F93D}" presName="accentRepeatNode" presStyleLbl="solidFgAcc1" presStyleIdx="3" presStyleCnt="5"/>
      <dgm:spPr/>
    </dgm:pt>
    <dgm:pt modelId="{7591478C-5379-44AE-AAC9-ADF19E9A5CB6}" type="pres">
      <dgm:prSet presAssocID="{37742862-3196-401A-BD63-5ABE93B3F770}" presName="text_5" presStyleLbl="node1" presStyleIdx="4" presStyleCnt="5">
        <dgm:presLayoutVars>
          <dgm:bulletEnabled val="1"/>
        </dgm:presLayoutVars>
      </dgm:prSet>
      <dgm:spPr/>
    </dgm:pt>
    <dgm:pt modelId="{91B05EA0-BF46-484C-8743-A42F441D2B40}" type="pres">
      <dgm:prSet presAssocID="{37742862-3196-401A-BD63-5ABE93B3F770}" presName="accent_5" presStyleCnt="0"/>
      <dgm:spPr/>
    </dgm:pt>
    <dgm:pt modelId="{A8738D41-0388-4C2D-9E41-639BE892675B}" type="pres">
      <dgm:prSet presAssocID="{37742862-3196-401A-BD63-5ABE93B3F770}" presName="accentRepeatNode" presStyleLbl="solidFgAcc1" presStyleIdx="4" presStyleCnt="5"/>
      <dgm:spPr/>
    </dgm:pt>
  </dgm:ptLst>
  <dgm:cxnLst>
    <dgm:cxn modelId="{AF10CD04-EC2A-4057-A35A-0F1522BABCFB}" type="presOf" srcId="{20040399-9B10-4937-B034-AC66B4B7BBFE}" destId="{48E18973-46FF-4DD5-9A1F-FB06447BFBCB}" srcOrd="0" destOrd="0" presId="urn:microsoft.com/office/officeart/2008/layout/VerticalCurvedList"/>
    <dgm:cxn modelId="{8701B20E-141C-447F-BF08-AF7B92081896}" type="presOf" srcId="{5929113B-04BB-46C0-9F87-B56E3ADF95B9}" destId="{59E4F62E-148B-4686-89A0-77085FCE2769}" srcOrd="0" destOrd="0" presId="urn:microsoft.com/office/officeart/2008/layout/VerticalCurvedList"/>
    <dgm:cxn modelId="{6148522B-A597-4B45-A7BF-70E7B079B877}" type="presOf" srcId="{31E589C8-9AAF-4487-9454-C20B3139CCA9}" destId="{8F4EE8A4-28FC-48E3-96C2-6DEF0508FDDA}" srcOrd="0" destOrd="0" presId="urn:microsoft.com/office/officeart/2008/layout/VerticalCurvedList"/>
    <dgm:cxn modelId="{EAC38937-A29E-4C09-850E-AE26C8D83567}" srcId="{5929113B-04BB-46C0-9F87-B56E3ADF95B9}" destId="{27F55510-0433-499F-9AF7-1ECBC48E216A}" srcOrd="0" destOrd="0" parTransId="{BCEFFEBE-D7C2-48C3-A35E-8F80B21FD213}" sibTransId="{31E589C8-9AAF-4487-9454-C20B3139CCA9}"/>
    <dgm:cxn modelId="{24CD2D41-3E96-49F5-95DF-70D671524B45}" type="presOf" srcId="{B88970EE-5637-47BB-89A8-370D0D2B7BD6}" destId="{A8A0F175-A37C-4E9F-B084-1926274403D1}" srcOrd="0" destOrd="0" presId="urn:microsoft.com/office/officeart/2008/layout/VerticalCurvedList"/>
    <dgm:cxn modelId="{20747A49-116F-4D56-8E8D-A3AE526B49E8}" type="presOf" srcId="{D124DDE0-3D8C-4451-ABC5-D1564448F93D}" destId="{E233848E-8246-4625-B4D9-FA878703725F}" srcOrd="0" destOrd="0" presId="urn:microsoft.com/office/officeart/2008/layout/VerticalCurvedList"/>
    <dgm:cxn modelId="{8C38E179-41D0-45FD-B343-AEEF5AFF5288}" srcId="{5929113B-04BB-46C0-9F87-B56E3ADF95B9}" destId="{B88970EE-5637-47BB-89A8-370D0D2B7BD6}" srcOrd="1" destOrd="0" parTransId="{841F1B51-9865-487A-B984-5ADEF96ABF46}" sibTransId="{13D3FB03-7B90-48BB-8D3B-65F340560B61}"/>
    <dgm:cxn modelId="{7E2759AC-4362-426A-97F3-6C2C3E3432DA}" srcId="{5929113B-04BB-46C0-9F87-B56E3ADF95B9}" destId="{37742862-3196-401A-BD63-5ABE93B3F770}" srcOrd="4" destOrd="0" parTransId="{DD15D039-71B5-4E55-B0FA-7CC1330530E1}" sibTransId="{C25D18E0-AF75-46C1-B8BE-F7A34FADA149}"/>
    <dgm:cxn modelId="{2A8B4CC0-958B-4194-94D8-0CC70037FD87}" srcId="{5929113B-04BB-46C0-9F87-B56E3ADF95B9}" destId="{D124DDE0-3D8C-4451-ABC5-D1564448F93D}" srcOrd="3" destOrd="0" parTransId="{5923837A-DB31-4377-AFF0-6996E406AE3D}" sibTransId="{1CA4E5CB-87CE-4558-99D0-F816B322B5A2}"/>
    <dgm:cxn modelId="{389ACFC2-A67D-4C19-BDF9-50C419875373}" srcId="{5929113B-04BB-46C0-9F87-B56E3ADF95B9}" destId="{20040399-9B10-4937-B034-AC66B4B7BBFE}" srcOrd="2" destOrd="0" parTransId="{236C65B1-FCE4-4E7F-B05E-56B662F13C02}" sibTransId="{79B17AE1-141D-4583-9078-B12DFB8CA169}"/>
    <dgm:cxn modelId="{A13405E9-BF66-4508-B1BE-FB6EAC0F84C2}" type="presOf" srcId="{37742862-3196-401A-BD63-5ABE93B3F770}" destId="{7591478C-5379-44AE-AAC9-ADF19E9A5CB6}" srcOrd="0" destOrd="0" presId="urn:microsoft.com/office/officeart/2008/layout/VerticalCurvedList"/>
    <dgm:cxn modelId="{5C989EF3-7EA8-40AB-A4B1-9FD460953E2A}" type="presOf" srcId="{27F55510-0433-499F-9AF7-1ECBC48E216A}" destId="{9F8BC702-BC0F-40A9-9B83-8B5E027108FE}" srcOrd="0" destOrd="0" presId="urn:microsoft.com/office/officeart/2008/layout/VerticalCurvedList"/>
    <dgm:cxn modelId="{E1C941E0-DBFD-461F-A86A-CE3D44FE0BAB}" type="presParOf" srcId="{59E4F62E-148B-4686-89A0-77085FCE2769}" destId="{D4E73ED2-5558-424E-9C13-D3BBF8DD1C8D}" srcOrd="0" destOrd="0" presId="urn:microsoft.com/office/officeart/2008/layout/VerticalCurvedList"/>
    <dgm:cxn modelId="{D6070876-8A3C-4B37-83D6-61F67BA9572F}" type="presParOf" srcId="{D4E73ED2-5558-424E-9C13-D3BBF8DD1C8D}" destId="{FFBFDC44-BAEE-4CFC-AF4F-6D1E9B2146A2}" srcOrd="0" destOrd="0" presId="urn:microsoft.com/office/officeart/2008/layout/VerticalCurvedList"/>
    <dgm:cxn modelId="{5A8C7DFF-A9FE-4650-AB31-8BE316EFA3AF}" type="presParOf" srcId="{FFBFDC44-BAEE-4CFC-AF4F-6D1E9B2146A2}" destId="{4336059C-773F-4E86-B9BD-4817AE41797E}" srcOrd="0" destOrd="0" presId="urn:microsoft.com/office/officeart/2008/layout/VerticalCurvedList"/>
    <dgm:cxn modelId="{3764303F-7001-44FD-A085-70026670E582}" type="presParOf" srcId="{FFBFDC44-BAEE-4CFC-AF4F-6D1E9B2146A2}" destId="{8F4EE8A4-28FC-48E3-96C2-6DEF0508FDDA}" srcOrd="1" destOrd="0" presId="urn:microsoft.com/office/officeart/2008/layout/VerticalCurvedList"/>
    <dgm:cxn modelId="{C0F789A3-DDD5-433A-9591-4EC7D51FE357}" type="presParOf" srcId="{FFBFDC44-BAEE-4CFC-AF4F-6D1E9B2146A2}" destId="{004974A1-48B8-4EC9-B7EC-22848DEEF68A}" srcOrd="2" destOrd="0" presId="urn:microsoft.com/office/officeart/2008/layout/VerticalCurvedList"/>
    <dgm:cxn modelId="{77FC2F1F-010B-43DC-B2D4-BA898449F90D}" type="presParOf" srcId="{FFBFDC44-BAEE-4CFC-AF4F-6D1E9B2146A2}" destId="{5B5233F6-A9D6-4E2A-BF6F-BD135C81B146}" srcOrd="3" destOrd="0" presId="urn:microsoft.com/office/officeart/2008/layout/VerticalCurvedList"/>
    <dgm:cxn modelId="{C2F38E0F-3D93-4BF7-B31B-C47DCBD8C6F6}" type="presParOf" srcId="{D4E73ED2-5558-424E-9C13-D3BBF8DD1C8D}" destId="{9F8BC702-BC0F-40A9-9B83-8B5E027108FE}" srcOrd="1" destOrd="0" presId="urn:microsoft.com/office/officeart/2008/layout/VerticalCurvedList"/>
    <dgm:cxn modelId="{8C994EE8-827F-465E-B017-49554C4FCDF7}" type="presParOf" srcId="{D4E73ED2-5558-424E-9C13-D3BBF8DD1C8D}" destId="{2D5A63D6-3D95-4697-9EF9-D701F0652FFA}" srcOrd="2" destOrd="0" presId="urn:microsoft.com/office/officeart/2008/layout/VerticalCurvedList"/>
    <dgm:cxn modelId="{3F7CD54B-9705-4D91-8279-C26CF1D3A038}" type="presParOf" srcId="{2D5A63D6-3D95-4697-9EF9-D701F0652FFA}" destId="{FAEACDD2-310E-41B6-980A-A0CAAF2BDAB9}" srcOrd="0" destOrd="0" presId="urn:microsoft.com/office/officeart/2008/layout/VerticalCurvedList"/>
    <dgm:cxn modelId="{3D850DA4-5813-4226-B790-C1283871AEDF}" type="presParOf" srcId="{D4E73ED2-5558-424E-9C13-D3BBF8DD1C8D}" destId="{A8A0F175-A37C-4E9F-B084-1926274403D1}" srcOrd="3" destOrd="0" presId="urn:microsoft.com/office/officeart/2008/layout/VerticalCurvedList"/>
    <dgm:cxn modelId="{E96E3A1C-3E34-4F77-899C-D33A2437E284}" type="presParOf" srcId="{D4E73ED2-5558-424E-9C13-D3BBF8DD1C8D}" destId="{81C041EA-517B-4555-B2F0-C954804B8B56}" srcOrd="4" destOrd="0" presId="urn:microsoft.com/office/officeart/2008/layout/VerticalCurvedList"/>
    <dgm:cxn modelId="{649D525B-DFE2-4BA1-9380-403FF7414153}" type="presParOf" srcId="{81C041EA-517B-4555-B2F0-C954804B8B56}" destId="{23CFD80A-13C5-4AFF-A4C0-1EC4C6D0EE45}" srcOrd="0" destOrd="0" presId="urn:microsoft.com/office/officeart/2008/layout/VerticalCurvedList"/>
    <dgm:cxn modelId="{D195430E-2A05-4DD4-848D-9646A219415A}" type="presParOf" srcId="{D4E73ED2-5558-424E-9C13-D3BBF8DD1C8D}" destId="{48E18973-46FF-4DD5-9A1F-FB06447BFBCB}" srcOrd="5" destOrd="0" presId="urn:microsoft.com/office/officeart/2008/layout/VerticalCurvedList"/>
    <dgm:cxn modelId="{63AFC753-78DE-4209-8675-ED6BAFAF95AE}" type="presParOf" srcId="{D4E73ED2-5558-424E-9C13-D3BBF8DD1C8D}" destId="{E34C98A2-16D3-46E3-B034-7460C249509F}" srcOrd="6" destOrd="0" presId="urn:microsoft.com/office/officeart/2008/layout/VerticalCurvedList"/>
    <dgm:cxn modelId="{FC2C57FD-8C0C-42DE-B17C-B523C4ED85A0}" type="presParOf" srcId="{E34C98A2-16D3-46E3-B034-7460C249509F}" destId="{33F156D3-8614-40EC-999E-46973E4F72DD}" srcOrd="0" destOrd="0" presId="urn:microsoft.com/office/officeart/2008/layout/VerticalCurvedList"/>
    <dgm:cxn modelId="{5DBF2533-8F77-49BE-841A-DFE622220137}" type="presParOf" srcId="{D4E73ED2-5558-424E-9C13-D3BBF8DD1C8D}" destId="{E233848E-8246-4625-B4D9-FA878703725F}" srcOrd="7" destOrd="0" presId="urn:microsoft.com/office/officeart/2008/layout/VerticalCurvedList"/>
    <dgm:cxn modelId="{8A08BFF7-D8AF-430E-B268-030F072A54C4}" type="presParOf" srcId="{D4E73ED2-5558-424E-9C13-D3BBF8DD1C8D}" destId="{CA0C430F-85E0-469F-9BB7-CD277DC508D3}" srcOrd="8" destOrd="0" presId="urn:microsoft.com/office/officeart/2008/layout/VerticalCurvedList"/>
    <dgm:cxn modelId="{D8AF7B2A-D2B7-4157-8B22-B2877994B834}" type="presParOf" srcId="{CA0C430F-85E0-469F-9BB7-CD277DC508D3}" destId="{3425E7C4-3E9F-4315-B4B9-9D10048782B0}" srcOrd="0" destOrd="0" presId="urn:microsoft.com/office/officeart/2008/layout/VerticalCurvedList"/>
    <dgm:cxn modelId="{2B5438FC-CC0E-49C6-9514-BA8DE79F59F9}" type="presParOf" srcId="{D4E73ED2-5558-424E-9C13-D3BBF8DD1C8D}" destId="{7591478C-5379-44AE-AAC9-ADF19E9A5CB6}" srcOrd="9" destOrd="0" presId="urn:microsoft.com/office/officeart/2008/layout/VerticalCurvedList"/>
    <dgm:cxn modelId="{D0FD2E2B-F50C-40AB-8C11-0EEEB6281DE7}" type="presParOf" srcId="{D4E73ED2-5558-424E-9C13-D3BBF8DD1C8D}" destId="{91B05EA0-BF46-484C-8743-A42F441D2B40}" srcOrd="10" destOrd="0" presId="urn:microsoft.com/office/officeart/2008/layout/VerticalCurvedList"/>
    <dgm:cxn modelId="{66D8675D-7F14-40E4-9072-0917CDE3D859}" type="presParOf" srcId="{91B05EA0-BF46-484C-8743-A42F441D2B40}" destId="{A8738D41-0388-4C2D-9E41-639BE892675B}"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66F4FB2-E0C7-4E33-910A-77132E7CB1E1}" type="doc">
      <dgm:prSet loTypeId="urn:microsoft.com/office/officeart/2005/8/layout/cycle8" loCatId="cycle" qsTypeId="urn:microsoft.com/office/officeart/2005/8/quickstyle/simple1" qsCatId="simple" csTypeId="urn:microsoft.com/office/officeart/2005/8/colors/colorful1" csCatId="colorful" phldr="1"/>
      <dgm:spPr/>
      <dgm:t>
        <a:bodyPr/>
        <a:lstStyle/>
        <a:p>
          <a:endParaRPr lang="en-US"/>
        </a:p>
      </dgm:t>
    </dgm:pt>
    <dgm:pt modelId="{9E50197D-9AD5-4A6B-9900-9A180E7F92F7}">
      <dgm:prSet phldrT="[Text]" custT="1"/>
      <dgm:spPr/>
      <dgm:t>
        <a:bodyPr/>
        <a:lstStyle/>
        <a:p>
          <a:r>
            <a:rPr lang="en-US" altLang="en-US" sz="1100" b="1" dirty="0">
              <a:latin typeface="Quay" pitchFamily="2" charset="0"/>
            </a:rPr>
            <a:t>Intellectual Fulfillment</a:t>
          </a:r>
          <a:endParaRPr lang="en-US" sz="1100" b="1"/>
        </a:p>
      </dgm:t>
    </dgm:pt>
    <dgm:pt modelId="{61792D10-39BE-4DAE-8078-2C24D1A3DE25}" type="parTrans" cxnId="{8A6BBCBC-5B44-4932-A8C8-EF2EAFBAC06C}">
      <dgm:prSet/>
      <dgm:spPr/>
      <dgm:t>
        <a:bodyPr/>
        <a:lstStyle/>
        <a:p>
          <a:endParaRPr lang="en-US" sz="1800" b="1"/>
        </a:p>
      </dgm:t>
    </dgm:pt>
    <dgm:pt modelId="{BEA2C21F-F1C2-4B9C-A96D-6C13CCEA454A}" type="sibTrans" cxnId="{8A6BBCBC-5B44-4932-A8C8-EF2EAFBAC06C}">
      <dgm:prSet/>
      <dgm:spPr/>
      <dgm:t>
        <a:bodyPr/>
        <a:lstStyle/>
        <a:p>
          <a:endParaRPr lang="en-US" sz="1800" b="1"/>
        </a:p>
      </dgm:t>
    </dgm:pt>
    <dgm:pt modelId="{3851D46F-3228-4F28-BB7F-9EA0308FF41C}">
      <dgm:prSet phldrT="[Text]" custT="1"/>
      <dgm:spPr/>
      <dgm:t>
        <a:bodyPr/>
        <a:lstStyle/>
        <a:p>
          <a:r>
            <a:rPr lang="en-US" altLang="en-US" sz="1100" b="1" dirty="0">
              <a:latin typeface="Quay" pitchFamily="2" charset="0"/>
            </a:rPr>
            <a:t>Stability</a:t>
          </a:r>
          <a:endParaRPr lang="en-US" sz="1100" b="1"/>
        </a:p>
      </dgm:t>
    </dgm:pt>
    <dgm:pt modelId="{58426498-0BDE-43D3-91B6-571BC52B588D}" type="parTrans" cxnId="{B6943FC7-6E6E-4E6D-B357-F008055B2AE4}">
      <dgm:prSet/>
      <dgm:spPr/>
      <dgm:t>
        <a:bodyPr/>
        <a:lstStyle/>
        <a:p>
          <a:endParaRPr lang="en-US" sz="1800" b="1"/>
        </a:p>
      </dgm:t>
    </dgm:pt>
    <dgm:pt modelId="{9C050CBB-4642-4CFB-874A-6D8F071AAE8A}" type="sibTrans" cxnId="{B6943FC7-6E6E-4E6D-B357-F008055B2AE4}">
      <dgm:prSet/>
      <dgm:spPr/>
      <dgm:t>
        <a:bodyPr/>
        <a:lstStyle/>
        <a:p>
          <a:endParaRPr lang="en-US" sz="1800" b="1"/>
        </a:p>
      </dgm:t>
    </dgm:pt>
    <dgm:pt modelId="{266CF43D-590E-4FC2-8D96-81CC01BD31C5}">
      <dgm:prSet phldrT="[Text]" custT="1"/>
      <dgm:spPr/>
      <dgm:t>
        <a:bodyPr/>
        <a:lstStyle/>
        <a:p>
          <a:r>
            <a:rPr lang="en-US" altLang="en-US" sz="1100" b="1" dirty="0">
              <a:latin typeface="Quay" pitchFamily="2" charset="0"/>
            </a:rPr>
            <a:t>Skill Enhancement</a:t>
          </a:r>
          <a:endParaRPr lang="en-US" sz="1100" b="1"/>
        </a:p>
      </dgm:t>
    </dgm:pt>
    <dgm:pt modelId="{14C11510-AD5E-4A42-B20B-CDAA77450594}" type="parTrans" cxnId="{084AF68A-EA1F-474E-B3B8-BE9110B356DF}">
      <dgm:prSet/>
      <dgm:spPr/>
      <dgm:t>
        <a:bodyPr/>
        <a:lstStyle/>
        <a:p>
          <a:endParaRPr lang="en-US" sz="1800" b="1"/>
        </a:p>
      </dgm:t>
    </dgm:pt>
    <dgm:pt modelId="{B6AEF3F6-CC23-4A78-8B9C-7EEFECB882B5}" type="sibTrans" cxnId="{084AF68A-EA1F-474E-B3B8-BE9110B356DF}">
      <dgm:prSet/>
      <dgm:spPr/>
      <dgm:t>
        <a:bodyPr/>
        <a:lstStyle/>
        <a:p>
          <a:endParaRPr lang="en-US" sz="1800" b="1"/>
        </a:p>
      </dgm:t>
    </dgm:pt>
    <dgm:pt modelId="{12A79EB0-C513-4440-93EE-07BB45C99C5B}">
      <dgm:prSet phldrT="[Text]" custT="1"/>
      <dgm:spPr/>
      <dgm:t>
        <a:bodyPr/>
        <a:lstStyle/>
        <a:p>
          <a:r>
            <a:rPr lang="en-US" altLang="en-US" sz="1100" b="1" dirty="0">
              <a:latin typeface="Quay" pitchFamily="2" charset="0"/>
            </a:rPr>
            <a:t>Social Esteem</a:t>
          </a:r>
          <a:endParaRPr lang="en-US" sz="1100" b="1"/>
        </a:p>
      </dgm:t>
    </dgm:pt>
    <dgm:pt modelId="{ADD8A687-9114-4CD8-8B72-DF7697DE0C45}" type="parTrans" cxnId="{697A3583-0741-417C-860D-6F5CF92CE2A0}">
      <dgm:prSet/>
      <dgm:spPr/>
      <dgm:t>
        <a:bodyPr/>
        <a:lstStyle/>
        <a:p>
          <a:endParaRPr lang="en-US" sz="1800" b="1"/>
        </a:p>
      </dgm:t>
    </dgm:pt>
    <dgm:pt modelId="{78242CE8-15C3-40E3-99DC-4A14ECFEDC34}" type="sibTrans" cxnId="{697A3583-0741-417C-860D-6F5CF92CE2A0}">
      <dgm:prSet/>
      <dgm:spPr/>
      <dgm:t>
        <a:bodyPr/>
        <a:lstStyle/>
        <a:p>
          <a:endParaRPr lang="en-US" sz="1800" b="1"/>
        </a:p>
      </dgm:t>
    </dgm:pt>
    <dgm:pt modelId="{38DF91E7-8991-4E49-AC3D-D6EBCC005988}">
      <dgm:prSet phldrT="[Text]" custT="1"/>
      <dgm:spPr/>
      <dgm:t>
        <a:bodyPr/>
        <a:lstStyle/>
        <a:p>
          <a:r>
            <a:rPr lang="en-US" altLang="en-US" sz="1100" b="1" dirty="0">
              <a:latin typeface="Quay" pitchFamily="2" charset="0"/>
            </a:rPr>
            <a:t>Think Together</a:t>
          </a:r>
          <a:endParaRPr lang="en-US" sz="1100" b="1"/>
        </a:p>
      </dgm:t>
    </dgm:pt>
    <dgm:pt modelId="{9F12A735-ED60-4155-95B9-1B6A5133F466}" type="parTrans" cxnId="{BD7B358E-51A5-4256-93B3-5E2F36A87A04}">
      <dgm:prSet/>
      <dgm:spPr/>
      <dgm:t>
        <a:bodyPr/>
        <a:lstStyle/>
        <a:p>
          <a:endParaRPr lang="en-US" sz="1800" b="1"/>
        </a:p>
      </dgm:t>
    </dgm:pt>
    <dgm:pt modelId="{BAF648CE-8FBD-482D-85AC-3C5997F8A2A4}" type="sibTrans" cxnId="{BD7B358E-51A5-4256-93B3-5E2F36A87A04}">
      <dgm:prSet/>
      <dgm:spPr/>
      <dgm:t>
        <a:bodyPr/>
        <a:lstStyle/>
        <a:p>
          <a:endParaRPr lang="en-US" sz="1800" b="1"/>
        </a:p>
      </dgm:t>
    </dgm:pt>
    <dgm:pt modelId="{6B749448-5CE9-453C-A74F-1E07F93CEAD6}">
      <dgm:prSet phldrT="[Text]" custT="1"/>
      <dgm:spPr/>
      <dgm:t>
        <a:bodyPr/>
        <a:lstStyle/>
        <a:p>
          <a:r>
            <a:rPr lang="en-US" sz="1200" b="1" dirty="0"/>
            <a:t>Belongingness</a:t>
          </a:r>
        </a:p>
      </dgm:t>
    </dgm:pt>
    <dgm:pt modelId="{D940B90C-9E22-46E7-8FAF-D93F9A08695C}" type="parTrans" cxnId="{1F6BCCC5-EDD0-4DF4-AE7C-B8C8493A49D9}">
      <dgm:prSet/>
      <dgm:spPr/>
      <dgm:t>
        <a:bodyPr/>
        <a:lstStyle/>
        <a:p>
          <a:endParaRPr lang="en-US" sz="1800" b="1"/>
        </a:p>
      </dgm:t>
    </dgm:pt>
    <dgm:pt modelId="{FA32133C-C8AF-42BD-8F56-DDA00088CEFB}" type="sibTrans" cxnId="{1F6BCCC5-EDD0-4DF4-AE7C-B8C8493A49D9}">
      <dgm:prSet/>
      <dgm:spPr/>
      <dgm:t>
        <a:bodyPr/>
        <a:lstStyle/>
        <a:p>
          <a:endParaRPr lang="en-US" sz="1800" b="1"/>
        </a:p>
      </dgm:t>
    </dgm:pt>
    <dgm:pt modelId="{FC933216-4AC1-405D-A4AE-A6A7ABD0821B}" type="pres">
      <dgm:prSet presAssocID="{666F4FB2-E0C7-4E33-910A-77132E7CB1E1}" presName="compositeShape" presStyleCnt="0">
        <dgm:presLayoutVars>
          <dgm:chMax val="7"/>
          <dgm:dir/>
          <dgm:resizeHandles val="exact"/>
        </dgm:presLayoutVars>
      </dgm:prSet>
      <dgm:spPr/>
    </dgm:pt>
    <dgm:pt modelId="{51B980E9-7E77-45D6-BB3D-EF07A1E3C39E}" type="pres">
      <dgm:prSet presAssocID="{666F4FB2-E0C7-4E33-910A-77132E7CB1E1}" presName="wedge1" presStyleLbl="node1" presStyleIdx="0" presStyleCnt="6"/>
      <dgm:spPr/>
    </dgm:pt>
    <dgm:pt modelId="{B520776C-E8D9-4D87-A5CF-8A6B1ABBD09F}" type="pres">
      <dgm:prSet presAssocID="{666F4FB2-E0C7-4E33-910A-77132E7CB1E1}" presName="dummy1a" presStyleCnt="0"/>
      <dgm:spPr/>
    </dgm:pt>
    <dgm:pt modelId="{ADA51DF5-45CA-40A0-B6A2-4E9D27D2D428}" type="pres">
      <dgm:prSet presAssocID="{666F4FB2-E0C7-4E33-910A-77132E7CB1E1}" presName="dummy1b" presStyleCnt="0"/>
      <dgm:spPr/>
    </dgm:pt>
    <dgm:pt modelId="{1ABD38E6-3171-4955-97BC-6002EA39D838}" type="pres">
      <dgm:prSet presAssocID="{666F4FB2-E0C7-4E33-910A-77132E7CB1E1}" presName="wedge1Tx" presStyleLbl="node1" presStyleIdx="0" presStyleCnt="6">
        <dgm:presLayoutVars>
          <dgm:chMax val="0"/>
          <dgm:chPref val="0"/>
          <dgm:bulletEnabled val="1"/>
        </dgm:presLayoutVars>
      </dgm:prSet>
      <dgm:spPr/>
    </dgm:pt>
    <dgm:pt modelId="{A8926485-6D69-4569-9310-EDDAEAF0FA2D}" type="pres">
      <dgm:prSet presAssocID="{666F4FB2-E0C7-4E33-910A-77132E7CB1E1}" presName="wedge2" presStyleLbl="node1" presStyleIdx="1" presStyleCnt="6"/>
      <dgm:spPr/>
    </dgm:pt>
    <dgm:pt modelId="{032C018E-5FA0-4B6C-A4BC-F368D314E639}" type="pres">
      <dgm:prSet presAssocID="{666F4FB2-E0C7-4E33-910A-77132E7CB1E1}" presName="dummy2a" presStyleCnt="0"/>
      <dgm:spPr/>
    </dgm:pt>
    <dgm:pt modelId="{6DB6A6BC-7C07-4E6A-B8D0-03363F009B58}" type="pres">
      <dgm:prSet presAssocID="{666F4FB2-E0C7-4E33-910A-77132E7CB1E1}" presName="dummy2b" presStyleCnt="0"/>
      <dgm:spPr/>
    </dgm:pt>
    <dgm:pt modelId="{0015E756-6EB6-4DFC-B769-91ACF12C7DCE}" type="pres">
      <dgm:prSet presAssocID="{666F4FB2-E0C7-4E33-910A-77132E7CB1E1}" presName="wedge2Tx" presStyleLbl="node1" presStyleIdx="1" presStyleCnt="6">
        <dgm:presLayoutVars>
          <dgm:chMax val="0"/>
          <dgm:chPref val="0"/>
          <dgm:bulletEnabled val="1"/>
        </dgm:presLayoutVars>
      </dgm:prSet>
      <dgm:spPr/>
    </dgm:pt>
    <dgm:pt modelId="{0775ACFA-E6A7-43FC-95A6-F087E68DD04A}" type="pres">
      <dgm:prSet presAssocID="{666F4FB2-E0C7-4E33-910A-77132E7CB1E1}" presName="wedge3" presStyleLbl="node1" presStyleIdx="2" presStyleCnt="6"/>
      <dgm:spPr/>
    </dgm:pt>
    <dgm:pt modelId="{7A104C3B-A2BE-4883-A598-328F1D31E9C7}" type="pres">
      <dgm:prSet presAssocID="{666F4FB2-E0C7-4E33-910A-77132E7CB1E1}" presName="dummy3a" presStyleCnt="0"/>
      <dgm:spPr/>
    </dgm:pt>
    <dgm:pt modelId="{D9713444-801A-4F4E-92AD-EF95D08E6C6C}" type="pres">
      <dgm:prSet presAssocID="{666F4FB2-E0C7-4E33-910A-77132E7CB1E1}" presName="dummy3b" presStyleCnt="0"/>
      <dgm:spPr/>
    </dgm:pt>
    <dgm:pt modelId="{6D11A7A2-A447-409B-ADAD-DD6F21AD8F0F}" type="pres">
      <dgm:prSet presAssocID="{666F4FB2-E0C7-4E33-910A-77132E7CB1E1}" presName="wedge3Tx" presStyleLbl="node1" presStyleIdx="2" presStyleCnt="6">
        <dgm:presLayoutVars>
          <dgm:chMax val="0"/>
          <dgm:chPref val="0"/>
          <dgm:bulletEnabled val="1"/>
        </dgm:presLayoutVars>
      </dgm:prSet>
      <dgm:spPr/>
    </dgm:pt>
    <dgm:pt modelId="{5B3FCD26-F01F-4252-B92D-BBB37525CA23}" type="pres">
      <dgm:prSet presAssocID="{666F4FB2-E0C7-4E33-910A-77132E7CB1E1}" presName="wedge4" presStyleLbl="node1" presStyleIdx="3" presStyleCnt="6"/>
      <dgm:spPr/>
    </dgm:pt>
    <dgm:pt modelId="{A54666DD-021C-4DBE-9640-DB263D2AB6D0}" type="pres">
      <dgm:prSet presAssocID="{666F4FB2-E0C7-4E33-910A-77132E7CB1E1}" presName="dummy4a" presStyleCnt="0"/>
      <dgm:spPr/>
    </dgm:pt>
    <dgm:pt modelId="{FA8ED9F9-7D38-4E56-AB62-6EC667AF225F}" type="pres">
      <dgm:prSet presAssocID="{666F4FB2-E0C7-4E33-910A-77132E7CB1E1}" presName="dummy4b" presStyleCnt="0"/>
      <dgm:spPr/>
    </dgm:pt>
    <dgm:pt modelId="{E46DBCAF-7A7F-411A-B4A4-C1296957565C}" type="pres">
      <dgm:prSet presAssocID="{666F4FB2-E0C7-4E33-910A-77132E7CB1E1}" presName="wedge4Tx" presStyleLbl="node1" presStyleIdx="3" presStyleCnt="6">
        <dgm:presLayoutVars>
          <dgm:chMax val="0"/>
          <dgm:chPref val="0"/>
          <dgm:bulletEnabled val="1"/>
        </dgm:presLayoutVars>
      </dgm:prSet>
      <dgm:spPr/>
    </dgm:pt>
    <dgm:pt modelId="{1E644DDA-D046-4A42-A815-9F30809FF86F}" type="pres">
      <dgm:prSet presAssocID="{666F4FB2-E0C7-4E33-910A-77132E7CB1E1}" presName="wedge5" presStyleLbl="node1" presStyleIdx="4" presStyleCnt="6"/>
      <dgm:spPr/>
    </dgm:pt>
    <dgm:pt modelId="{F313527A-1E0F-4786-B2F4-5E0BB8EF220D}" type="pres">
      <dgm:prSet presAssocID="{666F4FB2-E0C7-4E33-910A-77132E7CB1E1}" presName="dummy5a" presStyleCnt="0"/>
      <dgm:spPr/>
    </dgm:pt>
    <dgm:pt modelId="{17A55DD9-2E75-4A97-BABD-E42EABAC2A7C}" type="pres">
      <dgm:prSet presAssocID="{666F4FB2-E0C7-4E33-910A-77132E7CB1E1}" presName="dummy5b" presStyleCnt="0"/>
      <dgm:spPr/>
    </dgm:pt>
    <dgm:pt modelId="{26336BC4-A34D-476B-A481-D2A19928DD8F}" type="pres">
      <dgm:prSet presAssocID="{666F4FB2-E0C7-4E33-910A-77132E7CB1E1}" presName="wedge5Tx" presStyleLbl="node1" presStyleIdx="4" presStyleCnt="6">
        <dgm:presLayoutVars>
          <dgm:chMax val="0"/>
          <dgm:chPref val="0"/>
          <dgm:bulletEnabled val="1"/>
        </dgm:presLayoutVars>
      </dgm:prSet>
      <dgm:spPr/>
    </dgm:pt>
    <dgm:pt modelId="{3465B76F-623A-43BE-9B74-AD90C6F2535D}" type="pres">
      <dgm:prSet presAssocID="{666F4FB2-E0C7-4E33-910A-77132E7CB1E1}" presName="wedge6" presStyleLbl="node1" presStyleIdx="5" presStyleCnt="6"/>
      <dgm:spPr/>
    </dgm:pt>
    <dgm:pt modelId="{90DD4532-5458-4C20-A5CF-75B6013D4885}" type="pres">
      <dgm:prSet presAssocID="{666F4FB2-E0C7-4E33-910A-77132E7CB1E1}" presName="dummy6a" presStyleCnt="0"/>
      <dgm:spPr/>
    </dgm:pt>
    <dgm:pt modelId="{452B4972-3548-4ED1-8802-BB08F972EEC7}" type="pres">
      <dgm:prSet presAssocID="{666F4FB2-E0C7-4E33-910A-77132E7CB1E1}" presName="dummy6b" presStyleCnt="0"/>
      <dgm:spPr/>
    </dgm:pt>
    <dgm:pt modelId="{DE3856C3-AC01-4ED3-AFF9-9F5FD67EF85E}" type="pres">
      <dgm:prSet presAssocID="{666F4FB2-E0C7-4E33-910A-77132E7CB1E1}" presName="wedge6Tx" presStyleLbl="node1" presStyleIdx="5" presStyleCnt="6">
        <dgm:presLayoutVars>
          <dgm:chMax val="0"/>
          <dgm:chPref val="0"/>
          <dgm:bulletEnabled val="1"/>
        </dgm:presLayoutVars>
      </dgm:prSet>
      <dgm:spPr/>
    </dgm:pt>
    <dgm:pt modelId="{263B08CE-13DE-4044-9814-90FCD7B35B22}" type="pres">
      <dgm:prSet presAssocID="{BEA2C21F-F1C2-4B9C-A96D-6C13CCEA454A}" presName="arrowWedge1" presStyleLbl="fgSibTrans2D1" presStyleIdx="0" presStyleCnt="6"/>
      <dgm:spPr/>
    </dgm:pt>
    <dgm:pt modelId="{1822E01F-9909-49D0-9ACA-DFA1B1CE42D3}" type="pres">
      <dgm:prSet presAssocID="{9C050CBB-4642-4CFB-874A-6D8F071AAE8A}" presName="arrowWedge2" presStyleLbl="fgSibTrans2D1" presStyleIdx="1" presStyleCnt="6"/>
      <dgm:spPr/>
    </dgm:pt>
    <dgm:pt modelId="{70A7F856-BE8F-4F08-83BA-A3F0DFAFB9BC}" type="pres">
      <dgm:prSet presAssocID="{B6AEF3F6-CC23-4A78-8B9C-7EEFECB882B5}" presName="arrowWedge3" presStyleLbl="fgSibTrans2D1" presStyleIdx="2" presStyleCnt="6"/>
      <dgm:spPr/>
    </dgm:pt>
    <dgm:pt modelId="{13E5FDA6-03CB-418A-AF9B-2F1A9071FA96}" type="pres">
      <dgm:prSet presAssocID="{78242CE8-15C3-40E3-99DC-4A14ECFEDC34}" presName="arrowWedge4" presStyleLbl="fgSibTrans2D1" presStyleIdx="3" presStyleCnt="6"/>
      <dgm:spPr/>
    </dgm:pt>
    <dgm:pt modelId="{44CABCCB-68BD-440A-8CBE-29277E95DB30}" type="pres">
      <dgm:prSet presAssocID="{BAF648CE-8FBD-482D-85AC-3C5997F8A2A4}" presName="arrowWedge5" presStyleLbl="fgSibTrans2D1" presStyleIdx="4" presStyleCnt="6"/>
      <dgm:spPr/>
    </dgm:pt>
    <dgm:pt modelId="{0C619E51-AABD-4DA3-B035-4B06BEC5ED2D}" type="pres">
      <dgm:prSet presAssocID="{FA32133C-C8AF-42BD-8F56-DDA00088CEFB}" presName="arrowWedge6" presStyleLbl="fgSibTrans2D1" presStyleIdx="5" presStyleCnt="6"/>
      <dgm:spPr/>
    </dgm:pt>
  </dgm:ptLst>
  <dgm:cxnLst>
    <dgm:cxn modelId="{8F570025-5F9F-486B-B0A4-DC7BF3AD5571}" type="presOf" srcId="{38DF91E7-8991-4E49-AC3D-D6EBCC005988}" destId="{26336BC4-A34D-476B-A481-D2A19928DD8F}" srcOrd="1" destOrd="0" presId="urn:microsoft.com/office/officeart/2005/8/layout/cycle8"/>
    <dgm:cxn modelId="{2A0AB95C-B3B8-4A31-82FE-0A66AC099C53}" type="presOf" srcId="{9E50197D-9AD5-4A6B-9900-9A180E7F92F7}" destId="{1ABD38E6-3171-4955-97BC-6002EA39D838}" srcOrd="1" destOrd="0" presId="urn:microsoft.com/office/officeart/2005/8/layout/cycle8"/>
    <dgm:cxn modelId="{D7803D6D-0BB8-4C5B-B19F-5EE0631060A1}" type="presOf" srcId="{666F4FB2-E0C7-4E33-910A-77132E7CB1E1}" destId="{FC933216-4AC1-405D-A4AE-A6A7ABD0821B}" srcOrd="0" destOrd="0" presId="urn:microsoft.com/office/officeart/2005/8/layout/cycle8"/>
    <dgm:cxn modelId="{697A3583-0741-417C-860D-6F5CF92CE2A0}" srcId="{666F4FB2-E0C7-4E33-910A-77132E7CB1E1}" destId="{12A79EB0-C513-4440-93EE-07BB45C99C5B}" srcOrd="3" destOrd="0" parTransId="{ADD8A687-9114-4CD8-8B72-DF7697DE0C45}" sibTransId="{78242CE8-15C3-40E3-99DC-4A14ECFEDC34}"/>
    <dgm:cxn modelId="{DC40EB88-76B6-41D7-A18E-E46EBB5FCA9D}" type="presOf" srcId="{266CF43D-590E-4FC2-8D96-81CC01BD31C5}" destId="{6D11A7A2-A447-409B-ADAD-DD6F21AD8F0F}" srcOrd="1" destOrd="0" presId="urn:microsoft.com/office/officeart/2005/8/layout/cycle8"/>
    <dgm:cxn modelId="{084AF68A-EA1F-474E-B3B8-BE9110B356DF}" srcId="{666F4FB2-E0C7-4E33-910A-77132E7CB1E1}" destId="{266CF43D-590E-4FC2-8D96-81CC01BD31C5}" srcOrd="2" destOrd="0" parTransId="{14C11510-AD5E-4A42-B20B-CDAA77450594}" sibTransId="{B6AEF3F6-CC23-4A78-8B9C-7EEFECB882B5}"/>
    <dgm:cxn modelId="{BD7B358E-51A5-4256-93B3-5E2F36A87A04}" srcId="{666F4FB2-E0C7-4E33-910A-77132E7CB1E1}" destId="{38DF91E7-8991-4E49-AC3D-D6EBCC005988}" srcOrd="4" destOrd="0" parTransId="{9F12A735-ED60-4155-95B9-1B6A5133F466}" sibTransId="{BAF648CE-8FBD-482D-85AC-3C5997F8A2A4}"/>
    <dgm:cxn modelId="{92BECB96-2EFA-41A1-8F8B-4CEF8A39E557}" type="presOf" srcId="{6B749448-5CE9-453C-A74F-1E07F93CEAD6}" destId="{3465B76F-623A-43BE-9B74-AD90C6F2535D}" srcOrd="0" destOrd="0" presId="urn:microsoft.com/office/officeart/2005/8/layout/cycle8"/>
    <dgm:cxn modelId="{88CB3E9D-12EC-449A-9A7D-7E3C470A3BD4}" type="presOf" srcId="{3851D46F-3228-4F28-BB7F-9EA0308FF41C}" destId="{A8926485-6D69-4569-9310-EDDAEAF0FA2D}" srcOrd="0" destOrd="0" presId="urn:microsoft.com/office/officeart/2005/8/layout/cycle8"/>
    <dgm:cxn modelId="{DB3C659F-078F-4CF4-AC2D-CF0B47B1AB97}" type="presOf" srcId="{6B749448-5CE9-453C-A74F-1E07F93CEAD6}" destId="{DE3856C3-AC01-4ED3-AFF9-9F5FD67EF85E}" srcOrd="1" destOrd="0" presId="urn:microsoft.com/office/officeart/2005/8/layout/cycle8"/>
    <dgm:cxn modelId="{FA070DBC-C3F8-4D8D-A0A7-E0FBDAC891D1}" type="presOf" srcId="{12A79EB0-C513-4440-93EE-07BB45C99C5B}" destId="{E46DBCAF-7A7F-411A-B4A4-C1296957565C}" srcOrd="1" destOrd="0" presId="urn:microsoft.com/office/officeart/2005/8/layout/cycle8"/>
    <dgm:cxn modelId="{8A6BBCBC-5B44-4932-A8C8-EF2EAFBAC06C}" srcId="{666F4FB2-E0C7-4E33-910A-77132E7CB1E1}" destId="{9E50197D-9AD5-4A6B-9900-9A180E7F92F7}" srcOrd="0" destOrd="0" parTransId="{61792D10-39BE-4DAE-8078-2C24D1A3DE25}" sibTransId="{BEA2C21F-F1C2-4B9C-A96D-6C13CCEA454A}"/>
    <dgm:cxn modelId="{1F6BCCC5-EDD0-4DF4-AE7C-B8C8493A49D9}" srcId="{666F4FB2-E0C7-4E33-910A-77132E7CB1E1}" destId="{6B749448-5CE9-453C-A74F-1E07F93CEAD6}" srcOrd="5" destOrd="0" parTransId="{D940B90C-9E22-46E7-8FAF-D93F9A08695C}" sibTransId="{FA32133C-C8AF-42BD-8F56-DDA00088CEFB}"/>
    <dgm:cxn modelId="{B6943FC7-6E6E-4E6D-B357-F008055B2AE4}" srcId="{666F4FB2-E0C7-4E33-910A-77132E7CB1E1}" destId="{3851D46F-3228-4F28-BB7F-9EA0308FF41C}" srcOrd="1" destOrd="0" parTransId="{58426498-0BDE-43D3-91B6-571BC52B588D}" sibTransId="{9C050CBB-4642-4CFB-874A-6D8F071AAE8A}"/>
    <dgm:cxn modelId="{9F44EDD9-9BC6-414D-AF5A-64B5405ACDFD}" type="presOf" srcId="{38DF91E7-8991-4E49-AC3D-D6EBCC005988}" destId="{1E644DDA-D046-4A42-A815-9F30809FF86F}" srcOrd="0" destOrd="0" presId="urn:microsoft.com/office/officeart/2005/8/layout/cycle8"/>
    <dgm:cxn modelId="{CD5D03DA-E243-4173-AE22-48562CF16F0C}" type="presOf" srcId="{266CF43D-590E-4FC2-8D96-81CC01BD31C5}" destId="{0775ACFA-E6A7-43FC-95A6-F087E68DD04A}" srcOrd="0" destOrd="0" presId="urn:microsoft.com/office/officeart/2005/8/layout/cycle8"/>
    <dgm:cxn modelId="{CA31C4DD-FCAB-442B-9B0A-B3ABE343FEF2}" type="presOf" srcId="{9E50197D-9AD5-4A6B-9900-9A180E7F92F7}" destId="{51B980E9-7E77-45D6-BB3D-EF07A1E3C39E}" srcOrd="0" destOrd="0" presId="urn:microsoft.com/office/officeart/2005/8/layout/cycle8"/>
    <dgm:cxn modelId="{8B2ADBE2-912E-400F-ABF8-759B48F6DE53}" type="presOf" srcId="{3851D46F-3228-4F28-BB7F-9EA0308FF41C}" destId="{0015E756-6EB6-4DFC-B769-91ACF12C7DCE}" srcOrd="1" destOrd="0" presId="urn:microsoft.com/office/officeart/2005/8/layout/cycle8"/>
    <dgm:cxn modelId="{DB1FF8E6-1A98-4D78-A357-F3C4568FB61C}" type="presOf" srcId="{12A79EB0-C513-4440-93EE-07BB45C99C5B}" destId="{5B3FCD26-F01F-4252-B92D-BBB37525CA23}" srcOrd="0" destOrd="0" presId="urn:microsoft.com/office/officeart/2005/8/layout/cycle8"/>
    <dgm:cxn modelId="{A521F875-19DB-4F7F-A5A2-C8DC261B1931}" type="presParOf" srcId="{FC933216-4AC1-405D-A4AE-A6A7ABD0821B}" destId="{51B980E9-7E77-45D6-BB3D-EF07A1E3C39E}" srcOrd="0" destOrd="0" presId="urn:microsoft.com/office/officeart/2005/8/layout/cycle8"/>
    <dgm:cxn modelId="{B833D2F5-1A41-4967-8364-023688A63F47}" type="presParOf" srcId="{FC933216-4AC1-405D-A4AE-A6A7ABD0821B}" destId="{B520776C-E8D9-4D87-A5CF-8A6B1ABBD09F}" srcOrd="1" destOrd="0" presId="urn:microsoft.com/office/officeart/2005/8/layout/cycle8"/>
    <dgm:cxn modelId="{1F2DC2AE-6D46-4CAF-89EC-518F8F262888}" type="presParOf" srcId="{FC933216-4AC1-405D-A4AE-A6A7ABD0821B}" destId="{ADA51DF5-45CA-40A0-B6A2-4E9D27D2D428}" srcOrd="2" destOrd="0" presId="urn:microsoft.com/office/officeart/2005/8/layout/cycle8"/>
    <dgm:cxn modelId="{B31CE07F-F5CD-4D25-AB6E-344A0F3BA420}" type="presParOf" srcId="{FC933216-4AC1-405D-A4AE-A6A7ABD0821B}" destId="{1ABD38E6-3171-4955-97BC-6002EA39D838}" srcOrd="3" destOrd="0" presId="urn:microsoft.com/office/officeart/2005/8/layout/cycle8"/>
    <dgm:cxn modelId="{A24940DB-7357-4466-8DA6-E808005229E0}" type="presParOf" srcId="{FC933216-4AC1-405D-A4AE-A6A7ABD0821B}" destId="{A8926485-6D69-4569-9310-EDDAEAF0FA2D}" srcOrd="4" destOrd="0" presId="urn:microsoft.com/office/officeart/2005/8/layout/cycle8"/>
    <dgm:cxn modelId="{CD1BB0AC-48C2-4B9A-BF65-6291884652F6}" type="presParOf" srcId="{FC933216-4AC1-405D-A4AE-A6A7ABD0821B}" destId="{032C018E-5FA0-4B6C-A4BC-F368D314E639}" srcOrd="5" destOrd="0" presId="urn:microsoft.com/office/officeart/2005/8/layout/cycle8"/>
    <dgm:cxn modelId="{19E2A771-58BD-4B71-BF99-DD9E7B8F859F}" type="presParOf" srcId="{FC933216-4AC1-405D-A4AE-A6A7ABD0821B}" destId="{6DB6A6BC-7C07-4E6A-B8D0-03363F009B58}" srcOrd="6" destOrd="0" presId="urn:microsoft.com/office/officeart/2005/8/layout/cycle8"/>
    <dgm:cxn modelId="{51E5FC80-3F9C-42E7-824D-B14042D03F91}" type="presParOf" srcId="{FC933216-4AC1-405D-A4AE-A6A7ABD0821B}" destId="{0015E756-6EB6-4DFC-B769-91ACF12C7DCE}" srcOrd="7" destOrd="0" presId="urn:microsoft.com/office/officeart/2005/8/layout/cycle8"/>
    <dgm:cxn modelId="{99321A91-FCE6-410B-B0F8-1C4AA5D77362}" type="presParOf" srcId="{FC933216-4AC1-405D-A4AE-A6A7ABD0821B}" destId="{0775ACFA-E6A7-43FC-95A6-F087E68DD04A}" srcOrd="8" destOrd="0" presId="urn:microsoft.com/office/officeart/2005/8/layout/cycle8"/>
    <dgm:cxn modelId="{58E6B212-DD1A-4AF1-8EDD-1D2CC5854A8E}" type="presParOf" srcId="{FC933216-4AC1-405D-A4AE-A6A7ABD0821B}" destId="{7A104C3B-A2BE-4883-A598-328F1D31E9C7}" srcOrd="9" destOrd="0" presId="urn:microsoft.com/office/officeart/2005/8/layout/cycle8"/>
    <dgm:cxn modelId="{B1768ED0-CC44-464B-8ADC-949787F54C14}" type="presParOf" srcId="{FC933216-4AC1-405D-A4AE-A6A7ABD0821B}" destId="{D9713444-801A-4F4E-92AD-EF95D08E6C6C}" srcOrd="10" destOrd="0" presId="urn:microsoft.com/office/officeart/2005/8/layout/cycle8"/>
    <dgm:cxn modelId="{DF5E57D4-7A3F-48DF-8C69-A6C9F52217FA}" type="presParOf" srcId="{FC933216-4AC1-405D-A4AE-A6A7ABD0821B}" destId="{6D11A7A2-A447-409B-ADAD-DD6F21AD8F0F}" srcOrd="11" destOrd="0" presId="urn:microsoft.com/office/officeart/2005/8/layout/cycle8"/>
    <dgm:cxn modelId="{511E2FF4-0DE5-4E43-B574-834960E816E1}" type="presParOf" srcId="{FC933216-4AC1-405D-A4AE-A6A7ABD0821B}" destId="{5B3FCD26-F01F-4252-B92D-BBB37525CA23}" srcOrd="12" destOrd="0" presId="urn:microsoft.com/office/officeart/2005/8/layout/cycle8"/>
    <dgm:cxn modelId="{96DBA3E1-1106-4A83-9346-E6FACFB24E64}" type="presParOf" srcId="{FC933216-4AC1-405D-A4AE-A6A7ABD0821B}" destId="{A54666DD-021C-4DBE-9640-DB263D2AB6D0}" srcOrd="13" destOrd="0" presId="urn:microsoft.com/office/officeart/2005/8/layout/cycle8"/>
    <dgm:cxn modelId="{BFE2E840-5494-4A74-B6EF-9C038BDEE771}" type="presParOf" srcId="{FC933216-4AC1-405D-A4AE-A6A7ABD0821B}" destId="{FA8ED9F9-7D38-4E56-AB62-6EC667AF225F}" srcOrd="14" destOrd="0" presId="urn:microsoft.com/office/officeart/2005/8/layout/cycle8"/>
    <dgm:cxn modelId="{B6CF2CCD-38E9-42F8-8D83-5AF6AA7922B1}" type="presParOf" srcId="{FC933216-4AC1-405D-A4AE-A6A7ABD0821B}" destId="{E46DBCAF-7A7F-411A-B4A4-C1296957565C}" srcOrd="15" destOrd="0" presId="urn:microsoft.com/office/officeart/2005/8/layout/cycle8"/>
    <dgm:cxn modelId="{40F3F454-22CD-4F81-A3B5-D77A881B2F15}" type="presParOf" srcId="{FC933216-4AC1-405D-A4AE-A6A7ABD0821B}" destId="{1E644DDA-D046-4A42-A815-9F30809FF86F}" srcOrd="16" destOrd="0" presId="urn:microsoft.com/office/officeart/2005/8/layout/cycle8"/>
    <dgm:cxn modelId="{75AFAFE6-4E80-41FC-85DA-E55EDE4E58E2}" type="presParOf" srcId="{FC933216-4AC1-405D-A4AE-A6A7ABD0821B}" destId="{F313527A-1E0F-4786-B2F4-5E0BB8EF220D}" srcOrd="17" destOrd="0" presId="urn:microsoft.com/office/officeart/2005/8/layout/cycle8"/>
    <dgm:cxn modelId="{C6C5EA98-ACD7-4DB0-928C-ED7480F975B6}" type="presParOf" srcId="{FC933216-4AC1-405D-A4AE-A6A7ABD0821B}" destId="{17A55DD9-2E75-4A97-BABD-E42EABAC2A7C}" srcOrd="18" destOrd="0" presId="urn:microsoft.com/office/officeart/2005/8/layout/cycle8"/>
    <dgm:cxn modelId="{BF1E2497-1110-48C1-A1CF-822AA358102B}" type="presParOf" srcId="{FC933216-4AC1-405D-A4AE-A6A7ABD0821B}" destId="{26336BC4-A34D-476B-A481-D2A19928DD8F}" srcOrd="19" destOrd="0" presId="urn:microsoft.com/office/officeart/2005/8/layout/cycle8"/>
    <dgm:cxn modelId="{6CBE6333-F808-4FDC-8F96-AC6D72BFC9BC}" type="presParOf" srcId="{FC933216-4AC1-405D-A4AE-A6A7ABD0821B}" destId="{3465B76F-623A-43BE-9B74-AD90C6F2535D}" srcOrd="20" destOrd="0" presId="urn:microsoft.com/office/officeart/2005/8/layout/cycle8"/>
    <dgm:cxn modelId="{3B3AC6D2-FA9F-4DD6-B549-14ACED4B5954}" type="presParOf" srcId="{FC933216-4AC1-405D-A4AE-A6A7ABD0821B}" destId="{90DD4532-5458-4C20-A5CF-75B6013D4885}" srcOrd="21" destOrd="0" presId="urn:microsoft.com/office/officeart/2005/8/layout/cycle8"/>
    <dgm:cxn modelId="{0C8CA07C-E7D6-49E1-9146-872CB9BC8026}" type="presParOf" srcId="{FC933216-4AC1-405D-A4AE-A6A7ABD0821B}" destId="{452B4972-3548-4ED1-8802-BB08F972EEC7}" srcOrd="22" destOrd="0" presId="urn:microsoft.com/office/officeart/2005/8/layout/cycle8"/>
    <dgm:cxn modelId="{47E1B850-D7D9-4F44-9889-6005917042A5}" type="presParOf" srcId="{FC933216-4AC1-405D-A4AE-A6A7ABD0821B}" destId="{DE3856C3-AC01-4ED3-AFF9-9F5FD67EF85E}" srcOrd="23" destOrd="0" presId="urn:microsoft.com/office/officeart/2005/8/layout/cycle8"/>
    <dgm:cxn modelId="{D16248F8-5B9F-4AE5-9000-EC00122FAEDD}" type="presParOf" srcId="{FC933216-4AC1-405D-A4AE-A6A7ABD0821B}" destId="{263B08CE-13DE-4044-9814-90FCD7B35B22}" srcOrd="24" destOrd="0" presId="urn:microsoft.com/office/officeart/2005/8/layout/cycle8"/>
    <dgm:cxn modelId="{B945B22E-5B78-4449-8AC9-145E5EC1B0EA}" type="presParOf" srcId="{FC933216-4AC1-405D-A4AE-A6A7ABD0821B}" destId="{1822E01F-9909-49D0-9ACA-DFA1B1CE42D3}" srcOrd="25" destOrd="0" presId="urn:microsoft.com/office/officeart/2005/8/layout/cycle8"/>
    <dgm:cxn modelId="{3B1BC254-B0B8-4A51-973E-C7D02DCE60D7}" type="presParOf" srcId="{FC933216-4AC1-405D-A4AE-A6A7ABD0821B}" destId="{70A7F856-BE8F-4F08-83BA-A3F0DFAFB9BC}" srcOrd="26" destOrd="0" presId="urn:microsoft.com/office/officeart/2005/8/layout/cycle8"/>
    <dgm:cxn modelId="{A99A1FE3-1228-426A-BA97-C934F003B8BA}" type="presParOf" srcId="{FC933216-4AC1-405D-A4AE-A6A7ABD0821B}" destId="{13E5FDA6-03CB-418A-AF9B-2F1A9071FA96}" srcOrd="27" destOrd="0" presId="urn:microsoft.com/office/officeart/2005/8/layout/cycle8"/>
    <dgm:cxn modelId="{BFF4CB91-0683-4BD4-BD95-310A70A0DE43}" type="presParOf" srcId="{FC933216-4AC1-405D-A4AE-A6A7ABD0821B}" destId="{44CABCCB-68BD-440A-8CBE-29277E95DB30}" srcOrd="28" destOrd="0" presId="urn:microsoft.com/office/officeart/2005/8/layout/cycle8"/>
    <dgm:cxn modelId="{652980F5-1992-4A3C-ABB9-C35525FD6F12}" type="presParOf" srcId="{FC933216-4AC1-405D-A4AE-A6A7ABD0821B}" destId="{0C619E51-AABD-4DA3-B035-4B06BEC5ED2D}" srcOrd="29"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5E38E66-9317-4982-994B-CAA8C7FF2292}"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en-IN"/>
        </a:p>
      </dgm:t>
    </dgm:pt>
    <dgm:pt modelId="{C8E5E641-3644-4B91-B280-CF937E49A33A}">
      <dgm:prSet/>
      <dgm:spPr/>
      <dgm:t>
        <a:bodyPr/>
        <a:lstStyle/>
        <a:p>
          <a:r>
            <a:rPr lang="en-US" b="1" dirty="0"/>
            <a:t>Provision of accommodation by Bank (subject to availability) </a:t>
          </a:r>
          <a:endParaRPr lang="en-IN" b="1" dirty="0"/>
        </a:p>
      </dgm:t>
    </dgm:pt>
    <dgm:pt modelId="{3C5D5E53-70BE-4C68-A283-3C643273E11E}" type="parTrans" cxnId="{855E71BE-86A8-4648-BDCE-88508F1D1BC4}">
      <dgm:prSet/>
      <dgm:spPr/>
      <dgm:t>
        <a:bodyPr/>
        <a:lstStyle/>
        <a:p>
          <a:endParaRPr lang="en-IN" b="1"/>
        </a:p>
      </dgm:t>
    </dgm:pt>
    <dgm:pt modelId="{EB85C8E0-85BB-4495-B8BE-865EB5D9D806}" type="sibTrans" cxnId="{855E71BE-86A8-4648-BDCE-88508F1D1BC4}">
      <dgm:prSet/>
      <dgm:spPr/>
      <dgm:t>
        <a:bodyPr/>
        <a:lstStyle/>
        <a:p>
          <a:endParaRPr lang="en-IN" b="1"/>
        </a:p>
      </dgm:t>
    </dgm:pt>
    <dgm:pt modelId="{97FAE13D-2F89-4383-8A44-4208D771E40D}">
      <dgm:prSet/>
      <dgm:spPr/>
      <dgm:t>
        <a:bodyPr/>
        <a:lstStyle/>
        <a:p>
          <a:r>
            <a:rPr lang="en-US" b="1" dirty="0"/>
            <a:t>Reimbursement of various expenses such as for maintenance of vehicle for official purpose, purchase of journals/books/newspaper, etc. </a:t>
          </a:r>
          <a:endParaRPr lang="en-IN" b="1" dirty="0"/>
        </a:p>
      </dgm:t>
    </dgm:pt>
    <dgm:pt modelId="{10371BE8-E511-4E9E-964E-039CEFB8775A}" type="parTrans" cxnId="{6F18676C-A4C9-4F15-B8B7-F2843BEEEF2B}">
      <dgm:prSet/>
      <dgm:spPr/>
      <dgm:t>
        <a:bodyPr/>
        <a:lstStyle/>
        <a:p>
          <a:endParaRPr lang="en-IN" b="1"/>
        </a:p>
      </dgm:t>
    </dgm:pt>
    <dgm:pt modelId="{057AA554-57F5-4DD5-8CC2-558E5B8FC423}" type="sibTrans" cxnId="{6F18676C-A4C9-4F15-B8B7-F2843BEEEF2B}">
      <dgm:prSet/>
      <dgm:spPr/>
      <dgm:t>
        <a:bodyPr/>
        <a:lstStyle/>
        <a:p>
          <a:endParaRPr lang="en-IN" b="1"/>
        </a:p>
      </dgm:t>
    </dgm:pt>
    <dgm:pt modelId="{8AA4D87C-4F68-45EE-90C0-9990DEAD38F7}">
      <dgm:prSet/>
      <dgm:spPr/>
      <dgm:t>
        <a:bodyPr/>
        <a:lstStyle/>
        <a:p>
          <a:r>
            <a:rPr lang="en-US" b="1" dirty="0"/>
            <a:t>Medical Benefits including a free dispensary facility and reimbursement of medical expenses for OPD treatment/hospitalization</a:t>
          </a:r>
          <a:endParaRPr lang="en-IN" b="1" dirty="0"/>
        </a:p>
      </dgm:t>
    </dgm:pt>
    <dgm:pt modelId="{C742E0DD-2E58-4430-B86A-C354D92EE071}" type="parTrans" cxnId="{3C658CB4-C611-49D5-8579-92B50D5304C0}">
      <dgm:prSet/>
      <dgm:spPr/>
      <dgm:t>
        <a:bodyPr/>
        <a:lstStyle/>
        <a:p>
          <a:endParaRPr lang="en-IN" b="1"/>
        </a:p>
      </dgm:t>
    </dgm:pt>
    <dgm:pt modelId="{DAAFE916-43E1-42BF-9DEA-4ED633DC4333}" type="sibTrans" cxnId="{3C658CB4-C611-49D5-8579-92B50D5304C0}">
      <dgm:prSet/>
      <dgm:spPr/>
      <dgm:t>
        <a:bodyPr/>
        <a:lstStyle/>
        <a:p>
          <a:endParaRPr lang="en-IN" b="1"/>
        </a:p>
      </dgm:t>
    </dgm:pt>
    <dgm:pt modelId="{E7635709-0AF5-43C0-B101-6B0C57695041}">
      <dgm:prSet/>
      <dgm:spPr/>
      <dgm:t>
        <a:bodyPr/>
        <a:lstStyle/>
        <a:p>
          <a:r>
            <a:rPr lang="en-US" b="1" dirty="0"/>
            <a:t>Leave Fare Concession, Loans and Advances at concessional rates of interest for Purchase of residential property, Vehicle, Consumer Articles, Education of wards, etc. </a:t>
          </a:r>
          <a:endParaRPr lang="en-IN" b="1" dirty="0"/>
        </a:p>
      </dgm:t>
    </dgm:pt>
    <dgm:pt modelId="{500D553C-330B-4B96-9AB2-BD39E64123D5}" type="parTrans" cxnId="{EFEB997A-B26A-49EE-AC80-2C56D0C686B1}">
      <dgm:prSet/>
      <dgm:spPr/>
      <dgm:t>
        <a:bodyPr/>
        <a:lstStyle/>
        <a:p>
          <a:endParaRPr lang="en-IN" b="1"/>
        </a:p>
      </dgm:t>
    </dgm:pt>
    <dgm:pt modelId="{B7A96049-C68F-4709-84FE-B0270137135F}" type="sibTrans" cxnId="{EFEB997A-B26A-49EE-AC80-2C56D0C686B1}">
      <dgm:prSet/>
      <dgm:spPr/>
      <dgm:t>
        <a:bodyPr/>
        <a:lstStyle/>
        <a:p>
          <a:endParaRPr lang="en-IN" b="1"/>
        </a:p>
      </dgm:t>
    </dgm:pt>
    <dgm:pt modelId="{6B92E281-8DCC-4A13-A406-30BF63B47A83}" type="pres">
      <dgm:prSet presAssocID="{15E38E66-9317-4982-994B-CAA8C7FF2292}" presName="linear" presStyleCnt="0">
        <dgm:presLayoutVars>
          <dgm:animLvl val="lvl"/>
          <dgm:resizeHandles val="exact"/>
        </dgm:presLayoutVars>
      </dgm:prSet>
      <dgm:spPr/>
    </dgm:pt>
    <dgm:pt modelId="{15BDD61E-3103-43EF-854A-B1CBEF4C5505}" type="pres">
      <dgm:prSet presAssocID="{C8E5E641-3644-4B91-B280-CF937E49A33A}" presName="parentText" presStyleLbl="node1" presStyleIdx="0" presStyleCnt="4">
        <dgm:presLayoutVars>
          <dgm:chMax val="0"/>
          <dgm:bulletEnabled val="1"/>
        </dgm:presLayoutVars>
      </dgm:prSet>
      <dgm:spPr/>
    </dgm:pt>
    <dgm:pt modelId="{ECB51592-37FF-43E2-81B0-FCF8E1A60DA4}" type="pres">
      <dgm:prSet presAssocID="{EB85C8E0-85BB-4495-B8BE-865EB5D9D806}" presName="spacer" presStyleCnt="0"/>
      <dgm:spPr/>
    </dgm:pt>
    <dgm:pt modelId="{1C0E536D-D661-4CA0-B03C-96DC01E8BFD6}" type="pres">
      <dgm:prSet presAssocID="{97FAE13D-2F89-4383-8A44-4208D771E40D}" presName="parentText" presStyleLbl="node1" presStyleIdx="1" presStyleCnt="4">
        <dgm:presLayoutVars>
          <dgm:chMax val="0"/>
          <dgm:bulletEnabled val="1"/>
        </dgm:presLayoutVars>
      </dgm:prSet>
      <dgm:spPr/>
    </dgm:pt>
    <dgm:pt modelId="{8236083E-2C28-4D08-8173-EBFD1EA97783}" type="pres">
      <dgm:prSet presAssocID="{057AA554-57F5-4DD5-8CC2-558E5B8FC423}" presName="spacer" presStyleCnt="0"/>
      <dgm:spPr/>
    </dgm:pt>
    <dgm:pt modelId="{C998E696-7C3A-423D-BFC8-E7EA7B80716B}" type="pres">
      <dgm:prSet presAssocID="{8AA4D87C-4F68-45EE-90C0-9990DEAD38F7}" presName="parentText" presStyleLbl="node1" presStyleIdx="2" presStyleCnt="4">
        <dgm:presLayoutVars>
          <dgm:chMax val="0"/>
          <dgm:bulletEnabled val="1"/>
        </dgm:presLayoutVars>
      </dgm:prSet>
      <dgm:spPr/>
    </dgm:pt>
    <dgm:pt modelId="{F7F74C65-B716-4DD3-9445-A39EF13A50D7}" type="pres">
      <dgm:prSet presAssocID="{DAAFE916-43E1-42BF-9DEA-4ED633DC4333}" presName="spacer" presStyleCnt="0"/>
      <dgm:spPr/>
    </dgm:pt>
    <dgm:pt modelId="{EB5B6778-1D55-4CDB-836A-0FC6723A0A06}" type="pres">
      <dgm:prSet presAssocID="{E7635709-0AF5-43C0-B101-6B0C57695041}" presName="parentText" presStyleLbl="node1" presStyleIdx="3" presStyleCnt="4">
        <dgm:presLayoutVars>
          <dgm:chMax val="0"/>
          <dgm:bulletEnabled val="1"/>
        </dgm:presLayoutVars>
      </dgm:prSet>
      <dgm:spPr/>
    </dgm:pt>
  </dgm:ptLst>
  <dgm:cxnLst>
    <dgm:cxn modelId="{6ABD5016-3568-4F8F-8787-9016206AADD9}" type="presOf" srcId="{C8E5E641-3644-4B91-B280-CF937E49A33A}" destId="{15BDD61E-3103-43EF-854A-B1CBEF4C5505}" srcOrd="0" destOrd="0" presId="urn:microsoft.com/office/officeart/2005/8/layout/vList2"/>
    <dgm:cxn modelId="{6F18676C-A4C9-4F15-B8B7-F2843BEEEF2B}" srcId="{15E38E66-9317-4982-994B-CAA8C7FF2292}" destId="{97FAE13D-2F89-4383-8A44-4208D771E40D}" srcOrd="1" destOrd="0" parTransId="{10371BE8-E511-4E9E-964E-039CEFB8775A}" sibTransId="{057AA554-57F5-4DD5-8CC2-558E5B8FC423}"/>
    <dgm:cxn modelId="{D7E57158-FD62-4ABF-A6CE-E0CD8C6146AE}" type="presOf" srcId="{8AA4D87C-4F68-45EE-90C0-9990DEAD38F7}" destId="{C998E696-7C3A-423D-BFC8-E7EA7B80716B}" srcOrd="0" destOrd="0" presId="urn:microsoft.com/office/officeart/2005/8/layout/vList2"/>
    <dgm:cxn modelId="{EFEB997A-B26A-49EE-AC80-2C56D0C686B1}" srcId="{15E38E66-9317-4982-994B-CAA8C7FF2292}" destId="{E7635709-0AF5-43C0-B101-6B0C57695041}" srcOrd="3" destOrd="0" parTransId="{500D553C-330B-4B96-9AB2-BD39E64123D5}" sibTransId="{B7A96049-C68F-4709-84FE-B0270137135F}"/>
    <dgm:cxn modelId="{8AD03F88-E36C-49ED-B8D7-1365B12DBC49}" type="presOf" srcId="{E7635709-0AF5-43C0-B101-6B0C57695041}" destId="{EB5B6778-1D55-4CDB-836A-0FC6723A0A06}" srcOrd="0" destOrd="0" presId="urn:microsoft.com/office/officeart/2005/8/layout/vList2"/>
    <dgm:cxn modelId="{3C658CB4-C611-49D5-8579-92B50D5304C0}" srcId="{15E38E66-9317-4982-994B-CAA8C7FF2292}" destId="{8AA4D87C-4F68-45EE-90C0-9990DEAD38F7}" srcOrd="2" destOrd="0" parTransId="{C742E0DD-2E58-4430-B86A-C354D92EE071}" sibTransId="{DAAFE916-43E1-42BF-9DEA-4ED633DC4333}"/>
    <dgm:cxn modelId="{A37E3CBB-63AE-497E-8EE5-32CD2DA93978}" type="presOf" srcId="{15E38E66-9317-4982-994B-CAA8C7FF2292}" destId="{6B92E281-8DCC-4A13-A406-30BF63B47A83}" srcOrd="0" destOrd="0" presId="urn:microsoft.com/office/officeart/2005/8/layout/vList2"/>
    <dgm:cxn modelId="{855E71BE-86A8-4648-BDCE-88508F1D1BC4}" srcId="{15E38E66-9317-4982-994B-CAA8C7FF2292}" destId="{C8E5E641-3644-4B91-B280-CF937E49A33A}" srcOrd="0" destOrd="0" parTransId="{3C5D5E53-70BE-4C68-A283-3C643273E11E}" sibTransId="{EB85C8E0-85BB-4495-B8BE-865EB5D9D806}"/>
    <dgm:cxn modelId="{0E8257EB-CCE8-4370-AAA9-40F427445D12}" type="presOf" srcId="{97FAE13D-2F89-4383-8A44-4208D771E40D}" destId="{1C0E536D-D661-4CA0-B03C-96DC01E8BFD6}" srcOrd="0" destOrd="0" presId="urn:microsoft.com/office/officeart/2005/8/layout/vList2"/>
    <dgm:cxn modelId="{87442E6F-AE21-4A0E-A939-3F4B2D11D609}" type="presParOf" srcId="{6B92E281-8DCC-4A13-A406-30BF63B47A83}" destId="{15BDD61E-3103-43EF-854A-B1CBEF4C5505}" srcOrd="0" destOrd="0" presId="urn:microsoft.com/office/officeart/2005/8/layout/vList2"/>
    <dgm:cxn modelId="{ABBE3915-9663-4BB7-8290-3F35485E2B45}" type="presParOf" srcId="{6B92E281-8DCC-4A13-A406-30BF63B47A83}" destId="{ECB51592-37FF-43E2-81B0-FCF8E1A60DA4}" srcOrd="1" destOrd="0" presId="urn:microsoft.com/office/officeart/2005/8/layout/vList2"/>
    <dgm:cxn modelId="{1B2ECFE5-7452-4D16-B7C9-718874A8D716}" type="presParOf" srcId="{6B92E281-8DCC-4A13-A406-30BF63B47A83}" destId="{1C0E536D-D661-4CA0-B03C-96DC01E8BFD6}" srcOrd="2" destOrd="0" presId="urn:microsoft.com/office/officeart/2005/8/layout/vList2"/>
    <dgm:cxn modelId="{A781E9A2-22DD-4455-99E2-0DF8A6D83AEF}" type="presParOf" srcId="{6B92E281-8DCC-4A13-A406-30BF63B47A83}" destId="{8236083E-2C28-4D08-8173-EBFD1EA97783}" srcOrd="3" destOrd="0" presId="urn:microsoft.com/office/officeart/2005/8/layout/vList2"/>
    <dgm:cxn modelId="{3FF1AF2F-7BC7-4BD5-83CA-44D7E3130E0F}" type="presParOf" srcId="{6B92E281-8DCC-4A13-A406-30BF63B47A83}" destId="{C998E696-7C3A-423D-BFC8-E7EA7B80716B}" srcOrd="4" destOrd="0" presId="urn:microsoft.com/office/officeart/2005/8/layout/vList2"/>
    <dgm:cxn modelId="{844A08C8-3F32-41F8-B7E3-62CCF918E761}" type="presParOf" srcId="{6B92E281-8DCC-4A13-A406-30BF63B47A83}" destId="{F7F74C65-B716-4DD3-9445-A39EF13A50D7}" srcOrd="5" destOrd="0" presId="urn:microsoft.com/office/officeart/2005/8/layout/vList2"/>
    <dgm:cxn modelId="{726F5AF3-D403-47D7-A953-CA4E8BB0FE2D}" type="presParOf" srcId="{6B92E281-8DCC-4A13-A406-30BF63B47A83}" destId="{EB5B6778-1D55-4CDB-836A-0FC6723A0A06}"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5DD95DE-B324-43A1-87CF-268CB0847DC0}" type="doc">
      <dgm:prSet loTypeId="urn:microsoft.com/office/officeart/2005/8/layout/radial3" loCatId="cycle" qsTypeId="urn:microsoft.com/office/officeart/2005/8/quickstyle/simple1" qsCatId="simple" csTypeId="urn:microsoft.com/office/officeart/2005/8/colors/colorful2" csCatId="colorful" phldr="1"/>
      <dgm:spPr>
        <a:scene3d>
          <a:camera prst="orthographicFront">
            <a:rot lat="0" lon="0" rev="0"/>
          </a:camera>
          <a:lightRig rig="glow" dir="t">
            <a:rot lat="0" lon="0" rev="4800000"/>
          </a:lightRig>
        </a:scene3d>
      </dgm:spPr>
      <dgm:t>
        <a:bodyPr/>
        <a:lstStyle/>
        <a:p>
          <a:endParaRPr lang="en-IN"/>
        </a:p>
      </dgm:t>
    </dgm:pt>
    <dgm:pt modelId="{A6EA627B-C2D9-4855-922E-6AFD89D7AF34}">
      <dgm:prSet custT="1"/>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pPr algn="ctr"/>
          <a:r>
            <a:rPr lang="en-US" sz="1800" b="1" dirty="0">
              <a:solidFill>
                <a:srgbClr val="F23A7C"/>
              </a:solidFill>
            </a:rPr>
            <a:t>Women-Centric Policies </a:t>
          </a:r>
          <a:endParaRPr lang="en-IN" sz="1800" b="1" dirty="0">
            <a:solidFill>
              <a:srgbClr val="F23A7C"/>
            </a:solidFill>
          </a:endParaRPr>
        </a:p>
      </dgm:t>
    </dgm:pt>
    <dgm:pt modelId="{519D4DE9-56F4-4111-ACE3-BCA00EA91C0D}" type="parTrans" cxnId="{658DB02C-C906-4921-9D7D-3CE05EA4B8F4}">
      <dgm:prSet/>
      <dgm:spPr/>
      <dgm:t>
        <a:bodyPr/>
        <a:lstStyle/>
        <a:p>
          <a:pPr algn="ctr"/>
          <a:endParaRPr lang="en-IN" b="1"/>
        </a:p>
      </dgm:t>
    </dgm:pt>
    <dgm:pt modelId="{3C9ED64F-1AD5-4FC8-A5ED-D4F0C6BAD582}" type="sibTrans" cxnId="{658DB02C-C906-4921-9D7D-3CE05EA4B8F4}">
      <dgm:prSet/>
      <dgm:spPr/>
      <dgm:t>
        <a:bodyPr/>
        <a:lstStyle/>
        <a:p>
          <a:pPr algn="ctr"/>
          <a:endParaRPr lang="en-IN" b="1"/>
        </a:p>
      </dgm:t>
    </dgm:pt>
    <dgm:pt modelId="{D74B3964-506C-4571-A3FA-B91DE9041F0F}">
      <dgm:prSet/>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pPr algn="ctr"/>
          <a:r>
            <a:rPr lang="en-US" b="1" dirty="0"/>
            <a:t>Maternity benefits</a:t>
          </a:r>
          <a:endParaRPr lang="en-IN" b="1" dirty="0"/>
        </a:p>
      </dgm:t>
    </dgm:pt>
    <dgm:pt modelId="{A36D01E3-E398-462E-98B4-50E182B5724B}" type="parTrans" cxnId="{38C67582-1162-4A64-955A-62D4BA843586}">
      <dgm:prSet/>
      <dgm:spPr/>
      <dgm:t>
        <a:bodyPr/>
        <a:lstStyle/>
        <a:p>
          <a:pPr algn="ctr"/>
          <a:endParaRPr lang="en-IN" b="1"/>
        </a:p>
      </dgm:t>
    </dgm:pt>
    <dgm:pt modelId="{808EC7C7-5464-4AC4-8272-3C9610BFD9DB}" type="sibTrans" cxnId="{38C67582-1162-4A64-955A-62D4BA843586}">
      <dgm:prSet/>
      <dgm:spPr/>
      <dgm:t>
        <a:bodyPr/>
        <a:lstStyle/>
        <a:p>
          <a:pPr algn="ctr"/>
          <a:endParaRPr lang="en-IN" b="1"/>
        </a:p>
      </dgm:t>
    </dgm:pt>
    <dgm:pt modelId="{D245D745-FFF4-4615-9B27-711160B3D27B}">
      <dgm:prSet/>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pPr algn="ctr"/>
          <a:r>
            <a:rPr lang="en-US" b="1" dirty="0"/>
            <a:t>Special hardship leave</a:t>
          </a:r>
          <a:endParaRPr lang="en-IN" b="1" dirty="0"/>
        </a:p>
      </dgm:t>
    </dgm:pt>
    <dgm:pt modelId="{56BF4BF7-F7D5-4903-B532-871175C006D7}" type="parTrans" cxnId="{782D36CD-DF20-4F3C-BD86-71F192F5935C}">
      <dgm:prSet/>
      <dgm:spPr/>
      <dgm:t>
        <a:bodyPr/>
        <a:lstStyle/>
        <a:p>
          <a:pPr algn="ctr"/>
          <a:endParaRPr lang="en-IN" b="1"/>
        </a:p>
      </dgm:t>
    </dgm:pt>
    <dgm:pt modelId="{E4C28E00-331C-41FC-80AC-3099F61D629E}" type="sibTrans" cxnId="{782D36CD-DF20-4F3C-BD86-71F192F5935C}">
      <dgm:prSet/>
      <dgm:spPr/>
      <dgm:t>
        <a:bodyPr/>
        <a:lstStyle/>
        <a:p>
          <a:pPr algn="ctr"/>
          <a:endParaRPr lang="en-IN" b="1"/>
        </a:p>
      </dgm:t>
    </dgm:pt>
    <dgm:pt modelId="{38EEB1FF-B3A4-4E97-989D-91F9483CF622}">
      <dgm:prSet/>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pPr algn="ctr"/>
          <a:r>
            <a:rPr lang="en-US" b="1" dirty="0"/>
            <a:t>Flexi-work hours </a:t>
          </a:r>
          <a:endParaRPr lang="en-IN" b="1" dirty="0"/>
        </a:p>
      </dgm:t>
    </dgm:pt>
    <dgm:pt modelId="{8D5F9D1E-042E-4267-89ED-EB14F40E2388}" type="parTrans" cxnId="{4AEA33F6-1860-483A-B1F8-248CBB877459}">
      <dgm:prSet/>
      <dgm:spPr/>
      <dgm:t>
        <a:bodyPr/>
        <a:lstStyle/>
        <a:p>
          <a:pPr algn="ctr"/>
          <a:endParaRPr lang="en-IN" b="1"/>
        </a:p>
      </dgm:t>
    </dgm:pt>
    <dgm:pt modelId="{7B26ABA0-1193-4B06-BD66-51064950F5DF}" type="sibTrans" cxnId="{4AEA33F6-1860-483A-B1F8-248CBB877459}">
      <dgm:prSet/>
      <dgm:spPr/>
      <dgm:t>
        <a:bodyPr/>
        <a:lstStyle/>
        <a:p>
          <a:pPr algn="ctr"/>
          <a:endParaRPr lang="en-IN" b="1"/>
        </a:p>
      </dgm:t>
    </dgm:pt>
    <dgm:pt modelId="{335B28FF-6D3E-4D75-8C03-4AF05472CDE6}">
      <dgm:prSet/>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pPr algn="ctr"/>
          <a:r>
            <a:rPr lang="en-US" b="1" dirty="0"/>
            <a:t>Office pick-up and drop facility (for odd working hours)</a:t>
          </a:r>
          <a:endParaRPr lang="en-IN" b="1" dirty="0"/>
        </a:p>
      </dgm:t>
    </dgm:pt>
    <dgm:pt modelId="{34CB346B-6937-477F-8171-E2EFE6B897A0}" type="parTrans" cxnId="{E4C7FB58-F629-444F-B3C0-9C1C5B4DAE2D}">
      <dgm:prSet/>
      <dgm:spPr/>
      <dgm:t>
        <a:bodyPr/>
        <a:lstStyle/>
        <a:p>
          <a:pPr algn="ctr"/>
          <a:endParaRPr lang="en-IN" b="1"/>
        </a:p>
      </dgm:t>
    </dgm:pt>
    <dgm:pt modelId="{ADFDF809-136B-4FA5-978D-0DD75D08F58D}" type="sibTrans" cxnId="{E4C7FB58-F629-444F-B3C0-9C1C5B4DAE2D}">
      <dgm:prSet/>
      <dgm:spPr/>
      <dgm:t>
        <a:bodyPr/>
        <a:lstStyle/>
        <a:p>
          <a:pPr algn="ctr"/>
          <a:endParaRPr lang="en-IN" b="1"/>
        </a:p>
      </dgm:t>
    </dgm:pt>
    <dgm:pt modelId="{80627C7B-2CC8-43F9-A084-32A6E929D016}" type="pres">
      <dgm:prSet presAssocID="{A5DD95DE-B324-43A1-87CF-268CB0847DC0}" presName="composite" presStyleCnt="0">
        <dgm:presLayoutVars>
          <dgm:chMax val="1"/>
          <dgm:dir/>
          <dgm:resizeHandles val="exact"/>
        </dgm:presLayoutVars>
      </dgm:prSet>
      <dgm:spPr/>
    </dgm:pt>
    <dgm:pt modelId="{2BE91F05-FB47-45EA-8A5D-4B89C17DEFEB}" type="pres">
      <dgm:prSet presAssocID="{A5DD95DE-B324-43A1-87CF-268CB0847DC0}" presName="radial" presStyleCnt="0">
        <dgm:presLayoutVars>
          <dgm:animLvl val="ctr"/>
        </dgm:presLayoutVars>
      </dgm:prSet>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pt>
    <dgm:pt modelId="{94BB3A98-5F3A-4F02-ACA7-0AB8BF8DA342}" type="pres">
      <dgm:prSet presAssocID="{A6EA627B-C2D9-4855-922E-6AFD89D7AF34}" presName="centerShape" presStyleLbl="vennNode1" presStyleIdx="0" presStyleCnt="5" custLinFactNeighborX="-3653" custLinFactNeighborY="-810"/>
      <dgm:spPr/>
    </dgm:pt>
    <dgm:pt modelId="{574C568F-7DE8-45DE-88E0-8CEB307B2393}" type="pres">
      <dgm:prSet presAssocID="{D74B3964-506C-4571-A3FA-B91DE9041F0F}" presName="node" presStyleLbl="vennNode1" presStyleIdx="1" presStyleCnt="5" custScaleX="139772" custScaleY="104945" custRadScaleRad="98054" custRadScaleInc="-4754">
        <dgm:presLayoutVars>
          <dgm:bulletEnabled val="1"/>
        </dgm:presLayoutVars>
      </dgm:prSet>
      <dgm:spPr/>
    </dgm:pt>
    <dgm:pt modelId="{1B1495F7-5A75-42B1-B373-A4B0F19ECE22}" type="pres">
      <dgm:prSet presAssocID="{D245D745-FFF4-4615-9B27-711160B3D27B}" presName="node" presStyleLbl="vennNode1" presStyleIdx="2" presStyleCnt="5" custScaleX="146777" custScaleY="108006" custRadScaleRad="117286" custRadScaleInc="1017">
        <dgm:presLayoutVars>
          <dgm:bulletEnabled val="1"/>
        </dgm:presLayoutVars>
      </dgm:prSet>
      <dgm:spPr/>
    </dgm:pt>
    <dgm:pt modelId="{FAB0EEEB-CBDA-4511-8C04-B009EBD0D13B}" type="pres">
      <dgm:prSet presAssocID="{38EEB1FF-B3A4-4E97-989D-91F9483CF622}" presName="node" presStyleLbl="vennNode1" presStyleIdx="3" presStyleCnt="5" custScaleX="152685" custScaleY="92036" custRadScaleRad="91584" custRadScaleInc="4769">
        <dgm:presLayoutVars>
          <dgm:bulletEnabled val="1"/>
        </dgm:presLayoutVars>
      </dgm:prSet>
      <dgm:spPr/>
    </dgm:pt>
    <dgm:pt modelId="{BDCECA4F-9AAA-4EDF-82B8-F1CDCEF682C7}" type="pres">
      <dgm:prSet presAssocID="{335B28FF-6D3E-4D75-8C03-4AF05472CDE6}" presName="node" presStyleLbl="vennNode1" presStyleIdx="4" presStyleCnt="5" custScaleX="154363" custScaleY="110358" custRadScaleRad="128119" custRadScaleInc="-931">
        <dgm:presLayoutVars>
          <dgm:bulletEnabled val="1"/>
        </dgm:presLayoutVars>
      </dgm:prSet>
      <dgm:spPr/>
    </dgm:pt>
  </dgm:ptLst>
  <dgm:cxnLst>
    <dgm:cxn modelId="{F2D74005-3BEF-41A1-97D7-1E6F0B0E20E6}" type="presOf" srcId="{A6EA627B-C2D9-4855-922E-6AFD89D7AF34}" destId="{94BB3A98-5F3A-4F02-ACA7-0AB8BF8DA342}" srcOrd="0" destOrd="0" presId="urn:microsoft.com/office/officeart/2005/8/layout/radial3"/>
    <dgm:cxn modelId="{3A1DFB10-7780-4AF6-BA2B-6B6AE19557CD}" type="presOf" srcId="{A5DD95DE-B324-43A1-87CF-268CB0847DC0}" destId="{80627C7B-2CC8-43F9-A084-32A6E929D016}" srcOrd="0" destOrd="0" presId="urn:microsoft.com/office/officeart/2005/8/layout/radial3"/>
    <dgm:cxn modelId="{EDC9782B-D0AE-4BC9-9544-D7E99B1C35A3}" type="presOf" srcId="{38EEB1FF-B3A4-4E97-989D-91F9483CF622}" destId="{FAB0EEEB-CBDA-4511-8C04-B009EBD0D13B}" srcOrd="0" destOrd="0" presId="urn:microsoft.com/office/officeart/2005/8/layout/radial3"/>
    <dgm:cxn modelId="{658DB02C-C906-4921-9D7D-3CE05EA4B8F4}" srcId="{A5DD95DE-B324-43A1-87CF-268CB0847DC0}" destId="{A6EA627B-C2D9-4855-922E-6AFD89D7AF34}" srcOrd="0" destOrd="0" parTransId="{519D4DE9-56F4-4111-ACE3-BCA00EA91C0D}" sibTransId="{3C9ED64F-1AD5-4FC8-A5ED-D4F0C6BAD582}"/>
    <dgm:cxn modelId="{858D084C-59B6-4BAE-B5AC-6C2B27D55C9E}" type="presOf" srcId="{D74B3964-506C-4571-A3FA-B91DE9041F0F}" destId="{574C568F-7DE8-45DE-88E0-8CEB307B2393}" srcOrd="0" destOrd="0" presId="urn:microsoft.com/office/officeart/2005/8/layout/radial3"/>
    <dgm:cxn modelId="{E4C7FB58-F629-444F-B3C0-9C1C5B4DAE2D}" srcId="{A6EA627B-C2D9-4855-922E-6AFD89D7AF34}" destId="{335B28FF-6D3E-4D75-8C03-4AF05472CDE6}" srcOrd="3" destOrd="0" parTransId="{34CB346B-6937-477F-8171-E2EFE6B897A0}" sibTransId="{ADFDF809-136B-4FA5-978D-0DD75D08F58D}"/>
    <dgm:cxn modelId="{38C67582-1162-4A64-955A-62D4BA843586}" srcId="{A6EA627B-C2D9-4855-922E-6AFD89D7AF34}" destId="{D74B3964-506C-4571-A3FA-B91DE9041F0F}" srcOrd="0" destOrd="0" parTransId="{A36D01E3-E398-462E-98B4-50E182B5724B}" sibTransId="{808EC7C7-5464-4AC4-8272-3C9610BFD9DB}"/>
    <dgm:cxn modelId="{7C469291-7EBA-4257-ABE9-E7C25C750153}" type="presOf" srcId="{D245D745-FFF4-4615-9B27-711160B3D27B}" destId="{1B1495F7-5A75-42B1-B373-A4B0F19ECE22}" srcOrd="0" destOrd="0" presId="urn:microsoft.com/office/officeart/2005/8/layout/radial3"/>
    <dgm:cxn modelId="{782D36CD-DF20-4F3C-BD86-71F192F5935C}" srcId="{A6EA627B-C2D9-4855-922E-6AFD89D7AF34}" destId="{D245D745-FFF4-4615-9B27-711160B3D27B}" srcOrd="1" destOrd="0" parTransId="{56BF4BF7-F7D5-4903-B532-871175C006D7}" sibTransId="{E4C28E00-331C-41FC-80AC-3099F61D629E}"/>
    <dgm:cxn modelId="{8F2C89D6-ADFF-43CB-AD75-02A4D1C2A357}" type="presOf" srcId="{335B28FF-6D3E-4D75-8C03-4AF05472CDE6}" destId="{BDCECA4F-9AAA-4EDF-82B8-F1CDCEF682C7}" srcOrd="0" destOrd="0" presId="urn:microsoft.com/office/officeart/2005/8/layout/radial3"/>
    <dgm:cxn modelId="{4AEA33F6-1860-483A-B1F8-248CBB877459}" srcId="{A6EA627B-C2D9-4855-922E-6AFD89D7AF34}" destId="{38EEB1FF-B3A4-4E97-989D-91F9483CF622}" srcOrd="2" destOrd="0" parTransId="{8D5F9D1E-042E-4267-89ED-EB14F40E2388}" sibTransId="{7B26ABA0-1193-4B06-BD66-51064950F5DF}"/>
    <dgm:cxn modelId="{956604D6-7748-48EF-953A-2FD61DE74D46}" type="presParOf" srcId="{80627C7B-2CC8-43F9-A084-32A6E929D016}" destId="{2BE91F05-FB47-45EA-8A5D-4B89C17DEFEB}" srcOrd="0" destOrd="0" presId="urn:microsoft.com/office/officeart/2005/8/layout/radial3"/>
    <dgm:cxn modelId="{A822AAA2-5C00-40B8-A861-FA04FA0E6AAB}" type="presParOf" srcId="{2BE91F05-FB47-45EA-8A5D-4B89C17DEFEB}" destId="{94BB3A98-5F3A-4F02-ACA7-0AB8BF8DA342}" srcOrd="0" destOrd="0" presId="urn:microsoft.com/office/officeart/2005/8/layout/radial3"/>
    <dgm:cxn modelId="{EA20C31C-AA09-43D5-BE7F-C9A98CF8F82E}" type="presParOf" srcId="{2BE91F05-FB47-45EA-8A5D-4B89C17DEFEB}" destId="{574C568F-7DE8-45DE-88E0-8CEB307B2393}" srcOrd="1" destOrd="0" presId="urn:microsoft.com/office/officeart/2005/8/layout/radial3"/>
    <dgm:cxn modelId="{D006D395-F1AD-40BE-A9CF-A3F1BE6FEE60}" type="presParOf" srcId="{2BE91F05-FB47-45EA-8A5D-4B89C17DEFEB}" destId="{1B1495F7-5A75-42B1-B373-A4B0F19ECE22}" srcOrd="2" destOrd="0" presId="urn:microsoft.com/office/officeart/2005/8/layout/radial3"/>
    <dgm:cxn modelId="{0658D518-764F-4EAA-A5E8-B34571F90D4C}" type="presParOf" srcId="{2BE91F05-FB47-45EA-8A5D-4B89C17DEFEB}" destId="{FAB0EEEB-CBDA-4511-8C04-B009EBD0D13B}" srcOrd="3" destOrd="0" presId="urn:microsoft.com/office/officeart/2005/8/layout/radial3"/>
    <dgm:cxn modelId="{8FB1547F-BD93-42BC-9A04-C5758C849098}" type="presParOf" srcId="{2BE91F05-FB47-45EA-8A5D-4B89C17DEFEB}" destId="{BDCECA4F-9AAA-4EDF-82B8-F1CDCEF682C7}" srcOrd="4" destOrd="0" presId="urn:microsoft.com/office/officeart/2005/8/layout/radial3"/>
  </dgm:cxnLst>
  <dgm:bg>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dgm:bg>
  <dgm:whole>
    <a:ln>
      <a:solidFill>
        <a:schemeClr val="accent3">
          <a:lumMod val="40000"/>
          <a:lumOff val="60000"/>
        </a:schemeClr>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0BE68A-A787-49B9-A5FF-DF2C8301FC27}">
      <dsp:nvSpPr>
        <dsp:cNvPr id="0" name=""/>
        <dsp:cNvSpPr/>
      </dsp:nvSpPr>
      <dsp:spPr>
        <a:xfrm>
          <a:off x="3124993" y="907256"/>
          <a:ext cx="1108868" cy="1108868"/>
        </a:xfrm>
        <a:prstGeom prst="gear9">
          <a:avLst/>
        </a:prstGeom>
        <a:solidFill>
          <a:schemeClr val="accent2">
            <a:shade val="5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IN" sz="3600" kern="1200" dirty="0"/>
        </a:p>
      </dsp:txBody>
      <dsp:txXfrm>
        <a:off x="3347925" y="1167003"/>
        <a:ext cx="663004" cy="569981"/>
      </dsp:txXfrm>
    </dsp:sp>
    <dsp:sp modelId="{3EE21C31-0C18-4A12-B9AF-AD6CC1CAF20A}">
      <dsp:nvSpPr>
        <dsp:cNvPr id="0" name=""/>
        <dsp:cNvSpPr/>
      </dsp:nvSpPr>
      <dsp:spPr>
        <a:xfrm>
          <a:off x="2479833" y="645159"/>
          <a:ext cx="806450" cy="806450"/>
        </a:xfrm>
        <a:prstGeom prst="gear6">
          <a:avLst/>
        </a:prstGeom>
        <a:solidFill>
          <a:schemeClr val="accent2">
            <a:shade val="50000"/>
            <a:hueOff val="78510"/>
            <a:satOff val="-2579"/>
            <a:lumOff val="29967"/>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endParaRPr lang="en-IN" sz="2500" kern="1200" dirty="0"/>
        </a:p>
      </dsp:txBody>
      <dsp:txXfrm>
        <a:off x="2682859" y="849412"/>
        <a:ext cx="400398" cy="397944"/>
      </dsp:txXfrm>
    </dsp:sp>
    <dsp:sp modelId="{34C975E6-B752-4103-A685-365AC2612A39}">
      <dsp:nvSpPr>
        <dsp:cNvPr id="0" name=""/>
        <dsp:cNvSpPr/>
      </dsp:nvSpPr>
      <dsp:spPr>
        <a:xfrm rot="20700000">
          <a:off x="2931528" y="88791"/>
          <a:ext cx="790156" cy="790156"/>
        </a:xfrm>
        <a:prstGeom prst="gear6">
          <a:avLst/>
        </a:prstGeom>
        <a:solidFill>
          <a:schemeClr val="accent2">
            <a:shade val="50000"/>
            <a:hueOff val="78510"/>
            <a:satOff val="-2579"/>
            <a:lumOff val="29967"/>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IN" sz="2800" kern="1200" dirty="0"/>
        </a:p>
      </dsp:txBody>
      <dsp:txXfrm rot="-20700000">
        <a:off x="3104832" y="262096"/>
        <a:ext cx="443547" cy="443547"/>
      </dsp:txXfrm>
    </dsp:sp>
    <dsp:sp modelId="{7FD5E977-CBDC-4722-8C21-8251228158FE}">
      <dsp:nvSpPr>
        <dsp:cNvPr id="0" name=""/>
        <dsp:cNvSpPr/>
      </dsp:nvSpPr>
      <dsp:spPr>
        <a:xfrm>
          <a:off x="3017834" y="751988"/>
          <a:ext cx="1419352" cy="1419352"/>
        </a:xfrm>
        <a:prstGeom prst="circularArrow">
          <a:avLst>
            <a:gd name="adj1" fmla="val 4688"/>
            <a:gd name="adj2" fmla="val 299029"/>
            <a:gd name="adj3" fmla="val 2422415"/>
            <a:gd name="adj4" fmla="val 16080481"/>
            <a:gd name="adj5" fmla="val 5469"/>
          </a:avLst>
        </a:prstGeom>
        <a:solidFill>
          <a:schemeClr val="accent2">
            <a:shade val="90000"/>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91436A42-5FE5-45F9-A3FE-BB21EFEDCB08}">
      <dsp:nvSpPr>
        <dsp:cNvPr id="0" name=""/>
        <dsp:cNvSpPr/>
      </dsp:nvSpPr>
      <dsp:spPr>
        <a:xfrm>
          <a:off x="2337012" y="476070"/>
          <a:ext cx="1031247" cy="1031247"/>
        </a:xfrm>
        <a:prstGeom prst="leftCircularArrow">
          <a:avLst>
            <a:gd name="adj1" fmla="val 6452"/>
            <a:gd name="adj2" fmla="val 429999"/>
            <a:gd name="adj3" fmla="val 10489124"/>
            <a:gd name="adj4" fmla="val 14837806"/>
            <a:gd name="adj5" fmla="val 7527"/>
          </a:avLst>
        </a:prstGeom>
        <a:solidFill>
          <a:schemeClr val="accent2">
            <a:shade val="90000"/>
            <a:hueOff val="74916"/>
            <a:satOff val="-3895"/>
            <a:lumOff val="20277"/>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B24D8DBD-9C07-471B-A77C-BD0F9E42DF09}">
      <dsp:nvSpPr>
        <dsp:cNvPr id="0" name=""/>
        <dsp:cNvSpPr/>
      </dsp:nvSpPr>
      <dsp:spPr>
        <a:xfrm>
          <a:off x="2748756" y="-74934"/>
          <a:ext cx="1111892" cy="1111892"/>
        </a:xfrm>
        <a:prstGeom prst="circularArrow">
          <a:avLst>
            <a:gd name="adj1" fmla="val 5984"/>
            <a:gd name="adj2" fmla="val 394124"/>
            <a:gd name="adj3" fmla="val 13313824"/>
            <a:gd name="adj4" fmla="val 10508221"/>
            <a:gd name="adj5" fmla="val 6981"/>
          </a:avLst>
        </a:prstGeom>
        <a:solidFill>
          <a:schemeClr val="accent2">
            <a:shade val="90000"/>
            <a:hueOff val="74916"/>
            <a:satOff val="-3895"/>
            <a:lumOff val="20277"/>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4EE8A4-28FC-48E3-96C2-6DEF0508FDDA}">
      <dsp:nvSpPr>
        <dsp:cNvPr id="0" name=""/>
        <dsp:cNvSpPr/>
      </dsp:nvSpPr>
      <dsp:spPr>
        <a:xfrm>
          <a:off x="-4387036" y="-672892"/>
          <a:ext cx="5226558" cy="5226558"/>
        </a:xfrm>
        <a:prstGeom prst="blockArc">
          <a:avLst>
            <a:gd name="adj1" fmla="val 18900000"/>
            <a:gd name="adj2" fmla="val 2700000"/>
            <a:gd name="adj3" fmla="val 413"/>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F8BC702-BC0F-40A9-9B83-8B5E027108FE}">
      <dsp:nvSpPr>
        <dsp:cNvPr id="0" name=""/>
        <dsp:cNvSpPr/>
      </dsp:nvSpPr>
      <dsp:spPr>
        <a:xfrm>
          <a:off x="367606" y="242470"/>
          <a:ext cx="8176768" cy="485251"/>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5169" tIns="66040" rIns="66040" bIns="66040" numCol="1" spcCol="1270" anchor="ctr" anchorCtr="0">
          <a:noAutofit/>
        </a:bodyPr>
        <a:lstStyle/>
        <a:p>
          <a:pPr marL="0" lvl="0" indent="0" algn="l" defTabSz="1155700">
            <a:lnSpc>
              <a:spcPct val="90000"/>
            </a:lnSpc>
            <a:spcBef>
              <a:spcPct val="0"/>
            </a:spcBef>
            <a:spcAft>
              <a:spcPct val="35000"/>
            </a:spcAft>
            <a:buNone/>
          </a:pPr>
          <a:r>
            <a:rPr lang="en-US" sz="2600" b="1" kern="1200" dirty="0">
              <a:solidFill>
                <a:schemeClr val="tx1"/>
              </a:solidFill>
            </a:rPr>
            <a:t>Team up with the best minds </a:t>
          </a:r>
          <a:endParaRPr lang="en-IN" sz="2600" kern="1200" dirty="0">
            <a:solidFill>
              <a:schemeClr val="tx1"/>
            </a:solidFill>
          </a:endParaRPr>
        </a:p>
      </dsp:txBody>
      <dsp:txXfrm>
        <a:off x="367606" y="242470"/>
        <a:ext cx="8176768" cy="485251"/>
      </dsp:txXfrm>
    </dsp:sp>
    <dsp:sp modelId="{FAEACDD2-310E-41B6-980A-A0CAAF2BDAB9}">
      <dsp:nvSpPr>
        <dsp:cNvPr id="0" name=""/>
        <dsp:cNvSpPr/>
      </dsp:nvSpPr>
      <dsp:spPr>
        <a:xfrm>
          <a:off x="64324" y="181814"/>
          <a:ext cx="606564" cy="606564"/>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8A0F175-A37C-4E9F-B084-1926274403D1}">
      <dsp:nvSpPr>
        <dsp:cNvPr id="0" name=""/>
        <dsp:cNvSpPr/>
      </dsp:nvSpPr>
      <dsp:spPr>
        <a:xfrm>
          <a:off x="715324" y="970115"/>
          <a:ext cx="7829051" cy="485251"/>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5169" tIns="66040" rIns="66040" bIns="66040" numCol="1" spcCol="1270" anchor="ctr" anchorCtr="0">
          <a:noAutofit/>
        </a:bodyPr>
        <a:lstStyle/>
        <a:p>
          <a:pPr marL="0" lvl="0" indent="0" algn="l" defTabSz="1155700">
            <a:lnSpc>
              <a:spcPct val="90000"/>
            </a:lnSpc>
            <a:spcBef>
              <a:spcPct val="0"/>
            </a:spcBef>
            <a:spcAft>
              <a:spcPct val="35000"/>
            </a:spcAft>
            <a:buNone/>
          </a:pPr>
          <a:r>
            <a:rPr lang="en-US" sz="2600" b="1" kern="1200">
              <a:solidFill>
                <a:schemeClr val="tx1"/>
              </a:solidFill>
            </a:rPr>
            <a:t>Spearhead reforms </a:t>
          </a:r>
          <a:endParaRPr lang="en-IN" sz="2600" kern="1200">
            <a:solidFill>
              <a:schemeClr val="tx1"/>
            </a:solidFill>
          </a:endParaRPr>
        </a:p>
      </dsp:txBody>
      <dsp:txXfrm>
        <a:off x="715324" y="970115"/>
        <a:ext cx="7829051" cy="485251"/>
      </dsp:txXfrm>
    </dsp:sp>
    <dsp:sp modelId="{23CFD80A-13C5-4AFF-A4C0-1EC4C6D0EE45}">
      <dsp:nvSpPr>
        <dsp:cNvPr id="0" name=""/>
        <dsp:cNvSpPr/>
      </dsp:nvSpPr>
      <dsp:spPr>
        <a:xfrm>
          <a:off x="412041" y="909459"/>
          <a:ext cx="606564" cy="606564"/>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8E18973-46FF-4DD5-9A1F-FB06447BFBCB}">
      <dsp:nvSpPr>
        <dsp:cNvPr id="0" name=""/>
        <dsp:cNvSpPr/>
      </dsp:nvSpPr>
      <dsp:spPr>
        <a:xfrm>
          <a:off x="822045" y="1697760"/>
          <a:ext cx="7722329" cy="485251"/>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5169" tIns="66040" rIns="66040" bIns="66040" numCol="1" spcCol="1270" anchor="ctr" anchorCtr="0">
          <a:noAutofit/>
        </a:bodyPr>
        <a:lstStyle/>
        <a:p>
          <a:pPr marL="0" lvl="0" indent="0" algn="l" defTabSz="1155700">
            <a:lnSpc>
              <a:spcPct val="90000"/>
            </a:lnSpc>
            <a:spcBef>
              <a:spcPct val="0"/>
            </a:spcBef>
            <a:spcAft>
              <a:spcPct val="35000"/>
            </a:spcAft>
            <a:buNone/>
          </a:pPr>
          <a:r>
            <a:rPr lang="en-US" sz="2600" b="1" kern="1200" dirty="0">
              <a:solidFill>
                <a:schemeClr val="tx1"/>
              </a:solidFill>
            </a:rPr>
            <a:t>Touch the lives of millions</a:t>
          </a:r>
          <a:endParaRPr lang="en-IN" sz="2600" kern="1200" dirty="0">
            <a:solidFill>
              <a:schemeClr val="tx1"/>
            </a:solidFill>
          </a:endParaRPr>
        </a:p>
      </dsp:txBody>
      <dsp:txXfrm>
        <a:off x="822045" y="1697760"/>
        <a:ext cx="7722329" cy="485251"/>
      </dsp:txXfrm>
    </dsp:sp>
    <dsp:sp modelId="{33F156D3-8614-40EC-999E-46973E4F72DD}">
      <dsp:nvSpPr>
        <dsp:cNvPr id="0" name=""/>
        <dsp:cNvSpPr/>
      </dsp:nvSpPr>
      <dsp:spPr>
        <a:xfrm>
          <a:off x="518763" y="1637104"/>
          <a:ext cx="606564" cy="606564"/>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233848E-8246-4625-B4D9-FA878703725F}">
      <dsp:nvSpPr>
        <dsp:cNvPr id="0" name=""/>
        <dsp:cNvSpPr/>
      </dsp:nvSpPr>
      <dsp:spPr>
        <a:xfrm>
          <a:off x="715324" y="2425405"/>
          <a:ext cx="7829051" cy="485251"/>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5169" tIns="66040" rIns="66040" bIns="66040" numCol="1" spcCol="1270" anchor="ctr" anchorCtr="0">
          <a:noAutofit/>
        </a:bodyPr>
        <a:lstStyle/>
        <a:p>
          <a:pPr marL="0" lvl="0" indent="0" algn="l" defTabSz="1155700">
            <a:lnSpc>
              <a:spcPct val="90000"/>
            </a:lnSpc>
            <a:spcBef>
              <a:spcPct val="0"/>
            </a:spcBef>
            <a:spcAft>
              <a:spcPct val="35000"/>
            </a:spcAft>
            <a:buNone/>
          </a:pPr>
          <a:r>
            <a:rPr lang="en-US" sz="2600" b="1" kern="1200">
              <a:solidFill>
                <a:schemeClr val="tx1"/>
              </a:solidFill>
            </a:rPr>
            <a:t>Do research that matters</a:t>
          </a:r>
          <a:endParaRPr lang="en-IN" sz="2600" kern="1200">
            <a:solidFill>
              <a:schemeClr val="tx1"/>
            </a:solidFill>
          </a:endParaRPr>
        </a:p>
      </dsp:txBody>
      <dsp:txXfrm>
        <a:off x="715324" y="2425405"/>
        <a:ext cx="7829051" cy="485251"/>
      </dsp:txXfrm>
    </dsp:sp>
    <dsp:sp modelId="{3425E7C4-3E9F-4315-B4B9-9D10048782B0}">
      <dsp:nvSpPr>
        <dsp:cNvPr id="0" name=""/>
        <dsp:cNvSpPr/>
      </dsp:nvSpPr>
      <dsp:spPr>
        <a:xfrm>
          <a:off x="412041" y="2364749"/>
          <a:ext cx="606564" cy="606564"/>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591478C-5379-44AE-AAC9-ADF19E9A5CB6}">
      <dsp:nvSpPr>
        <dsp:cNvPr id="0" name=""/>
        <dsp:cNvSpPr/>
      </dsp:nvSpPr>
      <dsp:spPr>
        <a:xfrm>
          <a:off x="367606" y="3153050"/>
          <a:ext cx="8176768" cy="485251"/>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5169" tIns="66040" rIns="66040" bIns="66040" numCol="1" spcCol="1270" anchor="ctr" anchorCtr="0">
          <a:noAutofit/>
        </a:bodyPr>
        <a:lstStyle/>
        <a:p>
          <a:pPr marL="0" lvl="0" indent="0" algn="l" defTabSz="1155700">
            <a:lnSpc>
              <a:spcPct val="90000"/>
            </a:lnSpc>
            <a:spcBef>
              <a:spcPct val="0"/>
            </a:spcBef>
            <a:spcAft>
              <a:spcPct val="35000"/>
            </a:spcAft>
            <a:buNone/>
          </a:pPr>
          <a:r>
            <a:rPr lang="en-US" sz="2600" b="1" kern="1200" dirty="0">
              <a:solidFill>
                <a:schemeClr val="tx1"/>
              </a:solidFill>
            </a:rPr>
            <a:t>Join the global mainstream</a:t>
          </a:r>
          <a:endParaRPr lang="en-IN" sz="2600" kern="1200" dirty="0">
            <a:solidFill>
              <a:schemeClr val="tx1"/>
            </a:solidFill>
          </a:endParaRPr>
        </a:p>
      </dsp:txBody>
      <dsp:txXfrm>
        <a:off x="367606" y="3153050"/>
        <a:ext cx="8176768" cy="485251"/>
      </dsp:txXfrm>
    </dsp:sp>
    <dsp:sp modelId="{A8738D41-0388-4C2D-9E41-639BE892675B}">
      <dsp:nvSpPr>
        <dsp:cNvPr id="0" name=""/>
        <dsp:cNvSpPr/>
      </dsp:nvSpPr>
      <dsp:spPr>
        <a:xfrm>
          <a:off x="64324" y="3092393"/>
          <a:ext cx="606564" cy="606564"/>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B980E9-7E77-45D6-BB3D-EF07A1E3C39E}">
      <dsp:nvSpPr>
        <dsp:cNvPr id="0" name=""/>
        <dsp:cNvSpPr/>
      </dsp:nvSpPr>
      <dsp:spPr>
        <a:xfrm>
          <a:off x="830013" y="290607"/>
          <a:ext cx="4134458" cy="4134458"/>
        </a:xfrm>
        <a:prstGeom prst="pie">
          <a:avLst>
            <a:gd name="adj1" fmla="val 16200000"/>
            <a:gd name="adj2" fmla="val 1980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altLang="en-US" sz="1100" b="1" kern="1200" dirty="0">
              <a:latin typeface="Quay" pitchFamily="2" charset="0"/>
            </a:rPr>
            <a:t>Intellectual Fulfillment</a:t>
          </a:r>
          <a:endParaRPr lang="en-US" sz="1100" b="1" kern="1200"/>
        </a:p>
      </dsp:txBody>
      <dsp:txXfrm>
        <a:off x="2995682" y="818735"/>
        <a:ext cx="1082834" cy="836735"/>
      </dsp:txXfrm>
    </dsp:sp>
    <dsp:sp modelId="{A8926485-6D69-4569-9310-EDDAEAF0FA2D}">
      <dsp:nvSpPr>
        <dsp:cNvPr id="0" name=""/>
        <dsp:cNvSpPr/>
      </dsp:nvSpPr>
      <dsp:spPr>
        <a:xfrm>
          <a:off x="879233" y="375757"/>
          <a:ext cx="4134458" cy="4134458"/>
        </a:xfrm>
        <a:prstGeom prst="pie">
          <a:avLst>
            <a:gd name="adj1" fmla="val 19800000"/>
            <a:gd name="adj2" fmla="val 180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altLang="en-US" sz="1100" b="1" kern="1200" dirty="0">
              <a:latin typeface="Quay" pitchFamily="2" charset="0"/>
            </a:rPr>
            <a:t>Stability</a:t>
          </a:r>
          <a:endParaRPr lang="en-US" sz="1100" b="1" kern="1200"/>
        </a:p>
      </dsp:txBody>
      <dsp:txXfrm>
        <a:off x="3684758" y="2049229"/>
        <a:ext cx="1132054" cy="812125"/>
      </dsp:txXfrm>
    </dsp:sp>
    <dsp:sp modelId="{0775ACFA-E6A7-43FC-95A6-F087E68DD04A}">
      <dsp:nvSpPr>
        <dsp:cNvPr id="0" name=""/>
        <dsp:cNvSpPr/>
      </dsp:nvSpPr>
      <dsp:spPr>
        <a:xfrm>
          <a:off x="830013" y="460908"/>
          <a:ext cx="4134458" cy="4134458"/>
        </a:xfrm>
        <a:prstGeom prst="pie">
          <a:avLst>
            <a:gd name="adj1" fmla="val 1800000"/>
            <a:gd name="adj2" fmla="val 540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altLang="en-US" sz="1100" b="1" kern="1200" dirty="0">
              <a:latin typeface="Quay" pitchFamily="2" charset="0"/>
            </a:rPr>
            <a:t>Skill Enhancement</a:t>
          </a:r>
          <a:endParaRPr lang="en-US" sz="1100" b="1" kern="1200"/>
        </a:p>
      </dsp:txBody>
      <dsp:txXfrm>
        <a:off x="2995682" y="3255112"/>
        <a:ext cx="1082834" cy="836735"/>
      </dsp:txXfrm>
    </dsp:sp>
    <dsp:sp modelId="{5B3FCD26-F01F-4252-B92D-BBB37525CA23}">
      <dsp:nvSpPr>
        <dsp:cNvPr id="0" name=""/>
        <dsp:cNvSpPr/>
      </dsp:nvSpPr>
      <dsp:spPr>
        <a:xfrm>
          <a:off x="731574" y="460908"/>
          <a:ext cx="4134458" cy="4134458"/>
        </a:xfrm>
        <a:prstGeom prst="pie">
          <a:avLst>
            <a:gd name="adj1" fmla="val 5400000"/>
            <a:gd name="adj2" fmla="val 9000000"/>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altLang="en-US" sz="1100" b="1" kern="1200" dirty="0">
              <a:latin typeface="Quay" pitchFamily="2" charset="0"/>
            </a:rPr>
            <a:t>Social Esteem</a:t>
          </a:r>
          <a:endParaRPr lang="en-US" sz="1100" b="1" kern="1200"/>
        </a:p>
      </dsp:txBody>
      <dsp:txXfrm>
        <a:off x="1617529" y="3255112"/>
        <a:ext cx="1082834" cy="836735"/>
      </dsp:txXfrm>
    </dsp:sp>
    <dsp:sp modelId="{1E644DDA-D046-4A42-A815-9F30809FF86F}">
      <dsp:nvSpPr>
        <dsp:cNvPr id="0" name=""/>
        <dsp:cNvSpPr/>
      </dsp:nvSpPr>
      <dsp:spPr>
        <a:xfrm>
          <a:off x="682354" y="375757"/>
          <a:ext cx="4134458" cy="4134458"/>
        </a:xfrm>
        <a:prstGeom prst="pie">
          <a:avLst>
            <a:gd name="adj1" fmla="val 9000000"/>
            <a:gd name="adj2" fmla="val 12600000"/>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altLang="en-US" sz="1100" b="1" kern="1200" dirty="0">
              <a:latin typeface="Quay" pitchFamily="2" charset="0"/>
            </a:rPr>
            <a:t>Think Together</a:t>
          </a:r>
          <a:endParaRPr lang="en-US" sz="1100" b="1" kern="1200"/>
        </a:p>
      </dsp:txBody>
      <dsp:txXfrm>
        <a:off x="879233" y="2049229"/>
        <a:ext cx="1132054" cy="812125"/>
      </dsp:txXfrm>
    </dsp:sp>
    <dsp:sp modelId="{3465B76F-623A-43BE-9B74-AD90C6F2535D}">
      <dsp:nvSpPr>
        <dsp:cNvPr id="0" name=""/>
        <dsp:cNvSpPr/>
      </dsp:nvSpPr>
      <dsp:spPr>
        <a:xfrm>
          <a:off x="731574" y="290607"/>
          <a:ext cx="4134458" cy="4134458"/>
        </a:xfrm>
        <a:prstGeom prst="pie">
          <a:avLst>
            <a:gd name="adj1" fmla="val 12600000"/>
            <a:gd name="adj2" fmla="val 1620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b="1" kern="1200" dirty="0"/>
            <a:t>Belongingness</a:t>
          </a:r>
        </a:p>
      </dsp:txBody>
      <dsp:txXfrm>
        <a:off x="1617529" y="818735"/>
        <a:ext cx="1082834" cy="836735"/>
      </dsp:txXfrm>
    </dsp:sp>
    <dsp:sp modelId="{263B08CE-13DE-4044-9814-90FCD7B35B22}">
      <dsp:nvSpPr>
        <dsp:cNvPr id="0" name=""/>
        <dsp:cNvSpPr/>
      </dsp:nvSpPr>
      <dsp:spPr>
        <a:xfrm>
          <a:off x="573920" y="34665"/>
          <a:ext cx="4646343" cy="4646343"/>
        </a:xfrm>
        <a:prstGeom prst="circularArrow">
          <a:avLst>
            <a:gd name="adj1" fmla="val 5085"/>
            <a:gd name="adj2" fmla="val 327528"/>
            <a:gd name="adj3" fmla="val 19472472"/>
            <a:gd name="adj4" fmla="val 16200251"/>
            <a:gd name="adj5" fmla="val 593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822E01F-9909-49D0-9ACA-DFA1B1CE42D3}">
      <dsp:nvSpPr>
        <dsp:cNvPr id="0" name=""/>
        <dsp:cNvSpPr/>
      </dsp:nvSpPr>
      <dsp:spPr>
        <a:xfrm>
          <a:off x="623139" y="119815"/>
          <a:ext cx="4646343" cy="4646343"/>
        </a:xfrm>
        <a:prstGeom prst="circularArrow">
          <a:avLst>
            <a:gd name="adj1" fmla="val 5085"/>
            <a:gd name="adj2" fmla="val 327528"/>
            <a:gd name="adj3" fmla="val 1472472"/>
            <a:gd name="adj4" fmla="val 19800000"/>
            <a:gd name="adj5" fmla="val 5932"/>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0A7F856-BE8F-4F08-83BA-A3F0DFAFB9BC}">
      <dsp:nvSpPr>
        <dsp:cNvPr id="0" name=""/>
        <dsp:cNvSpPr/>
      </dsp:nvSpPr>
      <dsp:spPr>
        <a:xfrm>
          <a:off x="573920" y="204965"/>
          <a:ext cx="4646343" cy="4646343"/>
        </a:xfrm>
        <a:prstGeom prst="circularArrow">
          <a:avLst>
            <a:gd name="adj1" fmla="val 5085"/>
            <a:gd name="adj2" fmla="val 327528"/>
            <a:gd name="adj3" fmla="val 5072221"/>
            <a:gd name="adj4" fmla="val 1800000"/>
            <a:gd name="adj5" fmla="val 5932"/>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3E5FDA6-03CB-418A-AF9B-2F1A9071FA96}">
      <dsp:nvSpPr>
        <dsp:cNvPr id="0" name=""/>
        <dsp:cNvSpPr/>
      </dsp:nvSpPr>
      <dsp:spPr>
        <a:xfrm>
          <a:off x="475782" y="204965"/>
          <a:ext cx="4646343" cy="4646343"/>
        </a:xfrm>
        <a:prstGeom prst="circularArrow">
          <a:avLst>
            <a:gd name="adj1" fmla="val 5085"/>
            <a:gd name="adj2" fmla="val 327528"/>
            <a:gd name="adj3" fmla="val 8672472"/>
            <a:gd name="adj4" fmla="val 5400251"/>
            <a:gd name="adj5" fmla="val 5932"/>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4CABCCB-68BD-440A-8CBE-29277E95DB30}">
      <dsp:nvSpPr>
        <dsp:cNvPr id="0" name=""/>
        <dsp:cNvSpPr/>
      </dsp:nvSpPr>
      <dsp:spPr>
        <a:xfrm>
          <a:off x="426562" y="119815"/>
          <a:ext cx="4646343" cy="4646343"/>
        </a:xfrm>
        <a:prstGeom prst="circularArrow">
          <a:avLst>
            <a:gd name="adj1" fmla="val 5085"/>
            <a:gd name="adj2" fmla="val 327528"/>
            <a:gd name="adj3" fmla="val 12272472"/>
            <a:gd name="adj4" fmla="val 9000000"/>
            <a:gd name="adj5" fmla="val 5932"/>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C619E51-AABD-4DA3-B035-4B06BEC5ED2D}">
      <dsp:nvSpPr>
        <dsp:cNvPr id="0" name=""/>
        <dsp:cNvSpPr/>
      </dsp:nvSpPr>
      <dsp:spPr>
        <a:xfrm>
          <a:off x="475782" y="34665"/>
          <a:ext cx="4646343" cy="4646343"/>
        </a:xfrm>
        <a:prstGeom prst="circularArrow">
          <a:avLst>
            <a:gd name="adj1" fmla="val 5085"/>
            <a:gd name="adj2" fmla="val 327528"/>
            <a:gd name="adj3" fmla="val 15872221"/>
            <a:gd name="adj4" fmla="val 12600000"/>
            <a:gd name="adj5" fmla="val 593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BDD61E-3103-43EF-854A-B1CBEF4C5505}">
      <dsp:nvSpPr>
        <dsp:cNvPr id="0" name=""/>
        <dsp:cNvSpPr/>
      </dsp:nvSpPr>
      <dsp:spPr>
        <a:xfrm>
          <a:off x="0" y="48876"/>
          <a:ext cx="8596668" cy="909035"/>
        </a:xfrm>
        <a:prstGeom prst="round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b="1" kern="1200" dirty="0"/>
            <a:t>Provision of accommodation by Bank (subject to availability) </a:t>
          </a:r>
          <a:endParaRPr lang="en-IN" sz="1700" b="1" kern="1200" dirty="0"/>
        </a:p>
      </dsp:txBody>
      <dsp:txXfrm>
        <a:off x="44375" y="93251"/>
        <a:ext cx="8507918" cy="820285"/>
      </dsp:txXfrm>
    </dsp:sp>
    <dsp:sp modelId="{1C0E536D-D661-4CA0-B03C-96DC01E8BFD6}">
      <dsp:nvSpPr>
        <dsp:cNvPr id="0" name=""/>
        <dsp:cNvSpPr/>
      </dsp:nvSpPr>
      <dsp:spPr>
        <a:xfrm>
          <a:off x="0" y="1006871"/>
          <a:ext cx="8596668" cy="909035"/>
        </a:xfrm>
        <a:prstGeom prst="round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b="1" kern="1200" dirty="0"/>
            <a:t>Reimbursement of various expenses such as for maintenance of vehicle for official purpose, purchase of journals/books/newspaper, etc. </a:t>
          </a:r>
          <a:endParaRPr lang="en-IN" sz="1700" b="1" kern="1200" dirty="0"/>
        </a:p>
      </dsp:txBody>
      <dsp:txXfrm>
        <a:off x="44375" y="1051246"/>
        <a:ext cx="8507918" cy="820285"/>
      </dsp:txXfrm>
    </dsp:sp>
    <dsp:sp modelId="{C998E696-7C3A-423D-BFC8-E7EA7B80716B}">
      <dsp:nvSpPr>
        <dsp:cNvPr id="0" name=""/>
        <dsp:cNvSpPr/>
      </dsp:nvSpPr>
      <dsp:spPr>
        <a:xfrm>
          <a:off x="0" y="1964866"/>
          <a:ext cx="8596668" cy="909035"/>
        </a:xfrm>
        <a:prstGeom prst="round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b="1" kern="1200" dirty="0"/>
            <a:t>Medical Benefits including a free dispensary facility and reimbursement of medical expenses for OPD treatment/hospitalization</a:t>
          </a:r>
          <a:endParaRPr lang="en-IN" sz="1700" b="1" kern="1200" dirty="0"/>
        </a:p>
      </dsp:txBody>
      <dsp:txXfrm>
        <a:off x="44375" y="2009241"/>
        <a:ext cx="8507918" cy="820285"/>
      </dsp:txXfrm>
    </dsp:sp>
    <dsp:sp modelId="{EB5B6778-1D55-4CDB-836A-0FC6723A0A06}">
      <dsp:nvSpPr>
        <dsp:cNvPr id="0" name=""/>
        <dsp:cNvSpPr/>
      </dsp:nvSpPr>
      <dsp:spPr>
        <a:xfrm>
          <a:off x="0" y="2922861"/>
          <a:ext cx="8596668" cy="909035"/>
        </a:xfrm>
        <a:prstGeom prst="round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b="1" kern="1200" dirty="0"/>
            <a:t>Leave Fare Concession, Loans and Advances at concessional rates of interest for Purchase of residential property, Vehicle, Consumer Articles, Education of wards, etc. </a:t>
          </a:r>
          <a:endParaRPr lang="en-IN" sz="1700" b="1" kern="1200" dirty="0"/>
        </a:p>
      </dsp:txBody>
      <dsp:txXfrm>
        <a:off x="44375" y="2967236"/>
        <a:ext cx="8507918" cy="82028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BB3A98-5F3A-4F02-ACA7-0AB8BF8DA342}">
      <dsp:nvSpPr>
        <dsp:cNvPr id="0" name=""/>
        <dsp:cNvSpPr/>
      </dsp:nvSpPr>
      <dsp:spPr>
        <a:xfrm>
          <a:off x="2285291" y="887052"/>
          <a:ext cx="2179516" cy="2179516"/>
        </a:xfrm>
        <a:prstGeom prst="ellipse">
          <a:avLst/>
        </a:prstGeom>
        <a:solidFill>
          <a:schemeClr val="accent2">
            <a:alpha val="50000"/>
            <a:hueOff val="0"/>
            <a:satOff val="0"/>
            <a:lumOff val="0"/>
            <a:alphaOff val="0"/>
          </a:schemeClr>
        </a:solidFill>
        <a:ln w="19050" cap="rnd" cmpd="sng" algn="ctr">
          <a:noFill/>
          <a:prstDash val="solid"/>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rgbClr val="F23A7C"/>
              </a:solidFill>
            </a:rPr>
            <a:t>Women-Centric Policies </a:t>
          </a:r>
          <a:endParaRPr lang="en-IN" sz="1800" b="1" kern="1200" dirty="0">
            <a:solidFill>
              <a:srgbClr val="F23A7C"/>
            </a:solidFill>
          </a:endParaRPr>
        </a:p>
      </dsp:txBody>
      <dsp:txXfrm>
        <a:off x="2604474" y="1206235"/>
        <a:ext cx="1541150" cy="1541150"/>
      </dsp:txXfrm>
    </dsp:sp>
    <dsp:sp modelId="{574C568F-7DE8-45DE-88E0-8CEB307B2393}">
      <dsp:nvSpPr>
        <dsp:cNvPr id="0" name=""/>
        <dsp:cNvSpPr/>
      </dsp:nvSpPr>
      <dsp:spPr>
        <a:xfrm>
          <a:off x="2613327" y="40113"/>
          <a:ext cx="1523177" cy="1143647"/>
        </a:xfrm>
        <a:prstGeom prst="ellipse">
          <a:avLst/>
        </a:prstGeom>
        <a:solidFill>
          <a:schemeClr val="accent2">
            <a:alpha val="50000"/>
            <a:hueOff val="-361550"/>
            <a:satOff val="-2481"/>
            <a:lumOff val="1275"/>
            <a:alphaOff val="0"/>
          </a:schemeClr>
        </a:solidFill>
        <a:ln w="19050" cap="rnd" cmpd="sng" algn="ctr">
          <a:noFill/>
          <a:prstDash val="solid"/>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b="1" kern="1200" dirty="0"/>
            <a:t>Maternity benefits</a:t>
          </a:r>
          <a:endParaRPr lang="en-IN" sz="1200" b="1" kern="1200" dirty="0"/>
        </a:p>
      </dsp:txBody>
      <dsp:txXfrm>
        <a:off x="2836391" y="207596"/>
        <a:ext cx="1077049" cy="808681"/>
      </dsp:txXfrm>
    </dsp:sp>
    <dsp:sp modelId="{1B1495F7-5A75-42B1-B373-A4B0F19ECE22}">
      <dsp:nvSpPr>
        <dsp:cNvPr id="0" name=""/>
        <dsp:cNvSpPr/>
      </dsp:nvSpPr>
      <dsp:spPr>
        <a:xfrm>
          <a:off x="4343497" y="1437894"/>
          <a:ext cx="1599514" cy="1177004"/>
        </a:xfrm>
        <a:prstGeom prst="ellipse">
          <a:avLst/>
        </a:prstGeom>
        <a:solidFill>
          <a:schemeClr val="accent2">
            <a:alpha val="50000"/>
            <a:hueOff val="-723100"/>
            <a:satOff val="-4962"/>
            <a:lumOff val="2549"/>
            <a:alphaOff val="0"/>
          </a:schemeClr>
        </a:solidFill>
        <a:ln w="19050" cap="rnd" cmpd="sng" algn="ctr">
          <a:noFill/>
          <a:prstDash val="solid"/>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b="1" kern="1200" dirty="0"/>
            <a:t>Special hardship leave</a:t>
          </a:r>
          <a:endParaRPr lang="en-IN" sz="1200" b="1" kern="1200" dirty="0"/>
        </a:p>
      </dsp:txBody>
      <dsp:txXfrm>
        <a:off x="4577740" y="1610262"/>
        <a:ext cx="1131028" cy="832268"/>
      </dsp:txXfrm>
    </dsp:sp>
    <dsp:sp modelId="{FAB0EEEB-CBDA-4511-8C04-B009EBD0D13B}">
      <dsp:nvSpPr>
        <dsp:cNvPr id="0" name=""/>
        <dsp:cNvSpPr/>
      </dsp:nvSpPr>
      <dsp:spPr>
        <a:xfrm>
          <a:off x="2549512" y="2794586"/>
          <a:ext cx="1663897" cy="1002970"/>
        </a:xfrm>
        <a:prstGeom prst="ellipse">
          <a:avLst/>
        </a:prstGeom>
        <a:solidFill>
          <a:schemeClr val="accent2">
            <a:alpha val="50000"/>
            <a:hueOff val="-1084650"/>
            <a:satOff val="-7443"/>
            <a:lumOff val="3824"/>
            <a:alphaOff val="0"/>
          </a:schemeClr>
        </a:solidFill>
        <a:ln w="19050" cap="rnd" cmpd="sng" algn="ctr">
          <a:noFill/>
          <a:prstDash val="solid"/>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b="1" kern="1200" dirty="0"/>
            <a:t>Flexi-work hours </a:t>
          </a:r>
          <a:endParaRPr lang="en-IN" sz="1200" b="1" kern="1200" dirty="0"/>
        </a:p>
      </dsp:txBody>
      <dsp:txXfrm>
        <a:off x="2793184" y="2941468"/>
        <a:ext cx="1176553" cy="709206"/>
      </dsp:txXfrm>
    </dsp:sp>
    <dsp:sp modelId="{BDCECA4F-9AAA-4EDF-82B8-F1CDCEF682C7}">
      <dsp:nvSpPr>
        <dsp:cNvPr id="0" name=""/>
        <dsp:cNvSpPr/>
      </dsp:nvSpPr>
      <dsp:spPr>
        <a:xfrm>
          <a:off x="819372" y="1425079"/>
          <a:ext cx="1682183" cy="1202635"/>
        </a:xfrm>
        <a:prstGeom prst="ellipse">
          <a:avLst/>
        </a:prstGeom>
        <a:solidFill>
          <a:schemeClr val="accent2">
            <a:alpha val="50000"/>
            <a:hueOff val="-1446200"/>
            <a:satOff val="-9924"/>
            <a:lumOff val="5098"/>
            <a:alphaOff val="0"/>
          </a:schemeClr>
        </a:solidFill>
        <a:ln w="19050" cap="rnd" cmpd="sng" algn="ctr">
          <a:noFill/>
          <a:prstDash val="solid"/>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b="1" kern="1200" dirty="0"/>
            <a:t>Office pick-up and drop facility (for odd working hours)</a:t>
          </a:r>
          <a:endParaRPr lang="en-IN" sz="1200" b="1" kern="1200" dirty="0"/>
        </a:p>
      </dsp:txBody>
      <dsp:txXfrm>
        <a:off x="1065722" y="1601201"/>
        <a:ext cx="1189483" cy="850391"/>
      </dsp:txXfrm>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0.05334</cdr:x>
      <cdr:y>0.26005</cdr:y>
    </cdr:from>
    <cdr:to>
      <cdr:x>0.05334</cdr:x>
      <cdr:y>0.54763</cdr:y>
    </cdr:to>
    <cdr:cxnSp macro="">
      <cdr:nvCxnSpPr>
        <cdr:cNvPr id="3" name="Straight Connector 2">
          <a:extLst xmlns:a="http://schemas.openxmlformats.org/drawingml/2006/main">
            <a:ext uri="{FF2B5EF4-FFF2-40B4-BE49-F238E27FC236}">
              <a16:creationId xmlns:a16="http://schemas.microsoft.com/office/drawing/2014/main" id="{2D40580A-D70B-4AEB-A415-B38CCA4F8B76}"/>
            </a:ext>
          </a:extLst>
        </cdr:cNvPr>
        <cdr:cNvCxnSpPr/>
      </cdr:nvCxnSpPr>
      <cdr:spPr>
        <a:xfrm xmlns:a="http://schemas.openxmlformats.org/drawingml/2006/main">
          <a:off x="554157" y="1283076"/>
          <a:ext cx="0" cy="1418897"/>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0.39715</cdr:x>
      <cdr:y>0.54727</cdr:y>
    </cdr:from>
    <cdr:to>
      <cdr:x>0.39715</cdr:x>
      <cdr:y>0.62219</cdr:y>
    </cdr:to>
    <cdr:cxnSp macro="">
      <cdr:nvCxnSpPr>
        <cdr:cNvPr id="4" name="Straight Connector 3">
          <a:extLst xmlns:a="http://schemas.openxmlformats.org/drawingml/2006/main">
            <a:ext uri="{FF2B5EF4-FFF2-40B4-BE49-F238E27FC236}">
              <a16:creationId xmlns:a16="http://schemas.microsoft.com/office/drawing/2014/main" id="{D4F00E70-1EFE-4D98-844E-5866DBBCE899}"/>
            </a:ext>
          </a:extLst>
        </cdr:cNvPr>
        <cdr:cNvCxnSpPr/>
      </cdr:nvCxnSpPr>
      <cdr:spPr>
        <a:xfrm xmlns:a="http://schemas.openxmlformats.org/drawingml/2006/main">
          <a:off x="4125924" y="2700222"/>
          <a:ext cx="0" cy="369613"/>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0.78766</cdr:x>
      <cdr:y>0.43899</cdr:y>
    </cdr:from>
    <cdr:to>
      <cdr:x>0.78766</cdr:x>
      <cdr:y>0.54976</cdr:y>
    </cdr:to>
    <cdr:cxnSp macro="">
      <cdr:nvCxnSpPr>
        <cdr:cNvPr id="5" name="Straight Connector 4">
          <a:extLst xmlns:a="http://schemas.openxmlformats.org/drawingml/2006/main">
            <a:ext uri="{FF2B5EF4-FFF2-40B4-BE49-F238E27FC236}">
              <a16:creationId xmlns:a16="http://schemas.microsoft.com/office/drawing/2014/main" id="{D4F00E70-1EFE-4D98-844E-5866DBBCE899}"/>
            </a:ext>
          </a:extLst>
        </cdr:cNvPr>
        <cdr:cNvCxnSpPr/>
      </cdr:nvCxnSpPr>
      <cdr:spPr>
        <a:xfrm xmlns:a="http://schemas.openxmlformats.org/drawingml/2006/main">
          <a:off x="8182915" y="2165955"/>
          <a:ext cx="0" cy="546528"/>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0.61061</cdr:x>
      <cdr:y>0.42621</cdr:y>
    </cdr:from>
    <cdr:to>
      <cdr:x>0.61061</cdr:x>
      <cdr:y>0.55402</cdr:y>
    </cdr:to>
    <cdr:cxnSp macro="">
      <cdr:nvCxnSpPr>
        <cdr:cNvPr id="6" name="Straight Connector 5">
          <a:extLst xmlns:a="http://schemas.openxmlformats.org/drawingml/2006/main">
            <a:ext uri="{FF2B5EF4-FFF2-40B4-BE49-F238E27FC236}">
              <a16:creationId xmlns:a16="http://schemas.microsoft.com/office/drawing/2014/main" id="{D4F00E70-1EFE-4D98-844E-5866DBBCE899}"/>
            </a:ext>
          </a:extLst>
        </cdr:cNvPr>
        <cdr:cNvCxnSpPr/>
      </cdr:nvCxnSpPr>
      <cdr:spPr>
        <a:xfrm xmlns:a="http://schemas.openxmlformats.org/drawingml/2006/main">
          <a:off x="6343561" y="2102899"/>
          <a:ext cx="0" cy="630605"/>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0.48719</cdr:x>
      <cdr:y>0.28135</cdr:y>
    </cdr:from>
    <cdr:to>
      <cdr:x>0.48719</cdr:x>
      <cdr:y>0.55189</cdr:y>
    </cdr:to>
    <cdr:cxnSp macro="">
      <cdr:nvCxnSpPr>
        <cdr:cNvPr id="7" name="Straight Connector 6">
          <a:extLst xmlns:a="http://schemas.openxmlformats.org/drawingml/2006/main">
            <a:ext uri="{FF2B5EF4-FFF2-40B4-BE49-F238E27FC236}">
              <a16:creationId xmlns:a16="http://schemas.microsoft.com/office/drawing/2014/main" id="{D4F00E70-1EFE-4D98-844E-5866DBBCE899}"/>
            </a:ext>
          </a:extLst>
        </cdr:cNvPr>
        <cdr:cNvCxnSpPr/>
      </cdr:nvCxnSpPr>
      <cdr:spPr>
        <a:xfrm xmlns:a="http://schemas.openxmlformats.org/drawingml/2006/main">
          <a:off x="5061344" y="1388180"/>
          <a:ext cx="0" cy="1334813"/>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0.33341</cdr:x>
      <cdr:y>0.34313</cdr:y>
    </cdr:from>
    <cdr:to>
      <cdr:x>0.33341</cdr:x>
      <cdr:y>0.55189</cdr:y>
    </cdr:to>
    <cdr:cxnSp macro="">
      <cdr:nvCxnSpPr>
        <cdr:cNvPr id="8" name="Straight Connector 7">
          <a:extLst xmlns:a="http://schemas.openxmlformats.org/drawingml/2006/main">
            <a:ext uri="{FF2B5EF4-FFF2-40B4-BE49-F238E27FC236}">
              <a16:creationId xmlns:a16="http://schemas.microsoft.com/office/drawing/2014/main" id="{D4F00E70-1EFE-4D98-844E-5866DBBCE899}"/>
            </a:ext>
          </a:extLst>
        </cdr:cNvPr>
        <cdr:cNvCxnSpPr/>
      </cdr:nvCxnSpPr>
      <cdr:spPr>
        <a:xfrm xmlns:a="http://schemas.openxmlformats.org/drawingml/2006/main">
          <a:off x="3463771" y="1692980"/>
          <a:ext cx="0" cy="1030014"/>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0.13107</cdr:x>
      <cdr:y>0.5494</cdr:y>
    </cdr:from>
    <cdr:to>
      <cdr:x>0.13107</cdr:x>
      <cdr:y>0.701</cdr:y>
    </cdr:to>
    <cdr:cxnSp macro="">
      <cdr:nvCxnSpPr>
        <cdr:cNvPr id="9" name="Straight Connector 8">
          <a:extLst xmlns:a="http://schemas.openxmlformats.org/drawingml/2006/main">
            <a:ext uri="{FF2B5EF4-FFF2-40B4-BE49-F238E27FC236}">
              <a16:creationId xmlns:a16="http://schemas.microsoft.com/office/drawing/2014/main" id="{D4F00E70-1EFE-4D98-844E-5866DBBCE899}"/>
            </a:ext>
          </a:extLst>
        </cdr:cNvPr>
        <cdr:cNvCxnSpPr/>
      </cdr:nvCxnSpPr>
      <cdr:spPr>
        <a:xfrm xmlns:a="http://schemas.openxmlformats.org/drawingml/2006/main">
          <a:off x="1361703" y="2710732"/>
          <a:ext cx="0" cy="747985"/>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0.67621</cdr:x>
      <cdr:y>0.55331</cdr:y>
    </cdr:from>
    <cdr:to>
      <cdr:x>0.67621</cdr:x>
      <cdr:y>0.62006</cdr:y>
    </cdr:to>
    <cdr:cxnSp macro="">
      <cdr:nvCxnSpPr>
        <cdr:cNvPr id="16" name="Straight Connector 15">
          <a:extLst xmlns:a="http://schemas.openxmlformats.org/drawingml/2006/main">
            <a:ext uri="{FF2B5EF4-FFF2-40B4-BE49-F238E27FC236}">
              <a16:creationId xmlns:a16="http://schemas.microsoft.com/office/drawing/2014/main" id="{BFA23778-5C0C-4145-8719-E00D9FA7F0CE}"/>
            </a:ext>
          </a:extLst>
        </cdr:cNvPr>
        <cdr:cNvCxnSpPr/>
      </cdr:nvCxnSpPr>
      <cdr:spPr>
        <a:xfrm xmlns:a="http://schemas.openxmlformats.org/drawingml/2006/main">
          <a:off x="7025027" y="2730002"/>
          <a:ext cx="0" cy="329323"/>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0.85831</cdr:x>
      <cdr:y>0.55331</cdr:y>
    </cdr:from>
    <cdr:to>
      <cdr:x>0.85831</cdr:x>
      <cdr:y>0.70313</cdr:y>
    </cdr:to>
    <cdr:cxnSp macro="">
      <cdr:nvCxnSpPr>
        <cdr:cNvPr id="17" name="Straight Connector 16">
          <a:extLst xmlns:a="http://schemas.openxmlformats.org/drawingml/2006/main">
            <a:ext uri="{FF2B5EF4-FFF2-40B4-BE49-F238E27FC236}">
              <a16:creationId xmlns:a16="http://schemas.microsoft.com/office/drawing/2014/main" id="{BFA23778-5C0C-4145-8719-E00D9FA7F0CE}"/>
            </a:ext>
          </a:extLst>
        </cdr:cNvPr>
        <cdr:cNvCxnSpPr/>
      </cdr:nvCxnSpPr>
      <cdr:spPr>
        <a:xfrm xmlns:a="http://schemas.openxmlformats.org/drawingml/2006/main">
          <a:off x="8916889" y="2730001"/>
          <a:ext cx="0" cy="739227"/>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0.24303</cdr:x>
      <cdr:y>0.55295</cdr:y>
    </cdr:from>
    <cdr:to>
      <cdr:x>0.24303</cdr:x>
      <cdr:y>0.70526</cdr:y>
    </cdr:to>
    <cdr:cxnSp macro="">
      <cdr:nvCxnSpPr>
        <cdr:cNvPr id="20" name="Straight Connector 19">
          <a:extLst xmlns:a="http://schemas.openxmlformats.org/drawingml/2006/main">
            <a:ext uri="{FF2B5EF4-FFF2-40B4-BE49-F238E27FC236}">
              <a16:creationId xmlns:a16="http://schemas.microsoft.com/office/drawing/2014/main" id="{70382FCE-6803-420F-B6DB-0134FDAD19F6}"/>
            </a:ext>
          </a:extLst>
        </cdr:cNvPr>
        <cdr:cNvCxnSpPr/>
      </cdr:nvCxnSpPr>
      <cdr:spPr>
        <a:xfrm xmlns:a="http://schemas.openxmlformats.org/drawingml/2006/main">
          <a:off x="2524848" y="2728250"/>
          <a:ext cx="0" cy="751488"/>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0.53946</cdr:x>
      <cdr:y>0.55722</cdr:y>
    </cdr:from>
    <cdr:to>
      <cdr:x>0.53946</cdr:x>
      <cdr:y>0.75852</cdr:y>
    </cdr:to>
    <cdr:cxnSp macro="">
      <cdr:nvCxnSpPr>
        <cdr:cNvPr id="21" name="Straight Connector 20">
          <a:extLst xmlns:a="http://schemas.openxmlformats.org/drawingml/2006/main">
            <a:ext uri="{FF2B5EF4-FFF2-40B4-BE49-F238E27FC236}">
              <a16:creationId xmlns:a16="http://schemas.microsoft.com/office/drawing/2014/main" id="{70382FCE-6803-420F-B6DB-0134FDAD19F6}"/>
            </a:ext>
          </a:extLst>
        </cdr:cNvPr>
        <cdr:cNvCxnSpPr/>
      </cdr:nvCxnSpPr>
      <cdr:spPr>
        <a:xfrm xmlns:a="http://schemas.openxmlformats.org/drawingml/2006/main">
          <a:off x="5604378" y="2749271"/>
          <a:ext cx="0" cy="993226"/>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0.17812</cdr:x>
      <cdr:y>0.43047</cdr:y>
    </cdr:from>
    <cdr:to>
      <cdr:x>0.17812</cdr:x>
      <cdr:y>0.55615</cdr:y>
    </cdr:to>
    <cdr:cxnSp macro="">
      <cdr:nvCxnSpPr>
        <cdr:cNvPr id="31" name="Straight Connector 30">
          <a:extLst xmlns:a="http://schemas.openxmlformats.org/drawingml/2006/main">
            <a:ext uri="{FF2B5EF4-FFF2-40B4-BE49-F238E27FC236}">
              <a16:creationId xmlns:a16="http://schemas.microsoft.com/office/drawing/2014/main" id="{A5CA74C1-5179-4CF5-8FD2-7F313A91C1C6}"/>
            </a:ext>
          </a:extLst>
        </cdr:cNvPr>
        <cdr:cNvCxnSpPr/>
      </cdr:nvCxnSpPr>
      <cdr:spPr>
        <a:xfrm xmlns:a="http://schemas.openxmlformats.org/drawingml/2006/main">
          <a:off x="1850434" y="2123904"/>
          <a:ext cx="0" cy="620110"/>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0.2604</cdr:x>
      <cdr:y>0.47464</cdr:y>
    </cdr:from>
    <cdr:to>
      <cdr:x>0.26169</cdr:x>
      <cdr:y>0.6392</cdr:y>
    </cdr:to>
    <cdr:cxnSp macro="">
      <cdr:nvCxnSpPr>
        <cdr:cNvPr id="4" name="Straight Connector 3">
          <a:extLst xmlns:a="http://schemas.openxmlformats.org/drawingml/2006/main">
            <a:ext uri="{FF2B5EF4-FFF2-40B4-BE49-F238E27FC236}">
              <a16:creationId xmlns:a16="http://schemas.microsoft.com/office/drawing/2014/main" id="{5732FC0A-4011-4127-B5EA-63404EE9C633}"/>
            </a:ext>
          </a:extLst>
        </cdr:cNvPr>
        <cdr:cNvCxnSpPr/>
      </cdr:nvCxnSpPr>
      <cdr:spPr>
        <a:xfrm xmlns:a="http://schemas.openxmlformats.org/drawingml/2006/main">
          <a:off x="2724851" y="2575035"/>
          <a:ext cx="13548" cy="892811"/>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0.31546</cdr:x>
      <cdr:y>0.34871</cdr:y>
    </cdr:from>
    <cdr:to>
      <cdr:x>0.31546</cdr:x>
      <cdr:y>0.48481</cdr:y>
    </cdr:to>
    <cdr:cxnSp macro="">
      <cdr:nvCxnSpPr>
        <cdr:cNvPr id="7" name="Straight Connector 6">
          <a:extLst xmlns:a="http://schemas.openxmlformats.org/drawingml/2006/main">
            <a:ext uri="{FF2B5EF4-FFF2-40B4-BE49-F238E27FC236}">
              <a16:creationId xmlns:a16="http://schemas.microsoft.com/office/drawing/2014/main" id="{38E45CC4-C2D6-43E8-AA4B-56ED3808800E}"/>
            </a:ext>
          </a:extLst>
        </cdr:cNvPr>
        <cdr:cNvCxnSpPr/>
      </cdr:nvCxnSpPr>
      <cdr:spPr>
        <a:xfrm xmlns:a="http://schemas.openxmlformats.org/drawingml/2006/main">
          <a:off x="3301042" y="1891862"/>
          <a:ext cx="0" cy="738352"/>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0.45726</cdr:x>
      <cdr:y>0.47076</cdr:y>
    </cdr:from>
    <cdr:to>
      <cdr:x>0.45726</cdr:x>
      <cdr:y>0.69945</cdr:y>
    </cdr:to>
    <cdr:cxnSp macro="">
      <cdr:nvCxnSpPr>
        <cdr:cNvPr id="10" name="Straight Connector 9">
          <a:extLst xmlns:a="http://schemas.openxmlformats.org/drawingml/2006/main">
            <a:ext uri="{FF2B5EF4-FFF2-40B4-BE49-F238E27FC236}">
              <a16:creationId xmlns:a16="http://schemas.microsoft.com/office/drawing/2014/main" id="{9FA2DFA7-D909-4BA4-BBD1-1D5428C621F4}"/>
            </a:ext>
          </a:extLst>
        </cdr:cNvPr>
        <cdr:cNvCxnSpPr/>
      </cdr:nvCxnSpPr>
      <cdr:spPr>
        <a:xfrm xmlns:a="http://schemas.openxmlformats.org/drawingml/2006/main">
          <a:off x="4784900" y="2554014"/>
          <a:ext cx="0" cy="1240706"/>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0.47312</cdr:x>
      <cdr:y>0.43976</cdr:y>
    </cdr:from>
    <cdr:to>
      <cdr:x>0.47312</cdr:x>
      <cdr:y>0.48481</cdr:y>
    </cdr:to>
    <cdr:cxnSp macro="">
      <cdr:nvCxnSpPr>
        <cdr:cNvPr id="12" name="Straight Connector 11">
          <a:extLst xmlns:a="http://schemas.openxmlformats.org/drawingml/2006/main">
            <a:ext uri="{FF2B5EF4-FFF2-40B4-BE49-F238E27FC236}">
              <a16:creationId xmlns:a16="http://schemas.microsoft.com/office/drawing/2014/main" id="{C714DE74-A3E1-4B42-99E9-952E42C9C2B6}"/>
            </a:ext>
          </a:extLst>
        </cdr:cNvPr>
        <cdr:cNvCxnSpPr/>
      </cdr:nvCxnSpPr>
      <cdr:spPr>
        <a:xfrm xmlns:a="http://schemas.openxmlformats.org/drawingml/2006/main">
          <a:off x="4950863" y="2385826"/>
          <a:ext cx="0" cy="244388"/>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0.58638</cdr:x>
      <cdr:y>0.4693</cdr:y>
    </cdr:from>
    <cdr:to>
      <cdr:x>0.58638</cdr:x>
      <cdr:y>0.6346</cdr:y>
    </cdr:to>
    <cdr:cxnSp macro="">
      <cdr:nvCxnSpPr>
        <cdr:cNvPr id="14" name="Straight Connector 13">
          <a:extLst xmlns:a="http://schemas.openxmlformats.org/drawingml/2006/main">
            <a:ext uri="{FF2B5EF4-FFF2-40B4-BE49-F238E27FC236}">
              <a16:creationId xmlns:a16="http://schemas.microsoft.com/office/drawing/2014/main" id="{B7ABC96A-4417-4CF8-B5C5-50226A4E1BDB}"/>
            </a:ext>
          </a:extLst>
        </cdr:cNvPr>
        <cdr:cNvCxnSpPr/>
      </cdr:nvCxnSpPr>
      <cdr:spPr>
        <a:xfrm xmlns:a="http://schemas.openxmlformats.org/drawingml/2006/main">
          <a:off x="6136032" y="2546099"/>
          <a:ext cx="0" cy="896801"/>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0.61593</cdr:x>
      <cdr:y>0.34883</cdr:y>
    </cdr:from>
    <cdr:to>
      <cdr:x>0.61593</cdr:x>
      <cdr:y>0.47124</cdr:y>
    </cdr:to>
    <cdr:cxnSp macro="">
      <cdr:nvCxnSpPr>
        <cdr:cNvPr id="9" name="Straight Connector 8">
          <a:extLst xmlns:a="http://schemas.openxmlformats.org/drawingml/2006/main">
            <a:ext uri="{FF2B5EF4-FFF2-40B4-BE49-F238E27FC236}">
              <a16:creationId xmlns:a16="http://schemas.microsoft.com/office/drawing/2014/main" id="{563B35CE-6529-464A-93BF-99F44AE7F9DA}"/>
            </a:ext>
          </a:extLst>
        </cdr:cNvPr>
        <cdr:cNvCxnSpPr/>
      </cdr:nvCxnSpPr>
      <cdr:spPr>
        <a:xfrm xmlns:a="http://schemas.openxmlformats.org/drawingml/2006/main">
          <a:off x="6445281" y="1892499"/>
          <a:ext cx="0" cy="664110"/>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0.7037</cdr:x>
      <cdr:y>0.4693</cdr:y>
    </cdr:from>
    <cdr:to>
      <cdr:x>0.7037</cdr:x>
      <cdr:y>0.62381</cdr:y>
    </cdr:to>
    <cdr:cxnSp macro="">
      <cdr:nvCxnSpPr>
        <cdr:cNvPr id="11" name="Straight Connector 10">
          <a:extLst xmlns:a="http://schemas.openxmlformats.org/drawingml/2006/main">
            <a:ext uri="{FF2B5EF4-FFF2-40B4-BE49-F238E27FC236}">
              <a16:creationId xmlns:a16="http://schemas.microsoft.com/office/drawing/2014/main" id="{563B35CE-6529-464A-93BF-99F44AE7F9DA}"/>
            </a:ext>
          </a:extLst>
        </cdr:cNvPr>
        <cdr:cNvCxnSpPr/>
      </cdr:nvCxnSpPr>
      <cdr:spPr>
        <a:xfrm xmlns:a="http://schemas.openxmlformats.org/drawingml/2006/main">
          <a:off x="7363681" y="2546099"/>
          <a:ext cx="0" cy="838232"/>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0.73527</cdr:x>
      <cdr:y>0.28102</cdr:y>
    </cdr:from>
    <cdr:to>
      <cdr:x>0.73527</cdr:x>
      <cdr:y>0.46689</cdr:y>
    </cdr:to>
    <cdr:cxnSp macro="">
      <cdr:nvCxnSpPr>
        <cdr:cNvPr id="15" name="Straight Connector 14">
          <a:extLst xmlns:a="http://schemas.openxmlformats.org/drawingml/2006/main">
            <a:ext uri="{FF2B5EF4-FFF2-40B4-BE49-F238E27FC236}">
              <a16:creationId xmlns:a16="http://schemas.microsoft.com/office/drawing/2014/main" id="{563B35CE-6529-464A-93BF-99F44AE7F9DA}"/>
            </a:ext>
          </a:extLst>
        </cdr:cNvPr>
        <cdr:cNvCxnSpPr/>
      </cdr:nvCxnSpPr>
      <cdr:spPr>
        <a:xfrm xmlns:a="http://schemas.openxmlformats.org/drawingml/2006/main">
          <a:off x="7694076" y="1524615"/>
          <a:ext cx="0" cy="1008378"/>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0.83704</cdr:x>
      <cdr:y>0.47125</cdr:y>
    </cdr:from>
    <cdr:to>
      <cdr:x>0.83704</cdr:x>
      <cdr:y>0.6548</cdr:y>
    </cdr:to>
    <cdr:cxnSp macro="">
      <cdr:nvCxnSpPr>
        <cdr:cNvPr id="17" name="Straight Connector 16">
          <a:extLst xmlns:a="http://schemas.openxmlformats.org/drawingml/2006/main">
            <a:ext uri="{FF2B5EF4-FFF2-40B4-BE49-F238E27FC236}">
              <a16:creationId xmlns:a16="http://schemas.microsoft.com/office/drawing/2014/main" id="{563B35CE-6529-464A-93BF-99F44AE7F9DA}"/>
            </a:ext>
          </a:extLst>
        </cdr:cNvPr>
        <cdr:cNvCxnSpPr/>
      </cdr:nvCxnSpPr>
      <cdr:spPr>
        <a:xfrm xmlns:a="http://schemas.openxmlformats.org/drawingml/2006/main">
          <a:off x="8759010" y="2556642"/>
          <a:ext cx="0" cy="995855"/>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0.87148</cdr:x>
      <cdr:y>0.28317</cdr:y>
    </cdr:from>
    <cdr:to>
      <cdr:x>0.87148</cdr:x>
      <cdr:y>0.47511</cdr:y>
    </cdr:to>
    <cdr:cxnSp macro="">
      <cdr:nvCxnSpPr>
        <cdr:cNvPr id="19" name="Straight Connector 18">
          <a:extLst xmlns:a="http://schemas.openxmlformats.org/drawingml/2006/main">
            <a:ext uri="{FF2B5EF4-FFF2-40B4-BE49-F238E27FC236}">
              <a16:creationId xmlns:a16="http://schemas.microsoft.com/office/drawing/2014/main" id="{563B35CE-6529-464A-93BF-99F44AE7F9DA}"/>
            </a:ext>
          </a:extLst>
        </cdr:cNvPr>
        <cdr:cNvCxnSpPr/>
      </cdr:nvCxnSpPr>
      <cdr:spPr>
        <a:xfrm xmlns:a="http://schemas.openxmlformats.org/drawingml/2006/main">
          <a:off x="9119393" y="1507902"/>
          <a:ext cx="0" cy="1022131"/>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0.01295</cdr:x>
      <cdr:y>0.63317</cdr:y>
    </cdr:from>
    <cdr:to>
      <cdr:x>0.11941</cdr:x>
      <cdr:y>0.91408</cdr:y>
    </cdr:to>
    <cdr:sp macro="" textlink="">
      <cdr:nvSpPr>
        <cdr:cNvPr id="25" name="TextBox 1">
          <a:extLst xmlns:a="http://schemas.openxmlformats.org/drawingml/2006/main">
            <a:ext uri="{FF2B5EF4-FFF2-40B4-BE49-F238E27FC236}">
              <a16:creationId xmlns:a16="http://schemas.microsoft.com/office/drawing/2014/main" id="{219D4F3D-8762-4D91-8506-EC783BACA745}"/>
            </a:ext>
          </a:extLst>
        </cdr:cNvPr>
        <cdr:cNvSpPr txBox="1"/>
      </cdr:nvSpPr>
      <cdr:spPr>
        <a:xfrm xmlns:a="http://schemas.openxmlformats.org/drawingml/2006/main">
          <a:off x="135484" y="3435131"/>
          <a:ext cx="1114096" cy="1524000"/>
        </a:xfrm>
        <a:prstGeom xmlns:a="http://schemas.openxmlformats.org/drawingml/2006/main" prst="rect">
          <a:avLst/>
        </a:prstGeom>
        <a:gradFill xmlns:a="http://schemas.openxmlformats.org/drawingml/2006/main">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xmlns:a="http://schemas.openxmlformats.org/drawingml/2006/main" w="15875">
          <a:solidFill>
            <a:schemeClr val="accent1"/>
          </a:solidFill>
        </a:l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defRPr sz="1100" b="1" i="0" u="none" strike="noStrike" kern="1200" baseline="0">
              <a:solidFill>
                <a:prstClr val="black"/>
              </a:solidFill>
              <a:latin typeface="+mn-lt"/>
              <a:ea typeface="+mn-ea"/>
              <a:cs typeface="+mn-cs"/>
            </a:defRPr>
          </a:pPr>
          <a:fld id="{0A090220-BEE6-4E5F-BBA0-7B6167B0B0E4}" type="CELLRANGE">
            <a:rPr lang="en-US" u="sng" smtClean="0"/>
            <a:pPr algn="ctr" rtl="0">
              <a:defRPr sz="1100" b="1" i="0" u="none" strike="noStrike" kern="1200" baseline="0">
                <a:solidFill>
                  <a:prstClr val="black"/>
                </a:solidFill>
                <a:latin typeface="+mn-lt"/>
                <a:ea typeface="+mn-ea"/>
                <a:cs typeface="+mn-cs"/>
              </a:defRPr>
            </a:pPr>
            <a:t>1997</a:t>
          </a:fld>
          <a:endParaRPr lang="en-US" u="sng" dirty="0"/>
        </a:p>
        <a:p xmlns:a="http://schemas.openxmlformats.org/drawingml/2006/main">
          <a:pPr algn="ctr" rtl="0">
            <a:defRPr sz="1100" b="1" i="0" u="none" strike="noStrike" kern="1200" baseline="0">
              <a:solidFill>
                <a:prstClr val="black"/>
              </a:solidFill>
              <a:latin typeface="+mn-lt"/>
              <a:ea typeface="+mn-ea"/>
              <a:cs typeface="+mn-cs"/>
            </a:defRPr>
          </a:pPr>
          <a:endParaRPr lang="en-US" u="sng" dirty="0"/>
        </a:p>
        <a:p xmlns:a="http://schemas.openxmlformats.org/drawingml/2006/main">
          <a:pPr algn="ctr" rtl="0">
            <a:defRPr sz="1100" b="1" i="0" u="none" strike="noStrike" kern="1200" baseline="0">
              <a:solidFill>
                <a:prstClr val="black"/>
              </a:solidFill>
              <a:latin typeface="+mn-lt"/>
              <a:ea typeface="+mn-ea"/>
              <a:cs typeface="+mn-cs"/>
            </a:defRPr>
          </a:pPr>
          <a:fld id="{51C239ED-A771-4FC1-A330-8A2D5C8B8038}" type="CATEGORYNAME">
            <a:rPr lang="en-US"/>
            <a:pPr algn="ctr" rtl="0">
              <a:defRPr sz="1100" b="1" i="0" u="none" strike="noStrike" kern="1200" baseline="0">
                <a:solidFill>
                  <a:prstClr val="black"/>
                </a:solidFill>
                <a:latin typeface="+mn-lt"/>
                <a:ea typeface="+mn-ea"/>
                <a:cs typeface="+mn-cs"/>
              </a:defRPr>
            </a:pPr>
            <a:t>Regulation of
Non-Banking
Finance
Companies
strengthened</a:t>
          </a:fld>
          <a:endParaRPr lang="en-US" dirty="0"/>
        </a:p>
        <a:p xmlns:a="http://schemas.openxmlformats.org/drawingml/2006/main">
          <a:endParaRPr lang="en-IN" sz="1100" dirty="0"/>
        </a:p>
      </cdr:txBody>
    </cdr:sp>
  </cdr:relSizeAnchor>
  <cdr:relSizeAnchor xmlns:cdr="http://schemas.openxmlformats.org/drawingml/2006/chartDrawing">
    <cdr:from>
      <cdr:x>0.17213</cdr:x>
      <cdr:y>0.32072</cdr:y>
    </cdr:from>
    <cdr:to>
      <cdr:x>0.17213</cdr:x>
      <cdr:y>0.48481</cdr:y>
    </cdr:to>
    <cdr:cxnSp macro="">
      <cdr:nvCxnSpPr>
        <cdr:cNvPr id="27" name="Straight Connector 26">
          <a:extLst xmlns:a="http://schemas.openxmlformats.org/drawingml/2006/main">
            <a:ext uri="{FF2B5EF4-FFF2-40B4-BE49-F238E27FC236}">
              <a16:creationId xmlns:a16="http://schemas.microsoft.com/office/drawing/2014/main" id="{FDD0981B-2F07-419B-AE78-DA7501CA406C}"/>
            </a:ext>
          </a:extLst>
        </cdr:cNvPr>
        <cdr:cNvCxnSpPr/>
      </cdr:nvCxnSpPr>
      <cdr:spPr>
        <a:xfrm xmlns:a="http://schemas.openxmlformats.org/drawingml/2006/main">
          <a:off x="1801218" y="1739999"/>
          <a:ext cx="0" cy="890215"/>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0.06667</cdr:x>
      <cdr:y>0.48481</cdr:y>
    </cdr:from>
    <cdr:to>
      <cdr:x>0.06667</cdr:x>
      <cdr:y>0.63501</cdr:y>
    </cdr:to>
    <cdr:cxnSp macro="">
      <cdr:nvCxnSpPr>
        <cdr:cNvPr id="28" name="Straight Connector 27">
          <a:extLst xmlns:a="http://schemas.openxmlformats.org/drawingml/2006/main">
            <a:ext uri="{FF2B5EF4-FFF2-40B4-BE49-F238E27FC236}">
              <a16:creationId xmlns:a16="http://schemas.microsoft.com/office/drawing/2014/main" id="{FDD0981B-2F07-419B-AE78-DA7501CA406C}"/>
            </a:ext>
          </a:extLst>
        </cdr:cNvPr>
        <cdr:cNvCxnSpPr/>
      </cdr:nvCxnSpPr>
      <cdr:spPr>
        <a:xfrm xmlns:a="http://schemas.openxmlformats.org/drawingml/2006/main">
          <a:off x="697654" y="2630214"/>
          <a:ext cx="0" cy="814900"/>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0.06099</cdr:x>
      <cdr:y>0.33903</cdr:y>
    </cdr:from>
    <cdr:to>
      <cdr:x>0.06099</cdr:x>
      <cdr:y>0.47076</cdr:y>
    </cdr:to>
    <cdr:cxnSp macro="">
      <cdr:nvCxnSpPr>
        <cdr:cNvPr id="29" name="Straight Connector 28">
          <a:extLst xmlns:a="http://schemas.openxmlformats.org/drawingml/2006/main">
            <a:ext uri="{FF2B5EF4-FFF2-40B4-BE49-F238E27FC236}">
              <a16:creationId xmlns:a16="http://schemas.microsoft.com/office/drawing/2014/main" id="{FDD0981B-2F07-419B-AE78-DA7501CA406C}"/>
            </a:ext>
          </a:extLst>
        </cdr:cNvPr>
        <cdr:cNvCxnSpPr>
          <a:stCxn xmlns:a="http://schemas.openxmlformats.org/drawingml/2006/main" id="30" idx="2"/>
        </cdr:cNvCxnSpPr>
      </cdr:nvCxnSpPr>
      <cdr:spPr>
        <a:xfrm xmlns:a="http://schemas.openxmlformats.org/drawingml/2006/main">
          <a:off x="638217" y="1839336"/>
          <a:ext cx="0" cy="714678"/>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0.00776</cdr:x>
      <cdr:y>0.04004</cdr:y>
    </cdr:from>
    <cdr:to>
      <cdr:x>0.11422</cdr:x>
      <cdr:y>0.33903</cdr:y>
    </cdr:to>
    <cdr:sp macro="" textlink="">
      <cdr:nvSpPr>
        <cdr:cNvPr id="30" name="TextBox 1">
          <a:extLst xmlns:a="http://schemas.openxmlformats.org/drawingml/2006/main">
            <a:ext uri="{FF2B5EF4-FFF2-40B4-BE49-F238E27FC236}">
              <a16:creationId xmlns:a16="http://schemas.microsoft.com/office/drawing/2014/main" id="{EE98C243-DB61-4723-BA4C-C14B468DFDE6}"/>
            </a:ext>
          </a:extLst>
        </cdr:cNvPr>
        <cdr:cNvSpPr txBox="1"/>
      </cdr:nvSpPr>
      <cdr:spPr>
        <a:xfrm xmlns:a="http://schemas.openxmlformats.org/drawingml/2006/main">
          <a:off x="81181" y="217214"/>
          <a:ext cx="1114096" cy="1622097"/>
        </a:xfrm>
        <a:prstGeom xmlns:a="http://schemas.openxmlformats.org/drawingml/2006/main" prst="rect">
          <a:avLst/>
        </a:prstGeom>
        <a:gradFill xmlns:a="http://schemas.openxmlformats.org/drawingml/2006/main">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xmlns:a="http://schemas.openxmlformats.org/drawingml/2006/main" w="15875">
          <a:solidFill>
            <a:schemeClr val="accent1"/>
          </a:solidFill>
        </a:l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defRPr sz="1100" b="1" i="0" u="none" strike="noStrike" kern="1200" baseline="0">
              <a:solidFill>
                <a:prstClr val="black"/>
              </a:solidFill>
              <a:latin typeface="+mn-lt"/>
              <a:ea typeface="+mn-ea"/>
              <a:cs typeface="+mn-cs"/>
            </a:defRPr>
          </a:pPr>
          <a:fld id="{B1A707F4-6E69-4791-9576-59472A07FF99}" type="CELLRANGE">
            <a:rPr lang="en-US" u="sng" smtClean="0"/>
            <a:pPr algn="ctr" rtl="0">
              <a:defRPr sz="1100" b="1" i="0" u="none" strike="noStrike" kern="1200" baseline="0">
                <a:solidFill>
                  <a:prstClr val="black"/>
                </a:solidFill>
                <a:latin typeface="+mn-lt"/>
                <a:ea typeface="+mn-ea"/>
                <a:cs typeface="+mn-cs"/>
              </a:defRPr>
            </a:pPr>
            <a:t>1997</a:t>
          </a:fld>
          <a:endParaRPr lang="en-US" u="sng" dirty="0"/>
        </a:p>
        <a:p xmlns:a="http://schemas.openxmlformats.org/drawingml/2006/main">
          <a:pPr algn="ctr" rtl="0">
            <a:defRPr sz="1100" b="1" i="0" u="none" strike="noStrike" kern="1200" baseline="0">
              <a:solidFill>
                <a:prstClr val="black"/>
              </a:solidFill>
              <a:latin typeface="+mn-lt"/>
              <a:ea typeface="+mn-ea"/>
              <a:cs typeface="+mn-cs"/>
            </a:defRPr>
          </a:pPr>
          <a:endParaRPr lang="en-US" u="sng" dirty="0"/>
        </a:p>
        <a:p xmlns:a="http://schemas.openxmlformats.org/drawingml/2006/main">
          <a:pPr algn="ctr" rtl="0">
            <a:defRPr sz="1100" b="1" i="0" u="none" strike="noStrike" kern="1200" baseline="0">
              <a:solidFill>
                <a:prstClr val="black"/>
              </a:solidFill>
              <a:latin typeface="+mn-lt"/>
              <a:ea typeface="+mn-ea"/>
              <a:cs typeface="+mn-cs"/>
            </a:defRPr>
          </a:pPr>
          <a:r>
            <a:rPr lang="en-US" dirty="0"/>
            <a:t>Ad hoc Treasury bills phased out ending automatic </a:t>
          </a:r>
          <a:r>
            <a:rPr lang="en-US" dirty="0" err="1"/>
            <a:t>monetisation</a:t>
          </a:r>
          <a:endParaRPr lang="en-US" dirty="0"/>
        </a:p>
        <a:p xmlns:a="http://schemas.openxmlformats.org/drawingml/2006/main">
          <a:endParaRPr lang="en-IN" sz="1100" dirty="0"/>
        </a:p>
      </cdr:txBody>
    </cdr:sp>
  </cdr:relSizeAnchor>
  <cdr:relSizeAnchor xmlns:cdr="http://schemas.openxmlformats.org/drawingml/2006/chartDrawing">
    <cdr:from>
      <cdr:x>0.13147</cdr:x>
      <cdr:y>0.04004</cdr:y>
    </cdr:from>
    <cdr:to>
      <cdr:x>0.23793</cdr:x>
      <cdr:y>0.33321</cdr:y>
    </cdr:to>
    <cdr:sp macro="" textlink="">
      <cdr:nvSpPr>
        <cdr:cNvPr id="31" name="TextBox 1">
          <a:extLst xmlns:a="http://schemas.openxmlformats.org/drawingml/2006/main">
            <a:ext uri="{FF2B5EF4-FFF2-40B4-BE49-F238E27FC236}">
              <a16:creationId xmlns:a16="http://schemas.microsoft.com/office/drawing/2014/main" id="{F3E7684B-CFC3-4217-AFD8-1866D6DF2D4F}"/>
            </a:ext>
          </a:extLst>
        </cdr:cNvPr>
        <cdr:cNvSpPr txBox="1"/>
      </cdr:nvSpPr>
      <cdr:spPr>
        <a:xfrm xmlns:a="http://schemas.openxmlformats.org/drawingml/2006/main">
          <a:off x="1375705" y="217213"/>
          <a:ext cx="1114096" cy="1590568"/>
        </a:xfrm>
        <a:prstGeom xmlns:a="http://schemas.openxmlformats.org/drawingml/2006/main" prst="rect">
          <a:avLst/>
        </a:prstGeom>
        <a:gradFill xmlns:a="http://schemas.openxmlformats.org/drawingml/2006/main">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xmlns:a="http://schemas.openxmlformats.org/drawingml/2006/main" w="15875">
          <a:solidFill>
            <a:schemeClr val="accent1"/>
          </a:solidFill>
        </a:l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defRPr sz="1100" b="1" i="0" u="none" strike="noStrike" kern="1200" baseline="0">
              <a:solidFill>
                <a:prstClr val="black"/>
              </a:solidFill>
              <a:latin typeface="+mn-lt"/>
              <a:ea typeface="+mn-ea"/>
              <a:cs typeface="+mn-cs"/>
            </a:defRPr>
          </a:pPr>
          <a:fld id="{FF837ABE-1A7C-4F76-9617-0808641F2CDB}" type="CELLRANGE">
            <a:rPr lang="en-US" u="sng" smtClean="0"/>
            <a:pPr algn="ctr" rtl="0">
              <a:defRPr sz="1100" b="1" i="0" u="none" strike="noStrike" kern="1200" baseline="0">
                <a:solidFill>
                  <a:prstClr val="black"/>
                </a:solidFill>
                <a:latin typeface="+mn-lt"/>
                <a:ea typeface="+mn-ea"/>
                <a:cs typeface="+mn-cs"/>
              </a:defRPr>
            </a:pPr>
            <a:t>1998</a:t>
          </a:fld>
          <a:endParaRPr lang="en-US" u="sng" dirty="0"/>
        </a:p>
        <a:p xmlns:a="http://schemas.openxmlformats.org/drawingml/2006/main">
          <a:pPr algn="ctr" rtl="0">
            <a:defRPr sz="1100" b="1" i="0" u="none" strike="noStrike" kern="1200" baseline="0">
              <a:solidFill>
                <a:prstClr val="black"/>
              </a:solidFill>
              <a:latin typeface="+mn-lt"/>
              <a:ea typeface="+mn-ea"/>
              <a:cs typeface="+mn-cs"/>
            </a:defRPr>
          </a:pPr>
          <a:endParaRPr lang="en-US" u="sng" dirty="0"/>
        </a:p>
        <a:p xmlns:a="http://schemas.openxmlformats.org/drawingml/2006/main">
          <a:pPr algn="ctr" rtl="0">
            <a:defRPr sz="1100" b="1" i="0" u="none" strike="noStrike" kern="1200" baseline="0">
              <a:solidFill>
                <a:prstClr val="black"/>
              </a:solidFill>
              <a:latin typeface="+mn-lt"/>
              <a:ea typeface="+mn-ea"/>
              <a:cs typeface="+mn-cs"/>
            </a:defRPr>
          </a:pPr>
          <a:fld id="{232207D7-50E2-497A-B0A9-11C8E26C4EA0}" type="CATEGORYNAME">
            <a:rPr lang="en-US"/>
            <a:pPr algn="ctr" rtl="0">
              <a:defRPr sz="1100" b="1" i="0" u="none" strike="noStrike" kern="1200" baseline="0">
                <a:solidFill>
                  <a:prstClr val="black"/>
                </a:solidFill>
                <a:latin typeface="+mn-lt"/>
                <a:ea typeface="+mn-ea"/>
                <a:cs typeface="+mn-cs"/>
              </a:defRPr>
            </a:pPr>
            <a:t>Multiple
indicator
approach for
monetary
policy
adopted</a:t>
          </a:fld>
          <a:endParaRPr lang="en-US" dirty="0"/>
        </a:p>
        <a:p xmlns:a="http://schemas.openxmlformats.org/drawingml/2006/main">
          <a:endParaRPr lang="en-IN" sz="1100" dirty="0"/>
        </a:p>
      </cdr:txBody>
    </cdr:sp>
  </cdr:relSizeAnchor>
</c:userShapes>
</file>

<file path=ppt/drawings/drawing3.xml><?xml version="1.0" encoding="utf-8"?>
<c:userShapes xmlns:c="http://schemas.openxmlformats.org/drawingml/2006/chart">
  <cdr:relSizeAnchor xmlns:cdr="http://schemas.openxmlformats.org/drawingml/2006/chartDrawing">
    <cdr:from>
      <cdr:x>0.59275</cdr:x>
      <cdr:y>0.28119</cdr:y>
    </cdr:from>
    <cdr:to>
      <cdr:x>0.59275</cdr:x>
      <cdr:y>0.49128</cdr:y>
    </cdr:to>
    <cdr:cxnSp macro="">
      <cdr:nvCxnSpPr>
        <cdr:cNvPr id="7" name="Straight Connector 6">
          <a:extLst xmlns:a="http://schemas.openxmlformats.org/drawingml/2006/main">
            <a:ext uri="{FF2B5EF4-FFF2-40B4-BE49-F238E27FC236}">
              <a16:creationId xmlns:a16="http://schemas.microsoft.com/office/drawing/2014/main" id="{38E45CC4-C2D6-43E8-AA4B-56ED3808800E}"/>
            </a:ext>
          </a:extLst>
        </cdr:cNvPr>
        <cdr:cNvCxnSpPr/>
      </cdr:nvCxnSpPr>
      <cdr:spPr>
        <a:xfrm xmlns:a="http://schemas.openxmlformats.org/drawingml/2006/main">
          <a:off x="6202706" y="1497392"/>
          <a:ext cx="0" cy="1118728"/>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0.71685</cdr:x>
      <cdr:y>0.49128</cdr:y>
    </cdr:from>
    <cdr:to>
      <cdr:x>0.71685</cdr:x>
      <cdr:y>0.68516</cdr:y>
    </cdr:to>
    <cdr:cxnSp macro="">
      <cdr:nvCxnSpPr>
        <cdr:cNvPr id="10" name="Straight Connector 9">
          <a:extLst xmlns:a="http://schemas.openxmlformats.org/drawingml/2006/main">
            <a:ext uri="{FF2B5EF4-FFF2-40B4-BE49-F238E27FC236}">
              <a16:creationId xmlns:a16="http://schemas.microsoft.com/office/drawing/2014/main" id="{9FA2DFA7-D909-4BA4-BBD1-1D5428C621F4}"/>
            </a:ext>
          </a:extLst>
        </cdr:cNvPr>
        <cdr:cNvCxnSpPr/>
      </cdr:nvCxnSpPr>
      <cdr:spPr>
        <a:xfrm xmlns:a="http://schemas.openxmlformats.org/drawingml/2006/main">
          <a:off x="7501372" y="2616095"/>
          <a:ext cx="0" cy="1032442"/>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0.39409</cdr:x>
      <cdr:y>0.26033</cdr:y>
    </cdr:from>
    <cdr:to>
      <cdr:x>0.39409</cdr:x>
      <cdr:y>0.49596</cdr:y>
    </cdr:to>
    <cdr:cxnSp macro="">
      <cdr:nvCxnSpPr>
        <cdr:cNvPr id="22" name="Straight Connector 21">
          <a:extLst xmlns:a="http://schemas.openxmlformats.org/drawingml/2006/main">
            <a:ext uri="{FF2B5EF4-FFF2-40B4-BE49-F238E27FC236}">
              <a16:creationId xmlns:a16="http://schemas.microsoft.com/office/drawing/2014/main" id="{97312511-0B07-4D94-9378-495B2D5382CA}"/>
            </a:ext>
          </a:extLst>
        </cdr:cNvPr>
        <cdr:cNvCxnSpPr/>
      </cdr:nvCxnSpPr>
      <cdr:spPr>
        <a:xfrm xmlns:a="http://schemas.openxmlformats.org/drawingml/2006/main">
          <a:off x="4123912" y="1386303"/>
          <a:ext cx="0" cy="1254736"/>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0.49989</cdr:x>
      <cdr:y>0.49128</cdr:y>
    </cdr:from>
    <cdr:to>
      <cdr:x>0.49989</cdr:x>
      <cdr:y>0.70202</cdr:y>
    </cdr:to>
    <cdr:cxnSp macro="">
      <cdr:nvCxnSpPr>
        <cdr:cNvPr id="24" name="Straight Connector 23">
          <a:extLst xmlns:a="http://schemas.openxmlformats.org/drawingml/2006/main">
            <a:ext uri="{FF2B5EF4-FFF2-40B4-BE49-F238E27FC236}">
              <a16:creationId xmlns:a16="http://schemas.microsoft.com/office/drawing/2014/main" id="{97312511-0B07-4D94-9378-495B2D5382CA}"/>
            </a:ext>
          </a:extLst>
        </cdr:cNvPr>
        <cdr:cNvCxnSpPr/>
      </cdr:nvCxnSpPr>
      <cdr:spPr>
        <a:xfrm xmlns:a="http://schemas.openxmlformats.org/drawingml/2006/main">
          <a:off x="5230941" y="2616094"/>
          <a:ext cx="0" cy="1122214"/>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0.79971</cdr:x>
      <cdr:y>0.26041</cdr:y>
    </cdr:from>
    <cdr:to>
      <cdr:x>0.79999</cdr:x>
      <cdr:y>0.48926</cdr:y>
    </cdr:to>
    <cdr:cxnSp macro="">
      <cdr:nvCxnSpPr>
        <cdr:cNvPr id="6" name="Straight Connector 5">
          <a:extLst xmlns:a="http://schemas.openxmlformats.org/drawingml/2006/main">
            <a:ext uri="{FF2B5EF4-FFF2-40B4-BE49-F238E27FC236}">
              <a16:creationId xmlns:a16="http://schemas.microsoft.com/office/drawing/2014/main" id="{5A4B4383-3B9A-4765-A1E2-70C4C181375C}"/>
            </a:ext>
          </a:extLst>
        </cdr:cNvPr>
        <cdr:cNvCxnSpPr>
          <a:stCxn xmlns:a="http://schemas.openxmlformats.org/drawingml/2006/main" id="3" idx="2"/>
        </cdr:cNvCxnSpPr>
      </cdr:nvCxnSpPr>
      <cdr:spPr>
        <a:xfrm xmlns:a="http://schemas.openxmlformats.org/drawingml/2006/main" flipH="1">
          <a:off x="8368384" y="1386735"/>
          <a:ext cx="2973" cy="1218602"/>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0.72074</cdr:x>
      <cdr:y>0.02114</cdr:y>
    </cdr:from>
    <cdr:to>
      <cdr:x>0.87925</cdr:x>
      <cdr:y>0.26041</cdr:y>
    </cdr:to>
    <cdr:sp macro="" textlink="">
      <cdr:nvSpPr>
        <cdr:cNvPr id="3" name="Rectangle 2">
          <a:extLst xmlns:a="http://schemas.openxmlformats.org/drawingml/2006/main">
            <a:ext uri="{FF2B5EF4-FFF2-40B4-BE49-F238E27FC236}">
              <a16:creationId xmlns:a16="http://schemas.microsoft.com/office/drawing/2014/main" id="{36077C79-006F-476A-9E33-E889861291A2}"/>
            </a:ext>
          </a:extLst>
        </cdr:cNvPr>
        <cdr:cNvSpPr/>
      </cdr:nvSpPr>
      <cdr:spPr>
        <a:xfrm xmlns:a="http://schemas.openxmlformats.org/drawingml/2006/main">
          <a:off x="7542009" y="112596"/>
          <a:ext cx="1658695" cy="1274139"/>
        </a:xfrm>
        <a:prstGeom xmlns:a="http://schemas.openxmlformats.org/drawingml/2006/main" prst="rect">
          <a:avLst/>
        </a:prstGeom>
        <a:gradFill xmlns:a="http://schemas.openxmlformats.org/drawingml/2006/main" flip="none" rotWithShape="1">
          <a:gsLst>
            <a:gs pos="0">
              <a:srgbClr val="0070C0"/>
            </a:gs>
            <a:gs pos="0">
              <a:srgbClr val="00B0F0"/>
            </a:gs>
            <a:gs pos="100000">
              <a:srgbClr val="00B0F0">
                <a:tint val="23500"/>
                <a:satMod val="160000"/>
              </a:srgbClr>
            </a:gs>
          </a:gsLst>
          <a:lin ang="5400000" scaled="1"/>
          <a:tileRect/>
        </a:gradFill>
        <a:ln xmlns:a="http://schemas.openxmlformats.org/drawingml/2006/main" w="19050">
          <a:solidFill>
            <a:schemeClr val="accent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pPr algn="ctr"/>
          <a:r>
            <a:rPr lang="en-US" b="1" u="sng" dirty="0">
              <a:solidFill>
                <a:schemeClr val="tx1"/>
              </a:solidFill>
            </a:rPr>
            <a:t>2022</a:t>
          </a:r>
          <a:r>
            <a:rPr lang="en-US" dirty="0">
              <a:solidFill>
                <a:schemeClr val="tx1"/>
              </a:solidFill>
            </a:rPr>
            <a:t> </a:t>
          </a:r>
        </a:p>
        <a:p xmlns:a="http://schemas.openxmlformats.org/drawingml/2006/main">
          <a:endParaRPr lang="en-US" dirty="0">
            <a:solidFill>
              <a:schemeClr val="tx1"/>
            </a:solidFill>
          </a:endParaRPr>
        </a:p>
        <a:p xmlns:a="http://schemas.openxmlformats.org/drawingml/2006/main">
          <a:r>
            <a:rPr lang="en-US" sz="1200" b="1" kern="1200" dirty="0">
              <a:solidFill>
                <a:prstClr val="black"/>
              </a:solidFill>
            </a:rPr>
            <a:t>Interoperable Card-less Cash Withdrawal (ICCW) at ATMs </a:t>
          </a:r>
        </a:p>
      </cdr:txBody>
    </cdr:sp>
  </cdr:relSizeAnchor>
  <cdr:relSizeAnchor xmlns:cdr="http://schemas.openxmlformats.org/drawingml/2006/chartDrawing">
    <cdr:from>
      <cdr:x>0.08317</cdr:x>
      <cdr:y>0.48926</cdr:y>
    </cdr:from>
    <cdr:to>
      <cdr:x>0.08317</cdr:x>
      <cdr:y>0.68314</cdr:y>
    </cdr:to>
    <cdr:cxnSp macro="">
      <cdr:nvCxnSpPr>
        <cdr:cNvPr id="17" name="Straight Connector 16">
          <a:extLst xmlns:a="http://schemas.openxmlformats.org/drawingml/2006/main">
            <a:ext uri="{FF2B5EF4-FFF2-40B4-BE49-F238E27FC236}">
              <a16:creationId xmlns:a16="http://schemas.microsoft.com/office/drawing/2014/main" id="{869EC80C-298F-4ACC-9EEE-5D11EAD937DE}"/>
            </a:ext>
          </a:extLst>
        </cdr:cNvPr>
        <cdr:cNvCxnSpPr/>
      </cdr:nvCxnSpPr>
      <cdr:spPr>
        <a:xfrm xmlns:a="http://schemas.openxmlformats.org/drawingml/2006/main">
          <a:off x="870322" y="2605337"/>
          <a:ext cx="0" cy="1032442"/>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0.28364</cdr:x>
      <cdr:y>0.48926</cdr:y>
    </cdr:from>
    <cdr:to>
      <cdr:x>0.28364</cdr:x>
      <cdr:y>0.7</cdr:y>
    </cdr:to>
    <cdr:cxnSp macro="">
      <cdr:nvCxnSpPr>
        <cdr:cNvPr id="18" name="Straight Connector 17">
          <a:extLst xmlns:a="http://schemas.openxmlformats.org/drawingml/2006/main">
            <a:ext uri="{FF2B5EF4-FFF2-40B4-BE49-F238E27FC236}">
              <a16:creationId xmlns:a16="http://schemas.microsoft.com/office/drawing/2014/main" id="{869EC80C-298F-4ACC-9EEE-5D11EAD937DE}"/>
            </a:ext>
          </a:extLst>
        </cdr:cNvPr>
        <cdr:cNvCxnSpPr/>
      </cdr:nvCxnSpPr>
      <cdr:spPr>
        <a:xfrm xmlns:a="http://schemas.openxmlformats.org/drawingml/2006/main">
          <a:off x="2968063" y="2605337"/>
          <a:ext cx="0" cy="1122214"/>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0.18083</cdr:x>
      <cdr:y>0.26437</cdr:y>
    </cdr:from>
    <cdr:to>
      <cdr:x>0.18083</cdr:x>
      <cdr:y>0.49178</cdr:y>
    </cdr:to>
    <cdr:cxnSp macro="">
      <cdr:nvCxnSpPr>
        <cdr:cNvPr id="19" name="Straight Connector 18">
          <a:extLst xmlns:a="http://schemas.openxmlformats.org/drawingml/2006/main">
            <a:ext uri="{FF2B5EF4-FFF2-40B4-BE49-F238E27FC236}">
              <a16:creationId xmlns:a16="http://schemas.microsoft.com/office/drawing/2014/main" id="{869EC80C-298F-4ACC-9EEE-5D11EAD937DE}"/>
            </a:ext>
          </a:extLst>
        </cdr:cNvPr>
        <cdr:cNvCxnSpPr/>
      </cdr:nvCxnSpPr>
      <cdr:spPr>
        <a:xfrm xmlns:a="http://schemas.openxmlformats.org/drawingml/2006/main">
          <a:off x="1892298" y="1407819"/>
          <a:ext cx="0" cy="1210965"/>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3"/>
            <a:ext cx="3038475" cy="466724"/>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970340" y="3"/>
            <a:ext cx="3038475" cy="466724"/>
          </a:xfrm>
          <a:prstGeom prst="rect">
            <a:avLst/>
          </a:prstGeom>
        </p:spPr>
        <p:txBody>
          <a:bodyPr vert="horz" lIns="91440" tIns="45720" rIns="91440" bIns="45720" rtlCol="0"/>
          <a:lstStyle>
            <a:lvl1pPr algn="r">
              <a:defRPr sz="1200"/>
            </a:lvl1pPr>
          </a:lstStyle>
          <a:p>
            <a:fld id="{7FB444D6-5AC2-4316-9C25-A6F8B1E077CA}" type="datetimeFigureOut">
              <a:rPr lang="en-IN" smtClean="0"/>
              <a:t>02-11-2022</a:t>
            </a:fld>
            <a:endParaRPr lang="en-IN"/>
          </a:p>
        </p:txBody>
      </p:sp>
      <p:sp>
        <p:nvSpPr>
          <p:cNvPr id="4" name="Slide Image Placeholder 3"/>
          <p:cNvSpPr>
            <a:spLocks noGrp="1" noRot="1" noChangeAspect="1"/>
          </p:cNvSpPr>
          <p:nvPr>
            <p:ph type="sldImg" idx="2"/>
          </p:nvPr>
        </p:nvSpPr>
        <p:spPr>
          <a:xfrm>
            <a:off x="715963" y="1162050"/>
            <a:ext cx="5578475" cy="3138488"/>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701676" y="4473576"/>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2" y="8829676"/>
            <a:ext cx="3038475" cy="466724"/>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970340" y="8829676"/>
            <a:ext cx="3038475" cy="466724"/>
          </a:xfrm>
          <a:prstGeom prst="rect">
            <a:avLst/>
          </a:prstGeom>
        </p:spPr>
        <p:txBody>
          <a:bodyPr vert="horz" lIns="91440" tIns="45720" rIns="91440" bIns="45720" rtlCol="0" anchor="b"/>
          <a:lstStyle>
            <a:lvl1pPr algn="r">
              <a:defRPr sz="1200"/>
            </a:lvl1pPr>
          </a:lstStyle>
          <a:p>
            <a:fld id="{4C1CCA63-515D-4D71-B468-B31C724D16A8}" type="slidenum">
              <a:rPr lang="en-IN" smtClean="0"/>
              <a:t>‹#›</a:t>
            </a:fld>
            <a:endParaRPr lang="en-IN"/>
          </a:p>
        </p:txBody>
      </p:sp>
    </p:spTree>
    <p:extLst>
      <p:ext uri="{BB962C8B-B14F-4D97-AF65-F5344CB8AC3E}">
        <p14:creationId xmlns:p14="http://schemas.microsoft.com/office/powerpoint/2010/main" val="1033941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Move the 1998, 1997 to next slide</a:t>
            </a:r>
            <a:endParaRPr lang="en-IN" dirty="0"/>
          </a:p>
        </p:txBody>
      </p:sp>
      <p:sp>
        <p:nvSpPr>
          <p:cNvPr id="4" name="Slide Number Placeholder 3"/>
          <p:cNvSpPr>
            <a:spLocks noGrp="1"/>
          </p:cNvSpPr>
          <p:nvPr>
            <p:ph type="sldNum" sz="quarter" idx="5"/>
          </p:nvPr>
        </p:nvSpPr>
        <p:spPr/>
        <p:txBody>
          <a:bodyPr/>
          <a:lstStyle/>
          <a:p>
            <a:fld id="{4C1CCA63-515D-4D71-B468-B31C724D16A8}" type="slidenum">
              <a:rPr lang="en-IN" smtClean="0"/>
              <a:t>4</a:t>
            </a:fld>
            <a:endParaRPr lang="en-IN"/>
          </a:p>
        </p:txBody>
      </p:sp>
    </p:spTree>
    <p:extLst>
      <p:ext uri="{BB962C8B-B14F-4D97-AF65-F5344CB8AC3E}">
        <p14:creationId xmlns:p14="http://schemas.microsoft.com/office/powerpoint/2010/main" val="29277764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a:p>
            <a:pPr marL="228600" indent="-228600">
              <a:buAutoNum type="arabicPeriod"/>
            </a:pPr>
            <a:r>
              <a:rPr lang="en-IN" dirty="0"/>
              <a:t>Move the 2016, 2018 and 2019 to next page/slide</a:t>
            </a:r>
          </a:p>
        </p:txBody>
      </p:sp>
      <p:sp>
        <p:nvSpPr>
          <p:cNvPr id="4" name="Slide Number Placeholder 3"/>
          <p:cNvSpPr>
            <a:spLocks noGrp="1"/>
          </p:cNvSpPr>
          <p:nvPr>
            <p:ph type="sldNum" sz="quarter" idx="5"/>
          </p:nvPr>
        </p:nvSpPr>
        <p:spPr/>
        <p:txBody>
          <a:bodyPr/>
          <a:lstStyle/>
          <a:p>
            <a:fld id="{4C1CCA63-515D-4D71-B468-B31C724D16A8}" type="slidenum">
              <a:rPr lang="en-IN" smtClean="0"/>
              <a:t>5</a:t>
            </a:fld>
            <a:endParaRPr lang="en-IN"/>
          </a:p>
        </p:txBody>
      </p:sp>
    </p:spTree>
    <p:extLst>
      <p:ext uri="{BB962C8B-B14F-4D97-AF65-F5344CB8AC3E}">
        <p14:creationId xmlns:p14="http://schemas.microsoft.com/office/powerpoint/2010/main" val="454673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4C1CCA63-515D-4D71-B468-B31C724D16A8}" type="slidenum">
              <a:rPr lang="en-IN" smtClean="0"/>
              <a:t>14</a:t>
            </a:fld>
            <a:endParaRPr lang="en-IN"/>
          </a:p>
        </p:txBody>
      </p:sp>
    </p:spTree>
    <p:extLst>
      <p:ext uri="{BB962C8B-B14F-4D97-AF65-F5344CB8AC3E}">
        <p14:creationId xmlns:p14="http://schemas.microsoft.com/office/powerpoint/2010/main" val="55554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E0030C-E2E1-48D5-A18C-FDB48783C5FA}" type="datetimeFigureOut">
              <a:rPr lang="en-IN" smtClean="0"/>
              <a:pPr/>
              <a:t>02-11-2022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DA08E8A-9C95-43E0-95D6-61BE74760C60}" type="slidenum">
              <a:rPr lang="en-IN" smtClean="0"/>
              <a:pPr/>
              <a:t>‹#›</a:t>
            </a:fld>
            <a:endParaRPr lang="en-IN"/>
          </a:p>
        </p:txBody>
      </p:sp>
    </p:spTree>
    <p:extLst>
      <p:ext uri="{BB962C8B-B14F-4D97-AF65-F5344CB8AC3E}">
        <p14:creationId xmlns:p14="http://schemas.microsoft.com/office/powerpoint/2010/main" val="1359638888"/>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E0030C-E2E1-48D5-A18C-FDB48783C5FA}" type="datetimeFigureOut">
              <a:rPr lang="en-IN" smtClean="0"/>
              <a:pPr/>
              <a:t>02-11-2022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DA08E8A-9C95-43E0-95D6-61BE74760C60}" type="slidenum">
              <a:rPr lang="en-IN" smtClean="0"/>
              <a:pPr/>
              <a:t>‹#›</a:t>
            </a:fld>
            <a:endParaRPr lang="en-IN"/>
          </a:p>
        </p:txBody>
      </p:sp>
    </p:spTree>
    <p:extLst>
      <p:ext uri="{BB962C8B-B14F-4D97-AF65-F5344CB8AC3E}">
        <p14:creationId xmlns:p14="http://schemas.microsoft.com/office/powerpoint/2010/main" val="1676115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E0030C-E2E1-48D5-A18C-FDB48783C5FA}" type="datetimeFigureOut">
              <a:rPr lang="en-IN" smtClean="0"/>
              <a:pPr/>
              <a:t>02-11-2022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DA08E8A-9C95-43E0-95D6-61BE74760C60}" type="slidenum">
              <a:rPr lang="en-IN" smtClean="0"/>
              <a:pPr/>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982687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E0030C-E2E1-48D5-A18C-FDB48783C5FA}" type="datetimeFigureOut">
              <a:rPr lang="en-IN" smtClean="0"/>
              <a:pPr/>
              <a:t>02-11-2022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DA08E8A-9C95-43E0-95D6-61BE74760C60}" type="slidenum">
              <a:rPr lang="en-IN" smtClean="0"/>
              <a:pPr/>
              <a:t>‹#›</a:t>
            </a:fld>
            <a:endParaRPr lang="en-IN"/>
          </a:p>
        </p:txBody>
      </p:sp>
    </p:spTree>
    <p:extLst>
      <p:ext uri="{BB962C8B-B14F-4D97-AF65-F5344CB8AC3E}">
        <p14:creationId xmlns:p14="http://schemas.microsoft.com/office/powerpoint/2010/main" val="34477157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E0030C-E2E1-48D5-A18C-FDB48783C5FA}" type="datetimeFigureOut">
              <a:rPr lang="en-IN" smtClean="0"/>
              <a:pPr/>
              <a:t>02-11-2022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DA08E8A-9C95-43E0-95D6-61BE74760C60}" type="slidenum">
              <a:rPr lang="en-IN" smtClean="0"/>
              <a:pPr/>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496261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E0030C-E2E1-48D5-A18C-FDB48783C5FA}" type="datetimeFigureOut">
              <a:rPr lang="en-IN" smtClean="0"/>
              <a:pPr/>
              <a:t>02-11-2022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DA08E8A-9C95-43E0-95D6-61BE74760C60}" type="slidenum">
              <a:rPr lang="en-IN" smtClean="0"/>
              <a:pPr/>
              <a:t>‹#›</a:t>
            </a:fld>
            <a:endParaRPr lang="en-IN"/>
          </a:p>
        </p:txBody>
      </p:sp>
    </p:spTree>
    <p:extLst>
      <p:ext uri="{BB962C8B-B14F-4D97-AF65-F5344CB8AC3E}">
        <p14:creationId xmlns:p14="http://schemas.microsoft.com/office/powerpoint/2010/main" val="18318517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E0030C-E2E1-48D5-A18C-FDB48783C5FA}" type="datetimeFigureOut">
              <a:rPr lang="en-IN" smtClean="0"/>
              <a:pPr/>
              <a:t>02-11-2022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DA08E8A-9C95-43E0-95D6-61BE74760C60}" type="slidenum">
              <a:rPr lang="en-IN" smtClean="0"/>
              <a:pPr/>
              <a:t>‹#›</a:t>
            </a:fld>
            <a:endParaRPr lang="en-IN"/>
          </a:p>
        </p:txBody>
      </p:sp>
    </p:spTree>
    <p:extLst>
      <p:ext uri="{BB962C8B-B14F-4D97-AF65-F5344CB8AC3E}">
        <p14:creationId xmlns:p14="http://schemas.microsoft.com/office/powerpoint/2010/main" val="3252720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E0030C-E2E1-48D5-A18C-FDB48783C5FA}" type="datetimeFigureOut">
              <a:rPr lang="en-IN" smtClean="0"/>
              <a:pPr/>
              <a:t>02-11-2022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DA08E8A-9C95-43E0-95D6-61BE74760C60}" type="slidenum">
              <a:rPr lang="en-IN" smtClean="0"/>
              <a:pPr/>
              <a:t>‹#›</a:t>
            </a:fld>
            <a:endParaRPr lang="en-IN"/>
          </a:p>
        </p:txBody>
      </p:sp>
    </p:spTree>
    <p:extLst>
      <p:ext uri="{BB962C8B-B14F-4D97-AF65-F5344CB8AC3E}">
        <p14:creationId xmlns:p14="http://schemas.microsoft.com/office/powerpoint/2010/main" val="2474563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E0030C-E2E1-48D5-A18C-FDB48783C5FA}" type="datetimeFigureOut">
              <a:rPr lang="en-IN" smtClean="0"/>
              <a:pPr/>
              <a:t>02-11-2022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DA08E8A-9C95-43E0-95D6-61BE74760C60}" type="slidenum">
              <a:rPr lang="en-IN" smtClean="0"/>
              <a:pPr/>
              <a:t>‹#›</a:t>
            </a:fld>
            <a:endParaRPr lang="en-IN"/>
          </a:p>
        </p:txBody>
      </p:sp>
    </p:spTree>
    <p:extLst>
      <p:ext uri="{BB962C8B-B14F-4D97-AF65-F5344CB8AC3E}">
        <p14:creationId xmlns:p14="http://schemas.microsoft.com/office/powerpoint/2010/main" val="1596145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E0030C-E2E1-48D5-A18C-FDB48783C5FA}" type="datetimeFigureOut">
              <a:rPr lang="en-IN" smtClean="0"/>
              <a:pPr/>
              <a:t>02-11-2022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DA08E8A-9C95-43E0-95D6-61BE74760C60}" type="slidenum">
              <a:rPr lang="en-IN" smtClean="0"/>
              <a:pPr/>
              <a:t>‹#›</a:t>
            </a:fld>
            <a:endParaRPr lang="en-IN"/>
          </a:p>
        </p:txBody>
      </p:sp>
    </p:spTree>
    <p:extLst>
      <p:ext uri="{BB962C8B-B14F-4D97-AF65-F5344CB8AC3E}">
        <p14:creationId xmlns:p14="http://schemas.microsoft.com/office/powerpoint/2010/main" val="2274013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5E0030C-E2E1-48D5-A18C-FDB48783C5FA}" type="datetimeFigureOut">
              <a:rPr lang="en-IN" smtClean="0"/>
              <a:pPr/>
              <a:t>02-11-2022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DA08E8A-9C95-43E0-95D6-61BE74760C60}" type="slidenum">
              <a:rPr lang="en-IN" smtClean="0"/>
              <a:pPr/>
              <a:t>‹#›</a:t>
            </a:fld>
            <a:endParaRPr lang="en-IN"/>
          </a:p>
        </p:txBody>
      </p:sp>
    </p:spTree>
    <p:extLst>
      <p:ext uri="{BB962C8B-B14F-4D97-AF65-F5344CB8AC3E}">
        <p14:creationId xmlns:p14="http://schemas.microsoft.com/office/powerpoint/2010/main" val="4245901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E0030C-E2E1-48D5-A18C-FDB48783C5FA}" type="datetimeFigureOut">
              <a:rPr lang="en-IN" smtClean="0"/>
              <a:pPr/>
              <a:t>02-11-2022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DA08E8A-9C95-43E0-95D6-61BE74760C60}" type="slidenum">
              <a:rPr lang="en-IN" smtClean="0"/>
              <a:pPr/>
              <a:t>‹#›</a:t>
            </a:fld>
            <a:endParaRPr lang="en-IN"/>
          </a:p>
        </p:txBody>
      </p:sp>
    </p:spTree>
    <p:extLst>
      <p:ext uri="{BB962C8B-B14F-4D97-AF65-F5344CB8AC3E}">
        <p14:creationId xmlns:p14="http://schemas.microsoft.com/office/powerpoint/2010/main" val="2770301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5E0030C-E2E1-48D5-A18C-FDB48783C5FA}" type="datetimeFigureOut">
              <a:rPr lang="en-IN" smtClean="0"/>
              <a:pPr/>
              <a:t>02-11-2022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DA08E8A-9C95-43E0-95D6-61BE74760C60}" type="slidenum">
              <a:rPr lang="en-IN" smtClean="0"/>
              <a:pPr/>
              <a:t>‹#›</a:t>
            </a:fld>
            <a:endParaRPr lang="en-IN"/>
          </a:p>
        </p:txBody>
      </p:sp>
    </p:spTree>
    <p:extLst>
      <p:ext uri="{BB962C8B-B14F-4D97-AF65-F5344CB8AC3E}">
        <p14:creationId xmlns:p14="http://schemas.microsoft.com/office/powerpoint/2010/main" val="715607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E0030C-E2E1-48D5-A18C-FDB48783C5FA}" type="datetimeFigureOut">
              <a:rPr lang="en-IN" smtClean="0"/>
              <a:pPr/>
              <a:t>02-11-2022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DA08E8A-9C95-43E0-95D6-61BE74760C60}" type="slidenum">
              <a:rPr lang="en-IN" smtClean="0"/>
              <a:pPr/>
              <a:t>‹#›</a:t>
            </a:fld>
            <a:endParaRPr lang="en-IN"/>
          </a:p>
        </p:txBody>
      </p:sp>
    </p:spTree>
    <p:extLst>
      <p:ext uri="{BB962C8B-B14F-4D97-AF65-F5344CB8AC3E}">
        <p14:creationId xmlns:p14="http://schemas.microsoft.com/office/powerpoint/2010/main" val="2221632071"/>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5E0030C-E2E1-48D5-A18C-FDB48783C5FA}" type="datetimeFigureOut">
              <a:rPr lang="en-IN" smtClean="0"/>
              <a:pPr/>
              <a:t>02-11-2022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DA08E8A-9C95-43E0-95D6-61BE74760C60}" type="slidenum">
              <a:rPr lang="en-IN" smtClean="0"/>
              <a:pPr/>
              <a:t>‹#›</a:t>
            </a:fld>
            <a:endParaRPr lang="en-IN"/>
          </a:p>
        </p:txBody>
      </p:sp>
    </p:spTree>
    <p:extLst>
      <p:ext uri="{BB962C8B-B14F-4D97-AF65-F5344CB8AC3E}">
        <p14:creationId xmlns:p14="http://schemas.microsoft.com/office/powerpoint/2010/main" val="43006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A08E8A-9C95-43E0-95D6-61BE74760C60}" type="slidenum">
              <a:rPr lang="en-IN" smtClean="0"/>
              <a:pPr/>
              <a:t>‹#›</a:t>
            </a:fld>
            <a:endParaRPr lang="en-IN"/>
          </a:p>
        </p:txBody>
      </p:sp>
      <p:sp>
        <p:nvSpPr>
          <p:cNvPr id="5" name="Date Placeholder 4"/>
          <p:cNvSpPr>
            <a:spLocks noGrp="1"/>
          </p:cNvSpPr>
          <p:nvPr>
            <p:ph type="dt" sz="half" idx="10"/>
          </p:nvPr>
        </p:nvSpPr>
        <p:spPr/>
        <p:txBody>
          <a:bodyPr/>
          <a:lstStyle/>
          <a:p>
            <a:fld id="{55E0030C-E2E1-48D5-A18C-FDB48783C5FA}" type="datetimeFigureOut">
              <a:rPr lang="en-IN" smtClean="0"/>
              <a:pPr/>
              <a:t>02-11-2022</a:t>
            </a:fld>
            <a:endParaRPr lang="en-IN"/>
          </a:p>
        </p:txBody>
      </p:sp>
    </p:spTree>
    <p:extLst>
      <p:ext uri="{BB962C8B-B14F-4D97-AF65-F5344CB8AC3E}">
        <p14:creationId xmlns:p14="http://schemas.microsoft.com/office/powerpoint/2010/main" val="363278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5E0030C-E2E1-48D5-A18C-FDB48783C5FA}" type="datetimeFigureOut">
              <a:rPr lang="en-IN" smtClean="0"/>
              <a:pPr/>
              <a:t>02-11-2022</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DA08E8A-9C95-43E0-95D6-61BE74760C60}" type="slidenum">
              <a:rPr lang="en-IN" smtClean="0"/>
              <a:pPr/>
              <a:t>‹#›</a:t>
            </a:fld>
            <a:endParaRPr lang="en-IN"/>
          </a:p>
        </p:txBody>
      </p:sp>
    </p:spTree>
    <p:extLst>
      <p:ext uri="{BB962C8B-B14F-4D97-AF65-F5344CB8AC3E}">
        <p14:creationId xmlns:p14="http://schemas.microsoft.com/office/powerpoint/2010/main" val="1662208623"/>
      </p:ext>
    </p:extLst>
  </p:cSld>
  <p:clrMap bg1="lt1" tx1="dk1" bg2="lt2" tx2="dk2" accent1="accent1" accent2="accent2" accent3="accent3" accent4="accent4" accent5="accent5" accent6="accent6" hlink="hlink" folHlink="folHlink"/>
  <p:sldLayoutIdLst>
    <p:sldLayoutId id="2147483954" r:id="rId1"/>
    <p:sldLayoutId id="2147483955" r:id="rId2"/>
    <p:sldLayoutId id="2147483956" r:id="rId3"/>
    <p:sldLayoutId id="2147483957" r:id="rId4"/>
    <p:sldLayoutId id="2147483958" r:id="rId5"/>
    <p:sldLayoutId id="2147483959" r:id="rId6"/>
    <p:sldLayoutId id="2147483960" r:id="rId7"/>
    <p:sldLayoutId id="2147483961" r:id="rId8"/>
    <p:sldLayoutId id="2147483962" r:id="rId9"/>
    <p:sldLayoutId id="2147483963" r:id="rId10"/>
    <p:sldLayoutId id="2147483964" r:id="rId11"/>
    <p:sldLayoutId id="2147483965" r:id="rId12"/>
    <p:sldLayoutId id="2147483966" r:id="rId13"/>
    <p:sldLayoutId id="2147483967" r:id="rId14"/>
    <p:sldLayoutId id="2147483968" r:id="rId15"/>
    <p:sldLayoutId id="214748396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opportunities.rbi.org.in/scripts/index.asp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opportunities.rbi.org.in/scripts/index.asp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ww.rbi.org.in/Scripts/OccasionalPublications.aspx?head=Reserve%20Bank%20of%20India%20Ac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3.jpg"/><Relationship Id="rId13" Type="http://schemas.openxmlformats.org/officeDocument/2006/relationships/image" Target="../media/image8.jpg"/><Relationship Id="rId3" Type="http://schemas.openxmlformats.org/officeDocument/2006/relationships/diagramLayout" Target="../diagrams/layout1.xml"/><Relationship Id="rId7" Type="http://schemas.openxmlformats.org/officeDocument/2006/relationships/image" Target="../media/image2.jpeg"/><Relationship Id="rId12" Type="http://schemas.openxmlformats.org/officeDocument/2006/relationships/image" Target="../media/image7.jp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openxmlformats.org/officeDocument/2006/relationships/image" Target="../media/image6.jpg"/><Relationship Id="rId5" Type="http://schemas.openxmlformats.org/officeDocument/2006/relationships/diagramColors" Target="../diagrams/colors1.xml"/><Relationship Id="rId10" Type="http://schemas.openxmlformats.org/officeDocument/2006/relationships/image" Target="../media/image5.jpeg"/><Relationship Id="rId4" Type="http://schemas.openxmlformats.org/officeDocument/2006/relationships/diagramQuickStyle" Target="../diagrams/quickStyle1.xml"/><Relationship Id="rId9"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8" Type="http://schemas.openxmlformats.org/officeDocument/2006/relationships/image" Target="../media/image11.svg"/><Relationship Id="rId13" Type="http://schemas.openxmlformats.org/officeDocument/2006/relationships/image" Target="../media/image16.png"/><Relationship Id="rId3" Type="http://schemas.openxmlformats.org/officeDocument/2006/relationships/diagramLayout" Target="../diagrams/layout3.xml"/><Relationship Id="rId7" Type="http://schemas.openxmlformats.org/officeDocument/2006/relationships/image" Target="../media/image10.png"/><Relationship Id="rId12" Type="http://schemas.openxmlformats.org/officeDocument/2006/relationships/image" Target="../media/image15.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openxmlformats.org/officeDocument/2006/relationships/image" Target="../media/image14.png"/><Relationship Id="rId5" Type="http://schemas.openxmlformats.org/officeDocument/2006/relationships/diagramColors" Target="../diagrams/colors3.xml"/><Relationship Id="rId10" Type="http://schemas.openxmlformats.org/officeDocument/2006/relationships/image" Target="../media/image13.svg"/><Relationship Id="rId4" Type="http://schemas.openxmlformats.org/officeDocument/2006/relationships/diagramQuickStyle" Target="../diagrams/quickStyle3.xml"/><Relationship Id="rId9"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2276" y="4228531"/>
            <a:ext cx="8915399" cy="2436223"/>
          </a:xfrm>
        </p:spPr>
        <p:txBody>
          <a:bodyPr>
            <a:normAutofit fontScale="90000"/>
          </a:bodyPr>
          <a:lstStyle/>
          <a:p>
            <a:pPr algn="ctr"/>
            <a:br>
              <a:rPr lang="en-US" b="1" dirty="0">
                <a:solidFill>
                  <a:srgbClr val="002060"/>
                </a:solidFill>
              </a:rPr>
            </a:br>
            <a:r>
              <a:rPr lang="hi-IN" sz="4900" b="1" dirty="0">
                <a:solidFill>
                  <a:srgbClr val="002060"/>
                </a:solidFill>
                <a:latin typeface="Arial Black" panose="020B0A04020102020204" pitchFamily="34" charset="0"/>
              </a:rPr>
              <a:t>भारतीय रिजर्व बैंक</a:t>
            </a:r>
            <a:br>
              <a:rPr lang="en-IN" dirty="0">
                <a:solidFill>
                  <a:srgbClr val="002060"/>
                </a:solidFill>
                <a:latin typeface="Arial Black" panose="020B0A04020102020204" pitchFamily="34" charset="0"/>
              </a:rPr>
            </a:br>
            <a:r>
              <a:rPr lang="en-IN" sz="4900" b="1" dirty="0">
                <a:solidFill>
                  <a:srgbClr val="002060"/>
                </a:solidFill>
                <a:latin typeface="Arial Black" panose="020B0A04020102020204" pitchFamily="34" charset="0"/>
              </a:rPr>
              <a:t>Reserve Bank of India</a:t>
            </a:r>
            <a:br>
              <a:rPr lang="en-IN" dirty="0">
                <a:solidFill>
                  <a:srgbClr val="002060"/>
                </a:solidFill>
                <a:latin typeface="Arial Black" panose="020B0A04020102020204" pitchFamily="34" charset="0"/>
              </a:rPr>
            </a:br>
            <a:br>
              <a:rPr lang="en-IN" dirty="0">
                <a:solidFill>
                  <a:srgbClr val="002060"/>
                </a:solidFill>
                <a:latin typeface="Arial Black" panose="020B0A04020102020204" pitchFamily="34" charset="0"/>
              </a:rPr>
            </a:br>
            <a:r>
              <a:rPr lang="en-IN" sz="3600" b="1" dirty="0">
                <a:solidFill>
                  <a:srgbClr val="002060"/>
                </a:solidFill>
                <a:latin typeface="Arial Black" panose="020B0A04020102020204" pitchFamily="34" charset="0"/>
                <a:cs typeface="Arial" panose="020B0604020202020204" pitchFamily="34" charset="0"/>
              </a:rPr>
              <a:t>Career with RBI </a:t>
            </a:r>
            <a:br>
              <a:rPr lang="en-IN" sz="2800" b="1" dirty="0">
                <a:solidFill>
                  <a:srgbClr val="002060"/>
                </a:solidFill>
                <a:latin typeface="Arial Black" panose="020B0A04020102020204" pitchFamily="34" charset="0"/>
                <a:cs typeface="Arial" panose="020B0604020202020204" pitchFamily="34" charset="0"/>
              </a:rPr>
            </a:br>
            <a:br>
              <a:rPr lang="en-IN" sz="2700" dirty="0">
                <a:solidFill>
                  <a:srgbClr val="002060"/>
                </a:solidFill>
                <a:latin typeface="Arial Black" panose="020B0A04020102020204" pitchFamily="34" charset="0"/>
                <a:cs typeface="Arial" panose="020B0604020202020204" pitchFamily="34" charset="0"/>
              </a:rPr>
            </a:br>
            <a:endParaRPr lang="en-IN" sz="3600" b="1" dirty="0">
              <a:solidFill>
                <a:srgbClr val="002060"/>
              </a:solidFill>
              <a:latin typeface="Arial Black" panose="020B0A040201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6BA8322B-1D0B-4C08-AF71-8D2F1060C555}"/>
              </a:ext>
            </a:extLst>
          </p:cNvPr>
          <p:cNvPicPr>
            <a:picLocks noChangeAspect="1"/>
          </p:cNvPicPr>
          <p:nvPr/>
        </p:nvPicPr>
        <p:blipFill>
          <a:blip r:embed="rId2"/>
          <a:stretch>
            <a:fillRect/>
          </a:stretch>
        </p:blipFill>
        <p:spPr>
          <a:xfrm>
            <a:off x="3843066" y="315604"/>
            <a:ext cx="2713821" cy="2589935"/>
          </a:xfrm>
          <a:prstGeom prst="rect">
            <a:avLst/>
          </a:prstGeom>
        </p:spPr>
      </p:pic>
    </p:spTree>
    <p:extLst>
      <p:ext uri="{BB962C8B-B14F-4D97-AF65-F5344CB8AC3E}">
        <p14:creationId xmlns:p14="http://schemas.microsoft.com/office/powerpoint/2010/main" val="19357342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EACA2-D69F-419B-A1DE-9F739E235EF6}"/>
              </a:ext>
            </a:extLst>
          </p:cNvPr>
          <p:cNvSpPr>
            <a:spLocks noGrp="1"/>
          </p:cNvSpPr>
          <p:nvPr>
            <p:ph type="title"/>
          </p:nvPr>
        </p:nvSpPr>
        <p:spPr/>
        <p:txBody>
          <a:bodyPr>
            <a:normAutofit/>
          </a:bodyPr>
          <a:lstStyle/>
          <a:p>
            <a:r>
              <a:rPr lang="en-US" sz="2800" dirty="0">
                <a:latin typeface="Arial Black" panose="020B0A04020102020204" pitchFamily="34" charset="0"/>
              </a:rPr>
              <a:t>Perquisites &amp; Benefits </a:t>
            </a:r>
            <a:endParaRPr lang="en-IN" sz="2800" dirty="0">
              <a:latin typeface="Arial Black" panose="020B0A04020102020204" pitchFamily="34" charset="0"/>
            </a:endParaRPr>
          </a:p>
        </p:txBody>
      </p:sp>
      <p:graphicFrame>
        <p:nvGraphicFramePr>
          <p:cNvPr id="6" name="Content Placeholder 5">
            <a:extLst>
              <a:ext uri="{FF2B5EF4-FFF2-40B4-BE49-F238E27FC236}">
                <a16:creationId xmlns:a16="http://schemas.microsoft.com/office/drawing/2014/main" id="{59BA97F8-9779-4C4B-A722-025F601EFF3C}"/>
              </a:ext>
            </a:extLst>
          </p:cNvPr>
          <p:cNvGraphicFramePr>
            <a:graphicFrameLocks noGrp="1"/>
          </p:cNvGraphicFramePr>
          <p:nvPr>
            <p:ph idx="1"/>
            <p:extLst>
              <p:ext uri="{D42A27DB-BD31-4B8C-83A1-F6EECF244321}">
                <p14:modId xmlns:p14="http://schemas.microsoft.com/office/powerpoint/2010/main" val="2541149261"/>
              </p:ext>
            </p:extLst>
          </p:nvPr>
        </p:nvGraphicFramePr>
        <p:xfrm>
          <a:off x="677334" y="1930400"/>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Rectangle 9">
            <a:extLst>
              <a:ext uri="{FF2B5EF4-FFF2-40B4-BE49-F238E27FC236}">
                <a16:creationId xmlns:a16="http://schemas.microsoft.com/office/drawing/2014/main" id="{EDA239C3-2924-46BB-9870-41348E718B7F}"/>
              </a:ext>
            </a:extLst>
          </p:cNvPr>
          <p:cNvSpPr/>
          <p:nvPr/>
        </p:nvSpPr>
        <p:spPr>
          <a:xfrm>
            <a:off x="677334" y="1339469"/>
            <a:ext cx="8596668" cy="590931"/>
          </a:xfrm>
          <a:prstGeom prst="rect">
            <a:avLst/>
          </a:prstGeom>
        </p:spPr>
        <p:txBody>
          <a:bodyPr wrap="square">
            <a:spAutoFit/>
          </a:bodyPr>
          <a:lstStyle/>
          <a:p>
            <a:pPr lvl="0" defTabSz="711200">
              <a:lnSpc>
                <a:spcPct val="90000"/>
              </a:lnSpc>
              <a:spcBef>
                <a:spcPct val="0"/>
              </a:spcBef>
              <a:spcAft>
                <a:spcPct val="35000"/>
              </a:spcAft>
            </a:pPr>
            <a:r>
              <a:rPr lang="en-US" dirty="0"/>
              <a:t>In addition to the monthly emoluments, the Bank offers various perquisites and benefits* such as :</a:t>
            </a:r>
            <a:endParaRPr lang="en-IN" dirty="0"/>
          </a:p>
        </p:txBody>
      </p:sp>
      <p:sp>
        <p:nvSpPr>
          <p:cNvPr id="11" name="Rectangle 10">
            <a:extLst>
              <a:ext uri="{FF2B5EF4-FFF2-40B4-BE49-F238E27FC236}">
                <a16:creationId xmlns:a16="http://schemas.microsoft.com/office/drawing/2014/main" id="{4038ED2B-CA76-4FB5-ACC0-2801485DD78E}"/>
              </a:ext>
            </a:extLst>
          </p:cNvPr>
          <p:cNvSpPr/>
          <p:nvPr/>
        </p:nvSpPr>
        <p:spPr>
          <a:xfrm>
            <a:off x="0" y="6248400"/>
            <a:ext cx="8596668" cy="286232"/>
          </a:xfrm>
          <a:prstGeom prst="rect">
            <a:avLst/>
          </a:prstGeom>
        </p:spPr>
        <p:txBody>
          <a:bodyPr wrap="square">
            <a:spAutoFit/>
          </a:bodyPr>
          <a:lstStyle/>
          <a:p>
            <a:pPr lvl="0" algn="ctr" defTabSz="711200">
              <a:lnSpc>
                <a:spcPct val="90000"/>
              </a:lnSpc>
              <a:spcBef>
                <a:spcPct val="0"/>
              </a:spcBef>
              <a:spcAft>
                <a:spcPct val="35000"/>
              </a:spcAft>
            </a:pPr>
            <a:r>
              <a:rPr lang="en-US" sz="1400" b="1" dirty="0">
                <a:solidFill>
                  <a:srgbClr val="C00000"/>
                </a:solidFill>
              </a:rPr>
              <a:t> * subject to eligibility and extant terms &amp; conditions </a:t>
            </a:r>
            <a:endParaRPr lang="en-IN" sz="1400" b="1" dirty="0">
              <a:solidFill>
                <a:srgbClr val="C00000"/>
              </a:solidFill>
            </a:endParaRPr>
          </a:p>
        </p:txBody>
      </p:sp>
    </p:spTree>
    <p:extLst>
      <p:ext uri="{BB962C8B-B14F-4D97-AF65-F5344CB8AC3E}">
        <p14:creationId xmlns:p14="http://schemas.microsoft.com/office/powerpoint/2010/main" val="23824355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1AFDA-CF12-416A-8638-F9BECB1CADCC}"/>
              </a:ext>
            </a:extLst>
          </p:cNvPr>
          <p:cNvSpPr>
            <a:spLocks noGrp="1"/>
          </p:cNvSpPr>
          <p:nvPr>
            <p:ph type="title"/>
          </p:nvPr>
        </p:nvSpPr>
        <p:spPr/>
        <p:txBody>
          <a:bodyPr>
            <a:normAutofit/>
          </a:bodyPr>
          <a:lstStyle/>
          <a:p>
            <a:r>
              <a:rPr lang="en-US" sz="2800" dirty="0">
                <a:latin typeface="Arial Black" panose="020B0A04020102020204" pitchFamily="34" charset="0"/>
              </a:rPr>
              <a:t>Work Culture  </a:t>
            </a:r>
            <a:endParaRPr lang="en-IN" sz="2800" dirty="0">
              <a:latin typeface="Arial Black" panose="020B0A04020102020204" pitchFamily="34" charset="0"/>
            </a:endParaRPr>
          </a:p>
        </p:txBody>
      </p:sp>
      <p:graphicFrame>
        <p:nvGraphicFramePr>
          <p:cNvPr id="5" name="Content Placeholder 4">
            <a:extLst>
              <a:ext uri="{FF2B5EF4-FFF2-40B4-BE49-F238E27FC236}">
                <a16:creationId xmlns:a16="http://schemas.microsoft.com/office/drawing/2014/main" id="{A1A38988-4DAC-4C0B-A88E-B984C1C1C985}"/>
              </a:ext>
            </a:extLst>
          </p:cNvPr>
          <p:cNvGraphicFramePr>
            <a:graphicFrameLocks noGrp="1"/>
          </p:cNvGraphicFramePr>
          <p:nvPr>
            <p:ph idx="1"/>
            <p:extLst>
              <p:ext uri="{D42A27DB-BD31-4B8C-83A1-F6EECF244321}">
                <p14:modId xmlns:p14="http://schemas.microsoft.com/office/powerpoint/2010/main" val="2865158508"/>
              </p:ext>
            </p:extLst>
          </p:nvPr>
        </p:nvGraphicFramePr>
        <p:xfrm>
          <a:off x="677333" y="2763078"/>
          <a:ext cx="6916163" cy="39292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a:extLst>
              <a:ext uri="{FF2B5EF4-FFF2-40B4-BE49-F238E27FC236}">
                <a16:creationId xmlns:a16="http://schemas.microsoft.com/office/drawing/2014/main" id="{DDADBA4B-3304-4EEA-8FFE-3C95314A09C3}"/>
              </a:ext>
            </a:extLst>
          </p:cNvPr>
          <p:cNvSpPr/>
          <p:nvPr/>
        </p:nvSpPr>
        <p:spPr>
          <a:xfrm>
            <a:off x="677334" y="1270000"/>
            <a:ext cx="8771466" cy="1015663"/>
          </a:xfrm>
          <a:prstGeom prst="rect">
            <a:avLst/>
          </a:prstGeom>
          <a:ln>
            <a:solidFill>
              <a:schemeClr val="bg2">
                <a:lumMod val="9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gn="just"/>
            <a:r>
              <a:rPr lang="en-US" sz="2000" dirty="0">
                <a:solidFill>
                  <a:schemeClr val="accent6">
                    <a:lumMod val="50000"/>
                  </a:schemeClr>
                </a:solidFill>
                <a:latin typeface="Arial" panose="020B0604020202020204" pitchFamily="34" charset="0"/>
                <a:cs typeface="Arial" panose="020B0604020202020204" pitchFamily="34" charset="0"/>
              </a:rPr>
              <a:t>RBI emphasizes on an accommodative work culture and boasts of a bouquet of employee friendly policies including those designed especially for lady employees.</a:t>
            </a:r>
          </a:p>
        </p:txBody>
      </p:sp>
    </p:spTree>
    <p:extLst>
      <p:ext uri="{BB962C8B-B14F-4D97-AF65-F5344CB8AC3E}">
        <p14:creationId xmlns:p14="http://schemas.microsoft.com/office/powerpoint/2010/main" val="32445525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latin typeface="Arial Black" panose="020B0A04020102020204" pitchFamily="34" charset="0"/>
              </a:rPr>
              <a:t>Our Presence  </a:t>
            </a:r>
            <a:endParaRPr lang="en-IN" sz="2800" b="1" dirty="0">
              <a:latin typeface="Arial Black" panose="020B0A04020102020204" pitchFamily="34" charset="0"/>
            </a:endParaRPr>
          </a:p>
        </p:txBody>
      </p:sp>
      <p:sp>
        <p:nvSpPr>
          <p:cNvPr id="3" name="Content Placeholder 2"/>
          <p:cNvSpPr>
            <a:spLocks noGrp="1"/>
          </p:cNvSpPr>
          <p:nvPr>
            <p:ph idx="1"/>
          </p:nvPr>
        </p:nvSpPr>
        <p:spPr>
          <a:xfrm>
            <a:off x="677334" y="1580607"/>
            <a:ext cx="8811223" cy="4460756"/>
          </a:xfrm>
        </p:spPr>
        <p:txBody>
          <a:bodyPr/>
          <a:lstStyle/>
          <a:p>
            <a:pPr algn="just">
              <a:lnSpc>
                <a:spcPct val="150000"/>
              </a:lnSpc>
            </a:pPr>
            <a:r>
              <a:rPr lang="en-US" sz="2000" dirty="0">
                <a:latin typeface="Arial" panose="020B0604020202020204" pitchFamily="34" charset="0"/>
                <a:cs typeface="Arial" panose="020B0604020202020204" pitchFamily="34" charset="0"/>
              </a:rPr>
              <a:t>The RBI has 32 Offices and sub-offices - most of them in state capitals. Its Central Office is in Mumbai. It has four training establishments - two in Mumbai (RBI Academy and College of Supervisors), one each in Chennai (Reserve Bank Staff College) and Pune (College of Agriculture and Banking). In addition, it also has four Zonal Training </a:t>
            </a:r>
            <a:r>
              <a:rPr lang="en-US" sz="2000" dirty="0" err="1">
                <a:latin typeface="Arial" panose="020B0604020202020204" pitchFamily="34" charset="0"/>
                <a:cs typeface="Arial" panose="020B0604020202020204" pitchFamily="34" charset="0"/>
              </a:rPr>
              <a:t>Centres</a:t>
            </a:r>
            <a:r>
              <a:rPr lang="en-US" sz="2000" dirty="0">
                <a:latin typeface="Arial" panose="020B0604020202020204" pitchFamily="34" charset="0"/>
                <a:cs typeface="Arial" panose="020B0604020202020204" pitchFamily="34" charset="0"/>
              </a:rPr>
              <a:t>, one each in Mumbai, New Delhi, Kolkata and Chennai. </a:t>
            </a:r>
          </a:p>
          <a:p>
            <a:pPr algn="just">
              <a:lnSpc>
                <a:spcPct val="150000"/>
              </a:lnSpc>
            </a:pPr>
            <a:r>
              <a:rPr lang="en-US" sz="2000" dirty="0">
                <a:latin typeface="Arial" panose="020B0604020202020204" pitchFamily="34" charset="0"/>
                <a:cs typeface="Arial" panose="020B0604020202020204" pitchFamily="34" charset="0"/>
              </a:rPr>
              <a:t>During your career, you will get a chance to work in different departments and centers. </a:t>
            </a:r>
          </a:p>
          <a:p>
            <a:endParaRPr lang="en-IN" dirty="0"/>
          </a:p>
        </p:txBody>
      </p:sp>
    </p:spTree>
    <p:extLst>
      <p:ext uri="{BB962C8B-B14F-4D97-AF65-F5344CB8AC3E}">
        <p14:creationId xmlns:p14="http://schemas.microsoft.com/office/powerpoint/2010/main" val="37057835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679" y="715807"/>
            <a:ext cx="8596668" cy="1020228"/>
          </a:xfrm>
        </p:spPr>
        <p:txBody>
          <a:bodyPr>
            <a:normAutofit/>
          </a:bodyPr>
          <a:lstStyle/>
          <a:p>
            <a:r>
              <a:rPr lang="en-US" sz="2400" dirty="0">
                <a:latin typeface="Arial Black" panose="020B0A04020102020204" pitchFamily="34" charset="0"/>
              </a:rPr>
              <a:t>Grade ‘B’ -DR-General Stream Selection Process</a:t>
            </a:r>
            <a:endParaRPr lang="en-IN" sz="2400" dirty="0">
              <a:latin typeface="Arial Black" panose="020B0A04020102020204" pitchFamily="34" charset="0"/>
            </a:endParaRPr>
          </a:p>
        </p:txBody>
      </p:sp>
      <p:sp>
        <p:nvSpPr>
          <p:cNvPr id="3" name="Content Placeholder 2"/>
          <p:cNvSpPr>
            <a:spLocks noGrp="1"/>
          </p:cNvSpPr>
          <p:nvPr>
            <p:ph idx="1"/>
          </p:nvPr>
        </p:nvSpPr>
        <p:spPr>
          <a:xfrm>
            <a:off x="487679" y="1616122"/>
            <a:ext cx="9352511" cy="4526071"/>
          </a:xfrm>
        </p:spPr>
        <p:txBody>
          <a:bodyPr>
            <a:normAutofit lnSpcReduction="10000"/>
          </a:bodyPr>
          <a:lstStyle/>
          <a:p>
            <a:r>
              <a:rPr lang="en-US" sz="2400" dirty="0">
                <a:latin typeface="Arial" panose="020B0604020202020204" pitchFamily="34" charset="0"/>
                <a:cs typeface="Arial" panose="020B0604020202020204" pitchFamily="34" charset="0"/>
              </a:rPr>
              <a:t>a) Phase I - Objective Type MCQ Test with 4 modules viz. General Awareness, Quantitative Aptitude, Reasoning, English Language </a:t>
            </a:r>
          </a:p>
          <a:p>
            <a:pPr marL="0" indent="0">
              <a:buNone/>
            </a:pPr>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b) Phase II – Mixed Pattern  - Paper I   Economic &amp; Social Issues</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                                                Paper II  English Descriptive </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                                                Paper III Finance &amp; Management</a:t>
            </a:r>
          </a:p>
          <a:p>
            <a:r>
              <a:rPr lang="en-US" sz="2400" dirty="0">
                <a:latin typeface="Arial" panose="020B0604020202020204" pitchFamily="34" charset="0"/>
                <a:cs typeface="Arial" panose="020B0604020202020204" pitchFamily="34" charset="0"/>
              </a:rPr>
              <a:t>c) Interview</a:t>
            </a:r>
          </a:p>
          <a:p>
            <a:endParaRPr lang="en-US" sz="2400" dirty="0">
              <a:latin typeface="Arial" panose="020B0604020202020204" pitchFamily="34" charset="0"/>
              <a:cs typeface="Arial" panose="020B0604020202020204" pitchFamily="34" charset="0"/>
            </a:endParaRPr>
          </a:p>
          <a:p>
            <a:pPr marL="0" indent="0" algn="ctr">
              <a:buNone/>
            </a:pPr>
            <a:r>
              <a:rPr lang="en-US" b="1" i="1" dirty="0">
                <a:latin typeface="Arial" panose="020B0604020202020204" pitchFamily="34" charset="0"/>
                <a:cs typeface="Arial" panose="020B0604020202020204" pitchFamily="34" charset="0"/>
              </a:rPr>
              <a:t>Note: We also have recruitment in </a:t>
            </a:r>
            <a:r>
              <a:rPr lang="en-US" b="1" i="1" dirty="0" err="1">
                <a:latin typeface="Arial" panose="020B0604020202020204" pitchFamily="34" charset="0"/>
                <a:cs typeface="Arial" panose="020B0604020202020204" pitchFamily="34" charset="0"/>
              </a:rPr>
              <a:t>specialised</a:t>
            </a:r>
            <a:r>
              <a:rPr lang="en-US" b="1" i="1" dirty="0">
                <a:latin typeface="Arial" panose="020B0604020202020204" pitchFamily="34" charset="0"/>
                <a:cs typeface="Arial" panose="020B0604020202020204" pitchFamily="34" charset="0"/>
              </a:rPr>
              <a:t> streams such as legal, Rajbhasha, etc. For details, please visit our website </a:t>
            </a:r>
            <a:r>
              <a:rPr lang="en-US" b="1" i="1" dirty="0">
                <a:latin typeface="Arial" panose="020B0604020202020204" pitchFamily="34" charset="0"/>
                <a:cs typeface="Arial" panose="020B0604020202020204" pitchFamily="34" charset="0"/>
                <a:hlinkClick r:id="rId2"/>
              </a:rPr>
              <a:t>https://rbi.org.in </a:t>
            </a:r>
            <a:endParaRPr lang="en-US" b="1" i="1" dirty="0">
              <a:latin typeface="Arial" panose="020B0604020202020204" pitchFamily="34" charset="0"/>
              <a:cs typeface="Arial" panose="020B0604020202020204" pitchFamily="34" charset="0"/>
            </a:endParaRPr>
          </a:p>
          <a:p>
            <a:endParaRPr lang="en-IN" dirty="0"/>
          </a:p>
        </p:txBody>
      </p:sp>
    </p:spTree>
    <p:extLst>
      <p:ext uri="{BB962C8B-B14F-4D97-AF65-F5344CB8AC3E}">
        <p14:creationId xmlns:p14="http://schemas.microsoft.com/office/powerpoint/2010/main" val="16492391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apply?</a:t>
            </a:r>
            <a:endParaRPr lang="en-IN" dirty="0"/>
          </a:p>
        </p:txBody>
      </p:sp>
      <p:sp>
        <p:nvSpPr>
          <p:cNvPr id="3" name="Content Placeholder 2"/>
          <p:cNvSpPr>
            <a:spLocks noGrp="1"/>
          </p:cNvSpPr>
          <p:nvPr>
            <p:ph idx="1"/>
          </p:nvPr>
        </p:nvSpPr>
        <p:spPr>
          <a:xfrm>
            <a:off x="677334" y="1449977"/>
            <a:ext cx="8861522" cy="4591385"/>
          </a:xfrm>
        </p:spPr>
        <p:txBody>
          <a:bodyPr>
            <a:normAutofit fontScale="92500" lnSpcReduction="10000"/>
          </a:bodyPr>
          <a:lstStyle/>
          <a:p>
            <a:pPr algn="just">
              <a:lnSpc>
                <a:spcPct val="150000"/>
              </a:lnSpc>
            </a:pPr>
            <a:r>
              <a:rPr lang="en-US" sz="2000" dirty="0">
                <a:latin typeface="Arial" panose="020B0604020202020204" pitchFamily="34" charset="0"/>
                <a:cs typeface="Arial" panose="020B0604020202020204" pitchFamily="34" charset="0"/>
              </a:rPr>
              <a:t>Candidates are advised to ensure their eligibility for the posts before applying.</a:t>
            </a:r>
          </a:p>
          <a:p>
            <a:pPr algn="just">
              <a:lnSpc>
                <a:spcPct val="150000"/>
              </a:lnSpc>
            </a:pPr>
            <a:r>
              <a:rPr lang="en-US" sz="2000" dirty="0">
                <a:latin typeface="Arial" panose="020B0604020202020204" pitchFamily="34" charset="0"/>
                <a:cs typeface="Arial" panose="020B0604020202020204" pitchFamily="34" charset="0"/>
              </a:rPr>
              <a:t>Candidates are required to apply ONLINE only through the Bank's website </a:t>
            </a:r>
            <a:r>
              <a:rPr lang="en-US" sz="2000" dirty="0">
                <a:solidFill>
                  <a:srgbClr val="92D050"/>
                </a:solidFill>
                <a:latin typeface="Arial" panose="020B0604020202020204" pitchFamily="34" charset="0"/>
                <a:cs typeface="Arial" panose="020B0604020202020204" pitchFamily="34" charset="0"/>
                <a:hlinkClick r:id="rId3"/>
              </a:rPr>
              <a:t>https://rbi.org.in</a:t>
            </a:r>
            <a:endParaRPr lang="en-US" sz="2000" dirty="0">
              <a:solidFill>
                <a:srgbClr val="92D050"/>
              </a:solidFill>
              <a:latin typeface="Arial" panose="020B0604020202020204" pitchFamily="34" charset="0"/>
              <a:cs typeface="Arial" panose="020B0604020202020204" pitchFamily="34" charset="0"/>
            </a:endParaRPr>
          </a:p>
          <a:p>
            <a:pPr algn="just">
              <a:lnSpc>
                <a:spcPct val="150000"/>
              </a:lnSpc>
            </a:pPr>
            <a:r>
              <a:rPr lang="en-US" sz="2000" dirty="0">
                <a:latin typeface="Arial" panose="020B0604020202020204" pitchFamily="34" charset="0"/>
                <a:cs typeface="Arial" panose="020B0604020202020204" pitchFamily="34" charset="0"/>
              </a:rPr>
              <a:t>Visit the URL “Recruitment for the post of “Officers in </a:t>
            </a:r>
            <a:r>
              <a:rPr lang="en-US" sz="2000" dirty="0" err="1">
                <a:latin typeface="Arial" panose="020B0604020202020204" pitchFamily="34" charset="0"/>
                <a:cs typeface="Arial" panose="020B0604020202020204" pitchFamily="34" charset="0"/>
              </a:rPr>
              <a:t>Gr.’B</a:t>
            </a:r>
            <a:r>
              <a:rPr lang="en-US" sz="2000" dirty="0">
                <a:latin typeface="Arial" panose="020B0604020202020204" pitchFamily="34" charset="0"/>
                <a:cs typeface="Arial" panose="020B0604020202020204" pitchFamily="34" charset="0"/>
              </a:rPr>
              <a:t>’ (DR) General/DEPR/DSIM” on Bank's website i.e. www.rbi.org.in &gt;</a:t>
            </a:r>
            <a:r>
              <a:rPr lang="en-US" sz="2000" dirty="0" err="1">
                <a:latin typeface="Arial" panose="020B0604020202020204" pitchFamily="34" charset="0"/>
                <a:cs typeface="Arial" panose="020B0604020202020204" pitchFamily="34" charset="0"/>
              </a:rPr>
              <a:t>Opportunities@RBI</a:t>
            </a:r>
            <a:r>
              <a:rPr lang="en-US" sz="2000" dirty="0">
                <a:latin typeface="Arial" panose="020B0604020202020204" pitchFamily="34" charset="0"/>
                <a:cs typeface="Arial" panose="020B0604020202020204" pitchFamily="34" charset="0"/>
              </a:rPr>
              <a:t> &gt;Current Vacancies &gt; Vacancies and click on the hyperlink “Online Application Form” provided in the notification.</a:t>
            </a:r>
          </a:p>
          <a:p>
            <a:pPr algn="just">
              <a:lnSpc>
                <a:spcPct val="150000"/>
              </a:lnSpc>
            </a:pPr>
            <a:r>
              <a:rPr lang="en-US" sz="2000" dirty="0">
                <a:latin typeface="Arial" panose="020B0604020202020204" pitchFamily="34" charset="0"/>
                <a:cs typeface="Arial" panose="020B0604020202020204" pitchFamily="34" charset="0"/>
              </a:rPr>
              <a:t>Candidates will have to enter their details and upload the photograph, signature, left thumb impression and a hand-written declaration in the online application form as per the specifications given. </a:t>
            </a:r>
          </a:p>
          <a:p>
            <a:endParaRPr lang="en-IN" dirty="0"/>
          </a:p>
        </p:txBody>
      </p:sp>
    </p:spTree>
    <p:extLst>
      <p:ext uri="{BB962C8B-B14F-4D97-AF65-F5344CB8AC3E}">
        <p14:creationId xmlns:p14="http://schemas.microsoft.com/office/powerpoint/2010/main" val="29092371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8ED2A9F-1D59-B947-B4B9-E34DD8B048AF}"/>
              </a:ext>
            </a:extLst>
          </p:cNvPr>
          <p:cNvSpPr txBox="1"/>
          <p:nvPr/>
        </p:nvSpPr>
        <p:spPr>
          <a:xfrm>
            <a:off x="4381995" y="1959429"/>
            <a:ext cx="3301340" cy="1384995"/>
          </a:xfrm>
          <a:prstGeom prst="rect">
            <a:avLst/>
          </a:prstGeom>
          <a:noFill/>
        </p:spPr>
        <p:txBody>
          <a:bodyPr wrap="square" rtlCol="0">
            <a:spAutoFit/>
          </a:bodyPr>
          <a:lstStyle/>
          <a:p>
            <a:endParaRPr lang="en-US" sz="2800" dirty="0">
              <a:latin typeface="Algerian" pitchFamily="82" charset="77"/>
            </a:endParaRPr>
          </a:p>
          <a:p>
            <a:endParaRPr lang="en-US" sz="2800" dirty="0">
              <a:latin typeface="Algerian" pitchFamily="82" charset="77"/>
            </a:endParaRPr>
          </a:p>
          <a:p>
            <a:r>
              <a:rPr lang="en-US" sz="2800" dirty="0">
                <a:latin typeface="Algerian" pitchFamily="82" charset="77"/>
              </a:rPr>
              <a:t>Thank you!</a:t>
            </a:r>
          </a:p>
        </p:txBody>
      </p:sp>
    </p:spTree>
    <p:extLst>
      <p:ext uri="{BB962C8B-B14F-4D97-AF65-F5344CB8AC3E}">
        <p14:creationId xmlns:p14="http://schemas.microsoft.com/office/powerpoint/2010/main" val="480884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D7E9F0C-08CB-4B9A-B378-3FBD3AC6D8DD}"/>
              </a:ext>
            </a:extLst>
          </p:cNvPr>
          <p:cNvSpPr>
            <a:spLocks noGrp="1"/>
          </p:cNvSpPr>
          <p:nvPr>
            <p:ph type="title"/>
          </p:nvPr>
        </p:nvSpPr>
        <p:spPr>
          <a:xfrm>
            <a:off x="677334" y="428167"/>
            <a:ext cx="8911687" cy="799741"/>
          </a:xfrm>
        </p:spPr>
        <p:txBody>
          <a:bodyPr>
            <a:normAutofit/>
          </a:bodyPr>
          <a:lstStyle/>
          <a:p>
            <a:r>
              <a:rPr lang="en-US" sz="3200" dirty="0">
                <a:latin typeface="Arial Black" panose="020B0A04020102020204" pitchFamily="34" charset="0"/>
                <a:cs typeface="Arial" panose="020B0604020202020204" pitchFamily="34" charset="0"/>
              </a:rPr>
              <a:t>About Us </a:t>
            </a:r>
            <a:endParaRPr lang="en-IN" sz="3200" dirty="0">
              <a:latin typeface="Arial Black" panose="020B0A04020102020204" pitchFamily="34" charset="0"/>
              <a:cs typeface="Arial" panose="020B0604020202020204" pitchFamily="34" charset="0"/>
            </a:endParaRPr>
          </a:p>
        </p:txBody>
      </p:sp>
      <p:sp>
        <p:nvSpPr>
          <p:cNvPr id="3" name="Content Placeholder 2"/>
          <p:cNvSpPr>
            <a:spLocks noGrp="1"/>
          </p:cNvSpPr>
          <p:nvPr>
            <p:ph idx="1"/>
          </p:nvPr>
        </p:nvSpPr>
        <p:spPr>
          <a:xfrm>
            <a:off x="677334" y="1449977"/>
            <a:ext cx="8596668" cy="4591385"/>
          </a:xfrm>
        </p:spPr>
        <p:txBody>
          <a:bodyPr>
            <a:normAutofit lnSpcReduction="10000"/>
          </a:bodyPr>
          <a:lstStyle/>
          <a:p>
            <a:r>
              <a:rPr lang="en-US" sz="2400" dirty="0">
                <a:latin typeface="Arial" panose="020B0604020202020204" pitchFamily="34" charset="0"/>
                <a:cs typeface="Arial" panose="020B0604020202020204" pitchFamily="34" charset="0"/>
              </a:rPr>
              <a:t>The Reserve Bank of India was established on April 1, 1935 in accordance with the provisions of the </a:t>
            </a:r>
            <a:r>
              <a:rPr lang="en-US" sz="2400" b="1" dirty="0">
                <a:latin typeface="Arial" panose="020B0604020202020204" pitchFamily="34" charset="0"/>
                <a:cs typeface="Arial" panose="020B0604020202020204" pitchFamily="34" charset="0"/>
                <a:hlinkClick r:id="rId2"/>
              </a:rPr>
              <a:t>Reserve Bank of India Act, 1934</a:t>
            </a:r>
            <a:r>
              <a:rPr lang="en-US" sz="2400" dirty="0">
                <a:latin typeface="Arial" panose="020B0604020202020204" pitchFamily="34" charset="0"/>
                <a:cs typeface="Arial" panose="020B0604020202020204" pitchFamily="34" charset="0"/>
              </a:rPr>
              <a:t>.</a:t>
            </a:r>
          </a:p>
          <a:p>
            <a:pPr marL="0" indent="0">
              <a:buNone/>
            </a:pPr>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The Central Office of the Reserve Bank was initially established at Calcutta but was permanently moved to Mumbai in </a:t>
            </a:r>
            <a:r>
              <a:rPr lang="en-IN" sz="2400" dirty="0">
                <a:latin typeface="Arial" panose="020B0604020202020204" pitchFamily="34" charset="0"/>
                <a:cs typeface="Arial" panose="020B0604020202020204" pitchFamily="34" charset="0"/>
              </a:rPr>
              <a:t>1937</a:t>
            </a:r>
            <a:r>
              <a:rPr lang="en-US" sz="2400" dirty="0">
                <a:latin typeface="Arial" panose="020B0604020202020204" pitchFamily="34" charset="0"/>
                <a:cs typeface="Arial" panose="020B0604020202020204" pitchFamily="34" charset="0"/>
              </a:rPr>
              <a:t>. We have 32 offices including a sub-office located across the nation. </a:t>
            </a:r>
          </a:p>
          <a:p>
            <a:pPr marL="0" indent="0">
              <a:buNone/>
            </a:pPr>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We are a full-service Central Bank handling a variety of functions. For more information, please go through the information brochure. </a:t>
            </a:r>
          </a:p>
          <a:p>
            <a:endParaRPr lang="en-IN" dirty="0"/>
          </a:p>
        </p:txBody>
      </p:sp>
    </p:spTree>
    <p:extLst>
      <p:ext uri="{BB962C8B-B14F-4D97-AF65-F5344CB8AC3E}">
        <p14:creationId xmlns:p14="http://schemas.microsoft.com/office/powerpoint/2010/main" val="86978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5"/>
          <p:cNvSpPr txBox="1">
            <a:spLocks noGrp="1" noChangeArrowheads="1"/>
          </p:cNvSpPr>
          <p:nvPr>
            <p:ph type="title"/>
          </p:nvPr>
        </p:nvSpPr>
        <p:spPr bwMode="auto">
          <a:xfrm>
            <a:off x="618134" y="178600"/>
            <a:ext cx="942701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800" b="1" dirty="0"/>
              <a:t>RBI does much more than you thought !</a:t>
            </a:r>
          </a:p>
        </p:txBody>
      </p:sp>
      <p:sp>
        <p:nvSpPr>
          <p:cNvPr id="45" name="Rectangle 44"/>
          <p:cNvSpPr/>
          <p:nvPr/>
        </p:nvSpPr>
        <p:spPr>
          <a:xfrm>
            <a:off x="3961005" y="910202"/>
            <a:ext cx="3310578" cy="369332"/>
          </a:xfrm>
          <a:prstGeom prst="rect">
            <a:avLst/>
          </a:prstGeom>
        </p:spPr>
        <p:txBody>
          <a:bodyPr wrap="square">
            <a:spAutoFit/>
          </a:bodyPr>
          <a:lstStyle/>
          <a:p>
            <a:pPr>
              <a:lnSpc>
                <a:spcPct val="90000"/>
              </a:lnSpc>
              <a:buClr>
                <a:schemeClr val="accent2"/>
              </a:buClr>
              <a:buFont typeface="Wingdings" panose="05000000000000000000" pitchFamily="2" charset="2"/>
              <a:buNone/>
            </a:pPr>
            <a:r>
              <a:rPr lang="en-US" altLang="en-US" sz="2000" b="1" dirty="0">
                <a:latin typeface="MetaPlus" pitchFamily="2" charset="0"/>
                <a:cs typeface="Arial" panose="020B0604020202020204" pitchFamily="34" charset="0"/>
              </a:rPr>
              <a:t>Monetary</a:t>
            </a:r>
            <a:r>
              <a:rPr lang="en-US" altLang="en-US" sz="2000" b="1" dirty="0">
                <a:solidFill>
                  <a:schemeClr val="bg1"/>
                </a:solidFill>
                <a:latin typeface="MetaPlus" pitchFamily="2" charset="0"/>
                <a:cs typeface="Arial" panose="020B0604020202020204" pitchFamily="34" charset="0"/>
              </a:rPr>
              <a:t> </a:t>
            </a:r>
            <a:r>
              <a:rPr lang="en-US" altLang="en-US" sz="2000" b="1" dirty="0">
                <a:latin typeface="MetaPlus" pitchFamily="2" charset="0"/>
                <a:cs typeface="Arial" panose="020B0604020202020204" pitchFamily="34" charset="0"/>
              </a:rPr>
              <a:t>Authority </a:t>
            </a:r>
            <a:endParaRPr lang="en-US" altLang="en-US" sz="2000" b="1" dirty="0">
              <a:latin typeface="MetaPlus" pitchFamily="2" charset="0"/>
            </a:endParaRPr>
          </a:p>
        </p:txBody>
      </p:sp>
      <p:sp>
        <p:nvSpPr>
          <p:cNvPr id="46" name="Rectangle 45"/>
          <p:cNvSpPr/>
          <p:nvPr/>
        </p:nvSpPr>
        <p:spPr>
          <a:xfrm>
            <a:off x="894231" y="1915028"/>
            <a:ext cx="3066774" cy="590931"/>
          </a:xfrm>
          <a:prstGeom prst="rect">
            <a:avLst/>
          </a:prstGeom>
        </p:spPr>
        <p:txBody>
          <a:bodyPr wrap="square">
            <a:spAutoFit/>
          </a:bodyPr>
          <a:lstStyle/>
          <a:p>
            <a:pPr>
              <a:lnSpc>
                <a:spcPct val="90000"/>
              </a:lnSpc>
              <a:spcBef>
                <a:spcPct val="20000"/>
              </a:spcBef>
            </a:pPr>
            <a:r>
              <a:rPr lang="en-US" altLang="en-US" b="1" dirty="0">
                <a:latin typeface="Arial" panose="020B0604020202020204" pitchFamily="34" charset="0"/>
                <a:cs typeface="Arial" panose="020B0604020202020204" pitchFamily="34" charset="0"/>
              </a:rPr>
              <a:t>Developmental &amp; Regulatory Role</a:t>
            </a:r>
          </a:p>
        </p:txBody>
      </p:sp>
      <p:sp>
        <p:nvSpPr>
          <p:cNvPr id="48" name="Text Box 20"/>
          <p:cNvSpPr txBox="1">
            <a:spLocks noChangeArrowheads="1"/>
          </p:cNvSpPr>
          <p:nvPr/>
        </p:nvSpPr>
        <p:spPr bwMode="auto">
          <a:xfrm>
            <a:off x="4195969" y="4823833"/>
            <a:ext cx="2754950" cy="590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lnSpc>
                <a:spcPct val="90000"/>
              </a:lnSpc>
              <a:spcBef>
                <a:spcPct val="20000"/>
              </a:spcBef>
              <a:buFont typeface="Wingdings" panose="05000000000000000000" pitchFamily="2" charset="2"/>
              <a:buNone/>
            </a:pPr>
            <a:r>
              <a:rPr lang="en-US" altLang="en-US" b="1" dirty="0">
                <a:latin typeface="Arial" panose="020B0604020202020204" pitchFamily="34" charset="0"/>
                <a:cs typeface="Arial" panose="020B0604020202020204" pitchFamily="34" charset="0"/>
              </a:rPr>
              <a:t>Banker to the Government &amp; Banks</a:t>
            </a:r>
          </a:p>
        </p:txBody>
      </p:sp>
      <p:sp>
        <p:nvSpPr>
          <p:cNvPr id="49" name="Text Box 20"/>
          <p:cNvSpPr txBox="1">
            <a:spLocks noChangeArrowheads="1"/>
          </p:cNvSpPr>
          <p:nvPr/>
        </p:nvSpPr>
        <p:spPr bwMode="auto">
          <a:xfrm>
            <a:off x="7546695" y="4849092"/>
            <a:ext cx="288033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b="1" dirty="0">
                <a:cs typeface="Arial" panose="020B0604020202020204" pitchFamily="34" charset="0"/>
              </a:rPr>
              <a:t>Foreign Exchange Management </a:t>
            </a:r>
          </a:p>
        </p:txBody>
      </p:sp>
      <p:sp>
        <p:nvSpPr>
          <p:cNvPr id="50" name="Text Box 18"/>
          <p:cNvSpPr txBox="1">
            <a:spLocks noChangeArrowheads="1"/>
          </p:cNvSpPr>
          <p:nvPr/>
        </p:nvSpPr>
        <p:spPr bwMode="auto">
          <a:xfrm>
            <a:off x="7427689" y="2944286"/>
            <a:ext cx="348354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000" b="1" dirty="0">
                <a:cs typeface="Arial" panose="020B0604020202020204" pitchFamily="34" charset="0"/>
              </a:rPr>
              <a:t>Currency Management</a:t>
            </a:r>
          </a:p>
        </p:txBody>
      </p:sp>
      <p:sp>
        <p:nvSpPr>
          <p:cNvPr id="52" name="Text Box 21"/>
          <p:cNvSpPr txBox="1">
            <a:spLocks noChangeArrowheads="1"/>
          </p:cNvSpPr>
          <p:nvPr/>
        </p:nvSpPr>
        <p:spPr bwMode="auto">
          <a:xfrm>
            <a:off x="7427689" y="716245"/>
            <a:ext cx="33528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90000"/>
              </a:lnSpc>
              <a:spcBef>
                <a:spcPct val="20000"/>
              </a:spcBef>
              <a:buFont typeface="Wingdings" panose="05000000000000000000" pitchFamily="2" charset="2"/>
              <a:buNone/>
            </a:pPr>
            <a:r>
              <a:rPr lang="en-US" altLang="en-US" sz="2000" b="1" dirty="0">
                <a:cs typeface="Arial" panose="020B0604020202020204" pitchFamily="34" charset="0"/>
              </a:rPr>
              <a:t>Supervisor of the Financial System</a:t>
            </a:r>
            <a:endParaRPr lang="en-US" altLang="en-US" sz="2000" b="1" dirty="0"/>
          </a:p>
        </p:txBody>
      </p:sp>
      <p:sp>
        <p:nvSpPr>
          <p:cNvPr id="47" name="Rectangle 46"/>
          <p:cNvSpPr/>
          <p:nvPr/>
        </p:nvSpPr>
        <p:spPr>
          <a:xfrm>
            <a:off x="894231" y="4488038"/>
            <a:ext cx="4050618" cy="590931"/>
          </a:xfrm>
          <a:prstGeom prst="rect">
            <a:avLst/>
          </a:prstGeom>
        </p:spPr>
        <p:txBody>
          <a:bodyPr wrap="square">
            <a:spAutoFit/>
          </a:bodyPr>
          <a:lstStyle/>
          <a:p>
            <a:pPr>
              <a:lnSpc>
                <a:spcPct val="90000"/>
              </a:lnSpc>
              <a:spcBef>
                <a:spcPct val="20000"/>
              </a:spcBef>
            </a:pPr>
            <a:r>
              <a:rPr lang="en-US" altLang="en-US" b="1" dirty="0">
                <a:latin typeface="Arial" panose="020B0604020202020204" pitchFamily="34" charset="0"/>
                <a:cs typeface="Arial" panose="020B0604020202020204" pitchFamily="34" charset="0"/>
              </a:rPr>
              <a:t>Overseeing Payments &amp; Settlements Systems</a:t>
            </a:r>
          </a:p>
        </p:txBody>
      </p:sp>
      <p:graphicFrame>
        <p:nvGraphicFramePr>
          <p:cNvPr id="13" name="Content Placeholder 12">
            <a:extLst>
              <a:ext uri="{FF2B5EF4-FFF2-40B4-BE49-F238E27FC236}">
                <a16:creationId xmlns:a16="http://schemas.microsoft.com/office/drawing/2014/main" id="{7BC2644D-55BB-406B-A89F-35E89B521555}"/>
              </a:ext>
            </a:extLst>
          </p:cNvPr>
          <p:cNvGraphicFramePr>
            <a:graphicFrameLocks noGrp="1"/>
          </p:cNvGraphicFramePr>
          <p:nvPr>
            <p:ph idx="1"/>
            <p:extLst>
              <p:ext uri="{D42A27DB-BD31-4B8C-83A1-F6EECF244321}">
                <p14:modId xmlns:p14="http://schemas.microsoft.com/office/powerpoint/2010/main" val="3206211343"/>
              </p:ext>
            </p:extLst>
          </p:nvPr>
        </p:nvGraphicFramePr>
        <p:xfrm>
          <a:off x="1895914" y="2784230"/>
          <a:ext cx="6451600" cy="2016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4" name="Picture 7" descr="160 goa">
            <a:extLst>
              <a:ext uri="{FF2B5EF4-FFF2-40B4-BE49-F238E27FC236}">
                <a16:creationId xmlns:a16="http://schemas.microsoft.com/office/drawing/2014/main" id="{D3D48F63-6D3F-4CA2-B748-AC713A8E59D5}"/>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r="6227" b="11797"/>
          <a:stretch>
            <a:fillRect/>
          </a:stretch>
        </p:blipFill>
        <p:spPr bwMode="auto">
          <a:xfrm>
            <a:off x="1010257" y="2582983"/>
            <a:ext cx="1997628"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25">
            <a:extLst>
              <a:ext uri="{FF2B5EF4-FFF2-40B4-BE49-F238E27FC236}">
                <a16:creationId xmlns:a16="http://schemas.microsoft.com/office/drawing/2014/main" id="{614A6999-2CA0-4E05-9E4A-FDF6262FCD8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255577" y="5495423"/>
            <a:ext cx="1892808" cy="1167450"/>
          </a:xfrm>
          <a:prstGeom prst="rect">
            <a:avLst/>
          </a:prstGeom>
        </p:spPr>
      </p:pic>
      <p:pic>
        <p:nvPicPr>
          <p:cNvPr id="27" name="Picture 26">
            <a:extLst>
              <a:ext uri="{FF2B5EF4-FFF2-40B4-BE49-F238E27FC236}">
                <a16:creationId xmlns:a16="http://schemas.microsoft.com/office/drawing/2014/main" id="{9A7B579B-9DC9-4F0D-AF9E-FA4935D5D817}"/>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546695" y="3352149"/>
            <a:ext cx="1997627" cy="1356272"/>
          </a:xfrm>
          <a:prstGeom prst="rect">
            <a:avLst/>
          </a:prstGeom>
        </p:spPr>
      </p:pic>
      <p:pic>
        <p:nvPicPr>
          <p:cNvPr id="28" name="Picture 27">
            <a:extLst>
              <a:ext uri="{FF2B5EF4-FFF2-40B4-BE49-F238E27FC236}">
                <a16:creationId xmlns:a16="http://schemas.microsoft.com/office/drawing/2014/main" id="{47B69C7D-322C-4CDB-8D8F-877C3150FDC1}"/>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546695" y="5495424"/>
            <a:ext cx="1997627" cy="1183976"/>
          </a:xfrm>
          <a:prstGeom prst="rect">
            <a:avLst/>
          </a:prstGeom>
        </p:spPr>
      </p:pic>
      <p:pic>
        <p:nvPicPr>
          <p:cNvPr id="15" name="Picture 14">
            <a:extLst>
              <a:ext uri="{FF2B5EF4-FFF2-40B4-BE49-F238E27FC236}">
                <a16:creationId xmlns:a16="http://schemas.microsoft.com/office/drawing/2014/main" id="{749F8B2D-0B44-457F-BE59-2BEF69E42E90}"/>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095043" y="1255091"/>
            <a:ext cx="2053342" cy="1236268"/>
          </a:xfrm>
          <a:prstGeom prst="rect">
            <a:avLst/>
          </a:prstGeom>
        </p:spPr>
      </p:pic>
      <p:pic>
        <p:nvPicPr>
          <p:cNvPr id="17" name="Picture 16">
            <a:extLst>
              <a:ext uri="{FF2B5EF4-FFF2-40B4-BE49-F238E27FC236}">
                <a16:creationId xmlns:a16="http://schemas.microsoft.com/office/drawing/2014/main" id="{F7458E3E-9266-4278-9F1B-13097B3914FE}"/>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7546694" y="1424127"/>
            <a:ext cx="2053342" cy="1311366"/>
          </a:xfrm>
          <a:prstGeom prst="rect">
            <a:avLst/>
          </a:prstGeom>
        </p:spPr>
      </p:pic>
      <p:pic>
        <p:nvPicPr>
          <p:cNvPr id="3" name="Picture 2">
            <a:extLst>
              <a:ext uri="{FF2B5EF4-FFF2-40B4-BE49-F238E27FC236}">
                <a16:creationId xmlns:a16="http://schemas.microsoft.com/office/drawing/2014/main" id="{653291FD-1003-4497-BED4-E55AA06D674F}"/>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010257" y="5126788"/>
            <a:ext cx="1997629" cy="1470921"/>
          </a:xfrm>
          <a:prstGeom prst="rect">
            <a:avLst/>
          </a:prstGeom>
        </p:spPr>
      </p:pic>
    </p:spTree>
    <p:extLst>
      <p:ext uri="{BB962C8B-B14F-4D97-AF65-F5344CB8AC3E}">
        <p14:creationId xmlns:p14="http://schemas.microsoft.com/office/powerpoint/2010/main" val="2875046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alpha val="96000"/>
          </a:schemeClr>
        </a:solidFill>
        <a:effectLst/>
      </p:bgPr>
    </p:bg>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FACFD165-D5E0-406C-AC6D-B4749AA21CE2}"/>
              </a:ext>
            </a:extLst>
          </p:cNvPr>
          <p:cNvGraphicFramePr/>
          <p:nvPr>
            <p:extLst>
              <p:ext uri="{D42A27DB-BD31-4B8C-83A1-F6EECF244321}">
                <p14:modId xmlns:p14="http://schemas.microsoft.com/office/powerpoint/2010/main" val="120090511"/>
              </p:ext>
            </p:extLst>
          </p:nvPr>
        </p:nvGraphicFramePr>
        <p:xfrm>
          <a:off x="391774" y="1134303"/>
          <a:ext cx="10388892" cy="493395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 Box 25">
            <a:extLst>
              <a:ext uri="{FF2B5EF4-FFF2-40B4-BE49-F238E27FC236}">
                <a16:creationId xmlns:a16="http://schemas.microsoft.com/office/drawing/2014/main" id="{EF39B44F-7D27-4F44-B8A7-50C3C3D15203}"/>
              </a:ext>
            </a:extLst>
          </p:cNvPr>
          <p:cNvSpPr txBox="1">
            <a:spLocks noGrp="1" noChangeArrowheads="1"/>
          </p:cNvSpPr>
          <p:nvPr>
            <p:ph type="title"/>
          </p:nvPr>
        </p:nvSpPr>
        <p:spPr bwMode="auto">
          <a:xfrm>
            <a:off x="618134" y="178600"/>
            <a:ext cx="942701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800" b="1" dirty="0"/>
              <a:t>Major Milestones…. </a:t>
            </a:r>
          </a:p>
        </p:txBody>
      </p:sp>
    </p:spTree>
    <p:extLst>
      <p:ext uri="{BB962C8B-B14F-4D97-AF65-F5344CB8AC3E}">
        <p14:creationId xmlns:p14="http://schemas.microsoft.com/office/powerpoint/2010/main" val="3252917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a:extLst>
              <a:ext uri="{FF2B5EF4-FFF2-40B4-BE49-F238E27FC236}">
                <a16:creationId xmlns:a16="http://schemas.microsoft.com/office/drawing/2014/main" id="{615BF254-5E47-4570-ACEB-1025055A8E38}"/>
              </a:ext>
            </a:extLst>
          </p:cNvPr>
          <p:cNvGraphicFramePr/>
          <p:nvPr>
            <p:extLst>
              <p:ext uri="{D42A27DB-BD31-4B8C-83A1-F6EECF244321}">
                <p14:modId xmlns:p14="http://schemas.microsoft.com/office/powerpoint/2010/main" val="947670180"/>
              </p:ext>
            </p:extLst>
          </p:nvPr>
        </p:nvGraphicFramePr>
        <p:xfrm>
          <a:off x="176004" y="798786"/>
          <a:ext cx="10464287" cy="5425291"/>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 Box 25">
            <a:extLst>
              <a:ext uri="{FF2B5EF4-FFF2-40B4-BE49-F238E27FC236}">
                <a16:creationId xmlns:a16="http://schemas.microsoft.com/office/drawing/2014/main" id="{3CFB8580-AA56-47E6-B1EE-13C6016B35BF}"/>
              </a:ext>
            </a:extLst>
          </p:cNvPr>
          <p:cNvSpPr txBox="1">
            <a:spLocks noGrp="1" noChangeArrowheads="1"/>
          </p:cNvSpPr>
          <p:nvPr>
            <p:ph type="title"/>
          </p:nvPr>
        </p:nvSpPr>
        <p:spPr bwMode="auto">
          <a:xfrm>
            <a:off x="618134" y="178600"/>
            <a:ext cx="942701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800" b="1" dirty="0"/>
              <a:t>Major Milestones…. </a:t>
            </a:r>
          </a:p>
        </p:txBody>
      </p:sp>
    </p:spTree>
    <p:extLst>
      <p:ext uri="{BB962C8B-B14F-4D97-AF65-F5344CB8AC3E}">
        <p14:creationId xmlns:p14="http://schemas.microsoft.com/office/powerpoint/2010/main" val="597180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58944C07-DA72-4A7F-8AE1-F4DA6F5EAA84}"/>
              </a:ext>
            </a:extLst>
          </p:cNvPr>
          <p:cNvGraphicFramePr/>
          <p:nvPr>
            <p:extLst>
              <p:ext uri="{D42A27DB-BD31-4B8C-83A1-F6EECF244321}">
                <p14:modId xmlns:p14="http://schemas.microsoft.com/office/powerpoint/2010/main" val="2180733721"/>
              </p:ext>
            </p:extLst>
          </p:nvPr>
        </p:nvGraphicFramePr>
        <p:xfrm>
          <a:off x="176004" y="898967"/>
          <a:ext cx="10464287" cy="532511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BBD902E8-6A56-4D25-BA54-78257F9DB17A}"/>
              </a:ext>
            </a:extLst>
          </p:cNvPr>
          <p:cNvSpPr txBox="1"/>
          <p:nvPr/>
        </p:nvSpPr>
        <p:spPr>
          <a:xfrm>
            <a:off x="4812546" y="4461442"/>
            <a:ext cx="1283453" cy="1477328"/>
          </a:xfrm>
          <a:prstGeom prst="rect">
            <a:avLst/>
          </a:prstGeom>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19050">
            <a:solidFill>
              <a:schemeClr val="accent1"/>
            </a:solidFill>
          </a:ln>
        </p:spPr>
        <p:txBody>
          <a:bodyPr wrap="square" rtlCol="0">
            <a:spAutoFit/>
          </a:bodyPr>
          <a:lstStyle/>
          <a:p>
            <a:pPr algn="ctr">
              <a:defRPr sz="1100" b="1" i="0" u="none" strike="noStrike" kern="1200" baseline="0">
                <a:solidFill>
                  <a:prstClr val="black"/>
                </a:solidFill>
                <a:latin typeface="+mn-lt"/>
                <a:ea typeface="+mn-ea"/>
                <a:cs typeface="+mn-cs"/>
              </a:defRPr>
            </a:pPr>
            <a:r>
              <a:rPr lang="en-US" sz="1200" u="sng" dirty="0"/>
              <a:t>2021</a:t>
            </a:r>
          </a:p>
          <a:p>
            <a:pPr algn="ctr">
              <a:defRPr sz="1100" b="1" i="0" u="none" strike="noStrike" kern="1200" baseline="0">
                <a:solidFill>
                  <a:prstClr val="black"/>
                </a:solidFill>
                <a:latin typeface="+mn-lt"/>
                <a:ea typeface="+mn-ea"/>
                <a:cs typeface="+mn-cs"/>
              </a:defRPr>
            </a:pPr>
            <a:endParaRPr lang="en-US" sz="1200" dirty="0"/>
          </a:p>
          <a:p>
            <a:pPr algn="ctr">
              <a:defRPr sz="1100" b="1" i="0" u="none" strike="noStrike" kern="1200" baseline="0">
                <a:solidFill>
                  <a:prstClr val="black"/>
                </a:solidFill>
                <a:latin typeface="+mn-lt"/>
                <a:ea typeface="+mn-ea"/>
                <a:cs typeface="+mn-cs"/>
              </a:defRPr>
            </a:pPr>
            <a:r>
              <a:rPr lang="en-US" sz="1200" dirty="0"/>
              <a:t>Launch of Integrated Ombudsman Scheme</a:t>
            </a:r>
          </a:p>
          <a:p>
            <a:endParaRPr lang="en-IN" dirty="0"/>
          </a:p>
        </p:txBody>
      </p:sp>
      <p:cxnSp>
        <p:nvCxnSpPr>
          <p:cNvPr id="7" name="Straight Connector 6">
            <a:extLst>
              <a:ext uri="{FF2B5EF4-FFF2-40B4-BE49-F238E27FC236}">
                <a16:creationId xmlns:a16="http://schemas.microsoft.com/office/drawing/2014/main" id="{CC2B053A-3ECD-4E9B-B3DB-708BA3B51345}"/>
              </a:ext>
            </a:extLst>
          </p:cNvPr>
          <p:cNvCxnSpPr/>
          <p:nvPr/>
        </p:nvCxnSpPr>
        <p:spPr>
          <a:xfrm>
            <a:off x="15352126" y="5346006"/>
            <a:ext cx="0" cy="613027"/>
          </a:xfrm>
          <a:prstGeom prst="line">
            <a:avLst/>
          </a:prstGeom>
        </p:spPr>
        <p:style>
          <a:lnRef idx="1">
            <a:schemeClr val="dk1"/>
          </a:lnRef>
          <a:fillRef idx="0">
            <a:schemeClr val="dk1"/>
          </a:fillRef>
          <a:effectRef idx="0">
            <a:schemeClr val="dk1"/>
          </a:effectRef>
          <a:fontRef idx="minor">
            <a:schemeClr val="tx1"/>
          </a:fontRef>
        </p:style>
      </p:cxnSp>
      <p:sp>
        <p:nvSpPr>
          <p:cNvPr id="9" name="Text Box 25">
            <a:extLst>
              <a:ext uri="{FF2B5EF4-FFF2-40B4-BE49-F238E27FC236}">
                <a16:creationId xmlns:a16="http://schemas.microsoft.com/office/drawing/2014/main" id="{6B9216CB-AB02-40CC-AEE3-9F4D8B70320F}"/>
              </a:ext>
            </a:extLst>
          </p:cNvPr>
          <p:cNvSpPr txBox="1">
            <a:spLocks noGrp="1" noChangeArrowheads="1"/>
          </p:cNvSpPr>
          <p:nvPr>
            <p:ph type="title"/>
          </p:nvPr>
        </p:nvSpPr>
        <p:spPr bwMode="auto">
          <a:xfrm>
            <a:off x="618134" y="178600"/>
            <a:ext cx="942701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800" b="1" dirty="0"/>
              <a:t>Major Milestones…. </a:t>
            </a:r>
          </a:p>
        </p:txBody>
      </p:sp>
      <p:sp>
        <p:nvSpPr>
          <p:cNvPr id="2" name="TextBox 1">
            <a:extLst>
              <a:ext uri="{FF2B5EF4-FFF2-40B4-BE49-F238E27FC236}">
                <a16:creationId xmlns:a16="http://schemas.microsoft.com/office/drawing/2014/main" id="{82ADE360-F434-480D-B36C-E18D75271310}"/>
              </a:ext>
            </a:extLst>
          </p:cNvPr>
          <p:cNvSpPr txBox="1"/>
          <p:nvPr/>
        </p:nvSpPr>
        <p:spPr>
          <a:xfrm>
            <a:off x="1551709" y="975910"/>
            <a:ext cx="1254293" cy="1661993"/>
          </a:xfrm>
          <a:prstGeom prst="rect">
            <a:avLst/>
          </a:prstGeom>
          <a:gradFill>
            <a:gsLst>
              <a:gs pos="3300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19050">
            <a:solidFill>
              <a:schemeClr val="accent1"/>
            </a:solidFill>
          </a:ln>
        </p:spPr>
        <p:txBody>
          <a:bodyPr wrap="square" rtlCol="0">
            <a:spAutoFit/>
          </a:bodyPr>
          <a:lstStyle/>
          <a:p>
            <a:pPr algn="ctr" rtl="0">
              <a:defRPr sz="1100" b="1" i="0" u="none" strike="noStrike" kern="1200" baseline="0">
                <a:solidFill>
                  <a:prstClr val="black"/>
                </a:solidFill>
                <a:latin typeface="+mn-lt"/>
                <a:ea typeface="+mn-ea"/>
                <a:cs typeface="+mn-cs"/>
              </a:defRPr>
            </a:pPr>
            <a:r>
              <a:rPr lang="en-US" sz="1200" b="1" u="sng" dirty="0">
                <a:solidFill>
                  <a:prstClr val="black"/>
                </a:solidFill>
              </a:rPr>
              <a:t>2018</a:t>
            </a:r>
          </a:p>
          <a:p>
            <a:pPr algn="ctr" rtl="0">
              <a:defRPr sz="1100" b="1" i="0" u="none" strike="noStrike" kern="1200" baseline="0">
                <a:solidFill>
                  <a:prstClr val="black"/>
                </a:solidFill>
                <a:latin typeface="+mn-lt"/>
                <a:ea typeface="+mn-ea"/>
                <a:cs typeface="+mn-cs"/>
              </a:defRPr>
            </a:pPr>
            <a:endParaRPr lang="en-US" sz="1200" b="1" u="sng" dirty="0">
              <a:solidFill>
                <a:prstClr val="black"/>
              </a:solidFill>
            </a:endParaRPr>
          </a:p>
          <a:p>
            <a:pPr algn="ctr" rtl="0">
              <a:defRPr sz="1100" b="1" i="0" u="none" strike="noStrike" kern="1200" baseline="0">
                <a:solidFill>
                  <a:prstClr val="black"/>
                </a:solidFill>
                <a:latin typeface="+mn-lt"/>
                <a:ea typeface="+mn-ea"/>
                <a:cs typeface="+mn-cs"/>
              </a:defRPr>
            </a:pPr>
            <a:r>
              <a:rPr lang="en-US" sz="1200" b="1" dirty="0">
                <a:solidFill>
                  <a:prstClr val="black"/>
                </a:solidFill>
              </a:rPr>
              <a:t>Establishing of Economic Capital Framework for RBI</a:t>
            </a:r>
          </a:p>
          <a:p>
            <a:endParaRPr lang="en-IN" dirty="0"/>
          </a:p>
        </p:txBody>
      </p:sp>
      <p:sp>
        <p:nvSpPr>
          <p:cNvPr id="10" name="TextBox 9">
            <a:extLst>
              <a:ext uri="{FF2B5EF4-FFF2-40B4-BE49-F238E27FC236}">
                <a16:creationId xmlns:a16="http://schemas.microsoft.com/office/drawing/2014/main" id="{6DEB1654-4753-48E5-B91B-83C70E3CD3CF}"/>
              </a:ext>
            </a:extLst>
          </p:cNvPr>
          <p:cNvSpPr txBox="1"/>
          <p:nvPr/>
        </p:nvSpPr>
        <p:spPr>
          <a:xfrm>
            <a:off x="2491976" y="4404761"/>
            <a:ext cx="1330061" cy="1554272"/>
          </a:xfrm>
          <a:prstGeom prst="rect">
            <a:avLst/>
          </a:prstGeom>
          <a:gradFill>
            <a:gsLst>
              <a:gs pos="3300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19050">
            <a:solidFill>
              <a:schemeClr val="accent1"/>
            </a:solidFill>
          </a:ln>
        </p:spPr>
        <p:txBody>
          <a:bodyPr wrap="square" rtlCol="0">
            <a:spAutoFit/>
          </a:bodyPr>
          <a:lstStyle/>
          <a:p>
            <a:pPr algn="ctr" rtl="0">
              <a:defRPr sz="1100" b="1" i="0" u="none" strike="noStrike" kern="1200" baseline="0">
                <a:solidFill>
                  <a:prstClr val="black"/>
                </a:solidFill>
                <a:latin typeface="+mn-lt"/>
                <a:ea typeface="+mn-ea"/>
                <a:cs typeface="+mn-cs"/>
              </a:defRPr>
            </a:pPr>
            <a:r>
              <a:rPr lang="en-US" sz="1200" u="sng" dirty="0">
                <a:solidFill>
                  <a:schemeClr val="tx1"/>
                </a:solidFill>
              </a:rPr>
              <a:t>2019</a:t>
            </a:r>
          </a:p>
          <a:p>
            <a:pPr algn="ctr" rtl="0">
              <a:defRPr sz="1100" b="1" i="0" u="none" strike="noStrike" kern="1200" baseline="0">
                <a:solidFill>
                  <a:prstClr val="black"/>
                </a:solidFill>
                <a:latin typeface="+mn-lt"/>
                <a:ea typeface="+mn-ea"/>
                <a:cs typeface="+mn-cs"/>
              </a:defRPr>
            </a:pPr>
            <a:endParaRPr lang="en-US" sz="1200" u="sng" dirty="0">
              <a:solidFill>
                <a:schemeClr val="tx1"/>
              </a:solidFill>
            </a:endParaRPr>
          </a:p>
          <a:p>
            <a:pPr algn="ctr" rtl="0">
              <a:defRPr sz="1100" b="1" i="0" u="none" strike="noStrike" kern="1200" baseline="0">
                <a:solidFill>
                  <a:prstClr val="black"/>
                </a:solidFill>
                <a:latin typeface="+mn-lt"/>
                <a:ea typeface="+mn-ea"/>
                <a:cs typeface="+mn-cs"/>
              </a:defRPr>
            </a:pPr>
            <a:r>
              <a:rPr lang="en-US" sz="1200" u="none" dirty="0">
                <a:solidFill>
                  <a:schemeClr val="tx1"/>
                </a:solidFill>
              </a:rPr>
              <a:t>RBI introduces Ombudsman scheme for digital transactions</a:t>
            </a:r>
          </a:p>
          <a:p>
            <a:pPr algn="ctr" rtl="0">
              <a:defRPr sz="1100" b="1" i="0" u="none" strike="noStrike" kern="1200" baseline="0">
                <a:solidFill>
                  <a:prstClr val="black"/>
                </a:solidFill>
                <a:latin typeface="+mn-lt"/>
                <a:ea typeface="+mn-ea"/>
                <a:cs typeface="+mn-cs"/>
              </a:defRPr>
            </a:pPr>
            <a:endParaRPr lang="en-US" u="none" dirty="0">
              <a:solidFill>
                <a:schemeClr val="tx1"/>
              </a:solidFill>
            </a:endParaRPr>
          </a:p>
        </p:txBody>
      </p:sp>
      <p:sp>
        <p:nvSpPr>
          <p:cNvPr id="11" name="TextBox 10">
            <a:extLst>
              <a:ext uri="{FF2B5EF4-FFF2-40B4-BE49-F238E27FC236}">
                <a16:creationId xmlns:a16="http://schemas.microsoft.com/office/drawing/2014/main" id="{228630D9-49DC-46C5-A080-8B251F0DC7C2}"/>
              </a:ext>
            </a:extLst>
          </p:cNvPr>
          <p:cNvSpPr txBox="1"/>
          <p:nvPr/>
        </p:nvSpPr>
        <p:spPr>
          <a:xfrm>
            <a:off x="460574" y="4404762"/>
            <a:ext cx="1411257" cy="1938992"/>
          </a:xfrm>
          <a:prstGeom prst="rect">
            <a:avLst/>
          </a:prstGeom>
          <a:gradFill>
            <a:gsLst>
              <a:gs pos="3300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19050">
            <a:solidFill>
              <a:schemeClr val="accent1"/>
            </a:solidFill>
          </a:ln>
        </p:spPr>
        <p:txBody>
          <a:bodyPr wrap="square" rtlCol="0">
            <a:spAutoFit/>
          </a:bodyPr>
          <a:lstStyle/>
          <a:p>
            <a:pPr algn="ctr" rtl="0">
              <a:defRPr sz="1100" b="1" i="0" u="none" strike="noStrike" kern="1200" baseline="0">
                <a:solidFill>
                  <a:prstClr val="black"/>
                </a:solidFill>
                <a:latin typeface="+mn-lt"/>
                <a:ea typeface="+mn-ea"/>
                <a:cs typeface="+mn-cs"/>
              </a:defRPr>
            </a:pPr>
            <a:r>
              <a:rPr lang="en-US" sz="1200" b="1" u="sng" dirty="0"/>
              <a:t>2016</a:t>
            </a:r>
          </a:p>
          <a:p>
            <a:pPr algn="ctr" rtl="0">
              <a:defRPr sz="1100" b="1" i="0" u="none" strike="noStrike" kern="1200" baseline="0">
                <a:solidFill>
                  <a:prstClr val="black"/>
                </a:solidFill>
                <a:latin typeface="+mn-lt"/>
                <a:ea typeface="+mn-ea"/>
                <a:cs typeface="+mn-cs"/>
              </a:defRPr>
            </a:pPr>
            <a:endParaRPr lang="en-US" sz="1200" b="1" u="sng" dirty="0"/>
          </a:p>
          <a:p>
            <a:pPr algn="ctr" rtl="0">
              <a:defRPr sz="1100" b="1" i="0" u="none" strike="noStrike" kern="1200" baseline="0">
                <a:solidFill>
                  <a:prstClr val="black"/>
                </a:solidFill>
                <a:latin typeface="+mn-lt"/>
                <a:ea typeface="+mn-ea"/>
                <a:cs typeface="+mn-cs"/>
              </a:defRPr>
            </a:pPr>
            <a:r>
              <a:rPr lang="en-US" sz="1200" b="1" dirty="0"/>
              <a:t>Introduction of Flexible Inflation Targeting and establishing of MPC &amp;</a:t>
            </a:r>
          </a:p>
          <a:p>
            <a:pPr algn="ctr" rtl="0">
              <a:defRPr sz="1100" b="1" i="0" u="none" strike="noStrike" kern="1200" baseline="0">
                <a:solidFill>
                  <a:prstClr val="black"/>
                </a:solidFill>
                <a:latin typeface="+mn-lt"/>
                <a:ea typeface="+mn-ea"/>
                <a:cs typeface="+mn-cs"/>
              </a:defRPr>
            </a:pPr>
            <a:r>
              <a:rPr lang="en-US" sz="1200" b="1" dirty="0"/>
              <a:t>Launch of Unified Payment Interface </a:t>
            </a:r>
            <a:endParaRPr lang="en-IN" dirty="0"/>
          </a:p>
        </p:txBody>
      </p:sp>
      <p:sp>
        <p:nvSpPr>
          <p:cNvPr id="13" name="TextBox 12">
            <a:extLst>
              <a:ext uri="{FF2B5EF4-FFF2-40B4-BE49-F238E27FC236}">
                <a16:creationId xmlns:a16="http://schemas.microsoft.com/office/drawing/2014/main" id="{946C5AE4-BB39-4F5E-BAF8-018491D97AAA}"/>
              </a:ext>
            </a:extLst>
          </p:cNvPr>
          <p:cNvSpPr txBox="1"/>
          <p:nvPr/>
        </p:nvSpPr>
        <p:spPr>
          <a:xfrm>
            <a:off x="3634886" y="1051367"/>
            <a:ext cx="1330061" cy="1723549"/>
          </a:xfrm>
          <a:prstGeom prst="rect">
            <a:avLst/>
          </a:prstGeom>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19050">
            <a:solidFill>
              <a:schemeClr val="accent1"/>
            </a:solidFill>
          </a:ln>
        </p:spPr>
        <p:txBody>
          <a:bodyPr wrap="square" rtlCol="0">
            <a:spAutoFit/>
          </a:bodyPr>
          <a:lstStyle/>
          <a:p>
            <a:pPr algn="ctr" rtl="0">
              <a:defRPr sz="1100" b="1" i="0" u="none" strike="noStrike" kern="1200" baseline="0">
                <a:solidFill>
                  <a:prstClr val="black"/>
                </a:solidFill>
                <a:latin typeface="+mn-lt"/>
                <a:ea typeface="+mn-ea"/>
                <a:cs typeface="+mn-cs"/>
              </a:defRPr>
            </a:pPr>
            <a:r>
              <a:rPr lang="en-US" u="sng" dirty="0"/>
              <a:t>2020-21</a:t>
            </a:r>
          </a:p>
          <a:p>
            <a:pPr algn="ctr" rtl="0">
              <a:defRPr sz="1100" b="1" i="0" u="none" strike="noStrike" kern="1200" baseline="0">
                <a:solidFill>
                  <a:prstClr val="black"/>
                </a:solidFill>
                <a:latin typeface="+mn-lt"/>
                <a:ea typeface="+mn-ea"/>
                <a:cs typeface="+mn-cs"/>
              </a:defRPr>
            </a:pPr>
            <a:endParaRPr lang="en-US" u="sng" dirty="0"/>
          </a:p>
          <a:p>
            <a:pPr algn="ctr" rtl="0">
              <a:defRPr sz="1100" b="1" i="0" u="none" strike="noStrike" kern="1200" baseline="0">
                <a:solidFill>
                  <a:prstClr val="black"/>
                </a:solidFill>
                <a:latin typeface="+mn-lt"/>
                <a:ea typeface="+mn-ea"/>
                <a:cs typeface="+mn-cs"/>
              </a:defRPr>
            </a:pPr>
            <a:r>
              <a:rPr lang="en-US" dirty="0"/>
              <a:t>Deployment</a:t>
            </a:r>
            <a:r>
              <a:rPr lang="en-US" baseline="0" dirty="0"/>
              <a:t> of unconventional monetary policy tools during the COVID-19 pandemic</a:t>
            </a:r>
            <a:endParaRPr lang="en-US" dirty="0"/>
          </a:p>
          <a:p>
            <a:endParaRPr lang="en-IN" dirty="0"/>
          </a:p>
        </p:txBody>
      </p:sp>
    </p:spTree>
    <p:extLst>
      <p:ext uri="{BB962C8B-B14F-4D97-AF65-F5344CB8AC3E}">
        <p14:creationId xmlns:p14="http://schemas.microsoft.com/office/powerpoint/2010/main" val="37829711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94A7024-D948-494D-8920-BBA2DA07D1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E97F38F2-662F-4703-A08B-B77A05580F3F}"/>
              </a:ext>
            </a:extLst>
          </p:cNvPr>
          <p:cNvPicPr>
            <a:picLocks noChangeAspect="1"/>
          </p:cNvPicPr>
          <p:nvPr/>
        </p:nvPicPr>
        <p:blipFill rotWithShape="1">
          <a:blip r:embed="rId2">
            <a:duotone>
              <a:prstClr val="black"/>
              <a:schemeClr val="tx2">
                <a:tint val="45000"/>
                <a:satMod val="400000"/>
              </a:schemeClr>
            </a:duotone>
            <a:alphaModFix amt="40000"/>
            <a:extLst>
              <a:ext uri="{28A0092B-C50C-407E-A947-70E740481C1C}">
                <a14:useLocalDpi xmlns:a14="http://schemas.microsoft.com/office/drawing/2010/main" val="0"/>
              </a:ext>
            </a:extLst>
          </a:blip>
          <a:srcRect/>
          <a:stretch/>
        </p:blipFill>
        <p:spPr>
          <a:xfrm>
            <a:off x="20" y="10"/>
            <a:ext cx="12191980" cy="6857990"/>
          </a:xfrm>
          <a:prstGeom prst="rect">
            <a:avLst/>
          </a:prstGeom>
          <a:solidFill>
            <a:srgbClr val="FFFFFF">
              <a:shade val="85000"/>
            </a:srgbClr>
          </a:solidFill>
          <a:ln w="88900" cap="sq">
            <a:solidFill>
              <a:srgbClr val="FFFFFF">
                <a:alpha val="99000"/>
              </a:srgbClr>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 name="Content Placeholder 2"/>
          <p:cNvSpPr>
            <a:spLocks noGrp="1"/>
          </p:cNvSpPr>
          <p:nvPr>
            <p:ph idx="1"/>
          </p:nvPr>
        </p:nvSpPr>
        <p:spPr>
          <a:xfrm>
            <a:off x="1604986" y="1975058"/>
            <a:ext cx="8596668" cy="3880773"/>
          </a:xfrm>
        </p:spPr>
        <p:txBody>
          <a:bodyPr>
            <a:normAutofit fontScale="92500" lnSpcReduction="20000"/>
          </a:bodyPr>
          <a:lstStyle/>
          <a:p>
            <a:pPr marL="0" indent="0" algn="ctr">
              <a:lnSpc>
                <a:spcPct val="150000"/>
              </a:lnSpc>
              <a:buNone/>
            </a:pPr>
            <a:r>
              <a:rPr lang="en-US" altLang="en-US" sz="2800" b="1" dirty="0">
                <a:solidFill>
                  <a:srgbClr val="B80860"/>
                </a:solidFill>
                <a:latin typeface="Arial Black" panose="020B0A04020102020204" pitchFamily="34" charset="0"/>
                <a:cs typeface="Arial" panose="020B0604020202020204" pitchFamily="34" charset="0"/>
              </a:rPr>
              <a:t>Life with RBI is not just another job. </a:t>
            </a:r>
            <a:br>
              <a:rPr lang="en-US" altLang="en-US" sz="2800" b="1" dirty="0">
                <a:solidFill>
                  <a:srgbClr val="B80860"/>
                </a:solidFill>
                <a:latin typeface="Arial Black" panose="020B0A04020102020204" pitchFamily="34" charset="0"/>
                <a:cs typeface="Arial" panose="020B0604020202020204" pitchFamily="34" charset="0"/>
              </a:rPr>
            </a:br>
            <a:endParaRPr lang="en-US" altLang="en-US" sz="2800" b="1" dirty="0">
              <a:solidFill>
                <a:srgbClr val="B80860"/>
              </a:solidFill>
              <a:latin typeface="Arial Black" panose="020B0A04020102020204" pitchFamily="34" charset="0"/>
              <a:cs typeface="Arial" panose="020B0604020202020204" pitchFamily="34" charset="0"/>
            </a:endParaRPr>
          </a:p>
          <a:p>
            <a:pPr marL="0" indent="0" algn="ctr">
              <a:lnSpc>
                <a:spcPct val="150000"/>
              </a:lnSpc>
              <a:buNone/>
            </a:pPr>
            <a:r>
              <a:rPr lang="en-US" altLang="en-US" sz="2800" b="1" dirty="0">
                <a:solidFill>
                  <a:srgbClr val="B80860"/>
                </a:solidFill>
                <a:latin typeface="Arial Black" panose="020B0A04020102020204" pitchFamily="34" charset="0"/>
                <a:cs typeface="Arial" panose="020B0604020202020204" pitchFamily="34" charset="0"/>
              </a:rPr>
              <a:t>It’s a commitment. Commitment to serve the nation, where your decisions make an impact on the way the economy and the financial sector in the country evolves. </a:t>
            </a:r>
            <a:br>
              <a:rPr lang="en-US" altLang="en-US" sz="2000" dirty="0">
                <a:solidFill>
                  <a:srgbClr val="B80860"/>
                </a:solidFill>
                <a:latin typeface="Arial Black" panose="020B0A04020102020204" pitchFamily="34" charset="0"/>
              </a:rPr>
            </a:br>
            <a:endParaRPr lang="en-IN" sz="2000" dirty="0">
              <a:solidFill>
                <a:srgbClr val="B80860"/>
              </a:solidFill>
              <a:latin typeface="Arial Black" panose="020B0A04020102020204" pitchFamily="34" charset="0"/>
            </a:endParaRPr>
          </a:p>
        </p:txBody>
      </p:sp>
      <p:sp>
        <p:nvSpPr>
          <p:cNvPr id="5" name="Rectangle 4">
            <a:extLst>
              <a:ext uri="{FF2B5EF4-FFF2-40B4-BE49-F238E27FC236}">
                <a16:creationId xmlns:a16="http://schemas.microsoft.com/office/drawing/2014/main" id="{D4CF919F-45E9-4D62-B656-5A230104EEC0}"/>
              </a:ext>
            </a:extLst>
          </p:cNvPr>
          <p:cNvSpPr/>
          <p:nvPr/>
        </p:nvSpPr>
        <p:spPr>
          <a:xfrm>
            <a:off x="9495" y="605262"/>
            <a:ext cx="11787650" cy="523220"/>
          </a:xfrm>
          <a:prstGeom prst="rect">
            <a:avLst/>
          </a:prstGeom>
        </p:spPr>
        <p:txBody>
          <a:bodyPr wrap="none">
            <a:spAutoFit/>
          </a:bodyPr>
          <a:lstStyle/>
          <a:p>
            <a:pPr algn="ctr"/>
            <a:r>
              <a:rPr lang="en-IN" sz="2800" b="1" dirty="0">
                <a:solidFill>
                  <a:schemeClr val="bg1"/>
                </a:solidFill>
                <a:latin typeface="Arial Black" panose="020B0A04020102020204" pitchFamily="34" charset="0"/>
                <a:cs typeface="Arial" panose="020B0604020202020204" pitchFamily="34" charset="0"/>
              </a:rPr>
              <a:t>Opportunities at RBI- A Career in Finance and Public Policy</a:t>
            </a:r>
            <a:endParaRPr lang="en-IN" sz="2800" b="1" dirty="0">
              <a:solidFill>
                <a:schemeClr val="bg1"/>
              </a:solidFill>
              <a:latin typeface="Arial Black" panose="020B0A04020102020204" pitchFamily="34" charset="0"/>
            </a:endParaRPr>
          </a:p>
        </p:txBody>
      </p:sp>
    </p:spTree>
    <p:extLst>
      <p:ext uri="{BB962C8B-B14F-4D97-AF65-F5344CB8AC3E}">
        <p14:creationId xmlns:p14="http://schemas.microsoft.com/office/powerpoint/2010/main" val="997699949"/>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5"/>
          <p:cNvSpPr txBox="1">
            <a:spLocks noGrp="1" noChangeArrowheads="1"/>
          </p:cNvSpPr>
          <p:nvPr>
            <p:ph type="title"/>
          </p:nvPr>
        </p:nvSpPr>
        <p:spPr bwMode="auto">
          <a:xfrm>
            <a:off x="978348" y="606192"/>
            <a:ext cx="8596668"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3200" dirty="0">
                <a:latin typeface="Arial Black" panose="020B0A04020102020204" pitchFamily="34" charset="0"/>
              </a:rPr>
              <a:t>What to expect in a career at RBI?</a:t>
            </a:r>
            <a:endParaRPr lang="en-US" altLang="en-US" sz="3200" b="0" dirty="0">
              <a:solidFill>
                <a:schemeClr val="accent2"/>
              </a:solidFill>
              <a:latin typeface="Arial Black" panose="020B0A04020102020204" pitchFamily="34" charset="0"/>
            </a:endParaRPr>
          </a:p>
          <a:p>
            <a:pPr algn="l"/>
            <a:endParaRPr lang="en-US" altLang="en-US" sz="2800" b="0" dirty="0">
              <a:solidFill>
                <a:schemeClr val="accent2"/>
              </a:solidFill>
              <a:latin typeface="Arial Black" panose="020B0A04020102020204" pitchFamily="34" charset="0"/>
            </a:endParaRPr>
          </a:p>
        </p:txBody>
      </p:sp>
      <p:graphicFrame>
        <p:nvGraphicFramePr>
          <p:cNvPr id="2" name="Content Placeholder 1">
            <a:extLst>
              <a:ext uri="{FF2B5EF4-FFF2-40B4-BE49-F238E27FC236}">
                <a16:creationId xmlns:a16="http://schemas.microsoft.com/office/drawing/2014/main" id="{9F07CF0C-2A2D-47A3-8963-303AA904F6EB}"/>
              </a:ext>
            </a:extLst>
          </p:cNvPr>
          <p:cNvGraphicFramePr>
            <a:graphicFrameLocks noGrp="1"/>
          </p:cNvGraphicFramePr>
          <p:nvPr>
            <p:ph idx="1"/>
            <p:extLst>
              <p:ext uri="{D42A27DB-BD31-4B8C-83A1-F6EECF244321}">
                <p14:modId xmlns:p14="http://schemas.microsoft.com/office/powerpoint/2010/main" val="3462220895"/>
              </p:ext>
            </p:extLst>
          </p:nvPr>
        </p:nvGraphicFramePr>
        <p:xfrm>
          <a:off x="978348" y="1744965"/>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49704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iterate type="lt">
                                    <p:tmPct val="100000"/>
                                  </p:iterate>
                                  <p:childTnLst>
                                    <p:set>
                                      <p:cBhvr>
                                        <p:cTn id="6" dur="1" fill="hold">
                                          <p:stCondLst>
                                            <p:cond delay="0"/>
                                          </p:stCondLst>
                                        </p:cTn>
                                        <p:tgtEl>
                                          <p:spTgt spid="4"/>
                                        </p:tgtEl>
                                        <p:attrNameLst>
                                          <p:attrName>style.visibility</p:attrName>
                                        </p:attrNameLst>
                                      </p:cBhvr>
                                      <p:to>
                                        <p:strVal val="visible"/>
                                      </p:to>
                                    </p:set>
                                    <p:animEffect transition="in" filter="dissolve">
                                      <p:cBhvr>
                                        <p:cTn id="7" dur="75"/>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1944" y="318217"/>
            <a:ext cx="5026433" cy="878119"/>
          </a:xfrm>
        </p:spPr>
        <p:txBody>
          <a:bodyPr>
            <a:normAutofit fontScale="90000"/>
          </a:bodyPr>
          <a:lstStyle/>
          <a:p>
            <a:r>
              <a:rPr lang="en-US" b="1" dirty="0"/>
              <a:t>Highlights of work at RBI</a:t>
            </a:r>
            <a:br>
              <a:rPr lang="en-IN" dirty="0"/>
            </a:b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23139161"/>
              </p:ext>
            </p:extLst>
          </p:nvPr>
        </p:nvGraphicFramePr>
        <p:xfrm>
          <a:off x="4737863" y="1160220"/>
          <a:ext cx="5696046" cy="49219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Oval 4"/>
          <p:cNvSpPr/>
          <p:nvPr/>
        </p:nvSpPr>
        <p:spPr>
          <a:xfrm>
            <a:off x="7085823" y="3245730"/>
            <a:ext cx="1000125" cy="990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2400" b="1" dirty="0">
                <a:solidFill>
                  <a:srgbClr val="B80860"/>
                </a:solidFill>
              </a:rPr>
              <a:t>RBI</a:t>
            </a:r>
            <a:endParaRPr lang="en-IN" sz="2400" b="1" dirty="0">
              <a:solidFill>
                <a:srgbClr val="B80860"/>
              </a:solidFill>
            </a:endParaRPr>
          </a:p>
        </p:txBody>
      </p:sp>
      <p:pic>
        <p:nvPicPr>
          <p:cNvPr id="6" name="Graphic 5" descr="Coins">
            <a:extLst>
              <a:ext uri="{FF2B5EF4-FFF2-40B4-BE49-F238E27FC236}">
                <a16:creationId xmlns:a16="http://schemas.microsoft.com/office/drawing/2014/main" id="{DB9BDA4B-AFF4-49DB-B8F4-61699EC317DC}"/>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088759" y="3586242"/>
            <a:ext cx="812620" cy="812620"/>
          </a:xfrm>
          <a:prstGeom prst="rect">
            <a:avLst/>
          </a:prstGeom>
        </p:spPr>
      </p:pic>
      <p:sp>
        <p:nvSpPr>
          <p:cNvPr id="3" name="TextBox 2">
            <a:extLst>
              <a:ext uri="{FF2B5EF4-FFF2-40B4-BE49-F238E27FC236}">
                <a16:creationId xmlns:a16="http://schemas.microsoft.com/office/drawing/2014/main" id="{08ADCA78-C785-4DC1-A314-F5C36FEF3AA3}"/>
              </a:ext>
            </a:extLst>
          </p:cNvPr>
          <p:cNvSpPr txBox="1"/>
          <p:nvPr/>
        </p:nvSpPr>
        <p:spPr>
          <a:xfrm>
            <a:off x="2598429" y="4398862"/>
            <a:ext cx="1793281" cy="646331"/>
          </a:xfrm>
          <a:prstGeom prst="rect">
            <a:avLst/>
          </a:prstGeom>
          <a:noFill/>
        </p:spPr>
        <p:txBody>
          <a:bodyPr wrap="square" rtlCol="0">
            <a:spAutoFit/>
          </a:bodyPr>
          <a:lstStyle/>
          <a:p>
            <a:pPr algn="ctr"/>
            <a:r>
              <a:rPr lang="en-US" dirty="0"/>
              <a:t>Attractive Compensation </a:t>
            </a:r>
            <a:endParaRPr lang="en-IN" dirty="0"/>
          </a:p>
        </p:txBody>
      </p:sp>
      <p:pic>
        <p:nvPicPr>
          <p:cNvPr id="8" name="Picture 7" descr="Open hand with plant with solid fill">
            <a:extLst>
              <a:ext uri="{FF2B5EF4-FFF2-40B4-BE49-F238E27FC236}">
                <a16:creationId xmlns:a16="http://schemas.microsoft.com/office/drawing/2014/main" id="{E5F04BA9-6123-4127-A98E-F8460210D33B}"/>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2073723" y="1355511"/>
            <a:ext cx="952500" cy="952500"/>
          </a:xfrm>
          <a:prstGeom prst="rect">
            <a:avLst/>
          </a:prstGeom>
        </p:spPr>
      </p:pic>
      <p:sp>
        <p:nvSpPr>
          <p:cNvPr id="9" name="TextBox 8">
            <a:extLst>
              <a:ext uri="{FF2B5EF4-FFF2-40B4-BE49-F238E27FC236}">
                <a16:creationId xmlns:a16="http://schemas.microsoft.com/office/drawing/2014/main" id="{0482B6FE-2F9D-4770-AC4B-558420B27A84}"/>
              </a:ext>
            </a:extLst>
          </p:cNvPr>
          <p:cNvSpPr txBox="1"/>
          <p:nvPr/>
        </p:nvSpPr>
        <p:spPr>
          <a:xfrm>
            <a:off x="1653333" y="2274203"/>
            <a:ext cx="1793281" cy="646331"/>
          </a:xfrm>
          <a:prstGeom prst="rect">
            <a:avLst/>
          </a:prstGeom>
          <a:noFill/>
        </p:spPr>
        <p:txBody>
          <a:bodyPr wrap="square" rtlCol="0">
            <a:spAutoFit/>
          </a:bodyPr>
          <a:lstStyle/>
          <a:p>
            <a:pPr algn="ctr"/>
            <a:r>
              <a:rPr lang="en-US" dirty="0"/>
              <a:t>Make a Difference </a:t>
            </a:r>
            <a:endParaRPr lang="en-IN" dirty="0"/>
          </a:p>
        </p:txBody>
      </p:sp>
      <p:pic>
        <p:nvPicPr>
          <p:cNvPr id="11" name="Picture 10">
            <a:extLst>
              <a:ext uri="{FF2B5EF4-FFF2-40B4-BE49-F238E27FC236}">
                <a16:creationId xmlns:a16="http://schemas.microsoft.com/office/drawing/2014/main" id="{8BAD9320-50E0-4D87-A53A-E80B58DD0886}"/>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801234" y="1407917"/>
            <a:ext cx="952500" cy="952500"/>
          </a:xfrm>
          <a:prstGeom prst="rect">
            <a:avLst/>
          </a:prstGeom>
        </p:spPr>
      </p:pic>
      <p:sp>
        <p:nvSpPr>
          <p:cNvPr id="12" name="TextBox 11">
            <a:extLst>
              <a:ext uri="{FF2B5EF4-FFF2-40B4-BE49-F238E27FC236}">
                <a16:creationId xmlns:a16="http://schemas.microsoft.com/office/drawing/2014/main" id="{5315D270-EA17-4D30-BF28-6959586E157B}"/>
              </a:ext>
            </a:extLst>
          </p:cNvPr>
          <p:cNvSpPr txBox="1"/>
          <p:nvPr/>
        </p:nvSpPr>
        <p:spPr>
          <a:xfrm>
            <a:off x="3380843" y="2274202"/>
            <a:ext cx="1793281" cy="646331"/>
          </a:xfrm>
          <a:prstGeom prst="rect">
            <a:avLst/>
          </a:prstGeom>
          <a:noFill/>
        </p:spPr>
        <p:txBody>
          <a:bodyPr wrap="square" rtlCol="0">
            <a:spAutoFit/>
          </a:bodyPr>
          <a:lstStyle/>
          <a:p>
            <a:pPr algn="ctr"/>
            <a:r>
              <a:rPr lang="en-US" dirty="0"/>
              <a:t>Supportive HR Climate</a:t>
            </a:r>
            <a:endParaRPr lang="en-IN" dirty="0"/>
          </a:p>
        </p:txBody>
      </p:sp>
      <p:pic>
        <p:nvPicPr>
          <p:cNvPr id="14" name="Picture 13">
            <a:extLst>
              <a:ext uri="{FF2B5EF4-FFF2-40B4-BE49-F238E27FC236}">
                <a16:creationId xmlns:a16="http://schemas.microsoft.com/office/drawing/2014/main" id="{F0255BCC-EE47-4969-9D35-A183E54AE6E8}"/>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71893" y="1321702"/>
            <a:ext cx="952500" cy="952500"/>
          </a:xfrm>
          <a:prstGeom prst="rect">
            <a:avLst/>
          </a:prstGeom>
        </p:spPr>
      </p:pic>
      <p:sp>
        <p:nvSpPr>
          <p:cNvPr id="15" name="TextBox 14">
            <a:extLst>
              <a:ext uri="{FF2B5EF4-FFF2-40B4-BE49-F238E27FC236}">
                <a16:creationId xmlns:a16="http://schemas.microsoft.com/office/drawing/2014/main" id="{17735F73-38E6-4B0E-BB29-2C6D0F68A87D}"/>
              </a:ext>
            </a:extLst>
          </p:cNvPr>
          <p:cNvSpPr txBox="1"/>
          <p:nvPr/>
        </p:nvSpPr>
        <p:spPr>
          <a:xfrm>
            <a:off x="68593" y="2274202"/>
            <a:ext cx="1793281" cy="923330"/>
          </a:xfrm>
          <a:prstGeom prst="rect">
            <a:avLst/>
          </a:prstGeom>
          <a:noFill/>
        </p:spPr>
        <p:txBody>
          <a:bodyPr wrap="square" rtlCol="0">
            <a:spAutoFit/>
          </a:bodyPr>
          <a:lstStyle/>
          <a:p>
            <a:pPr algn="ctr"/>
            <a:r>
              <a:rPr lang="en-US" dirty="0"/>
              <a:t>Equal Opportunity Employer </a:t>
            </a:r>
            <a:endParaRPr lang="en-IN" dirty="0"/>
          </a:p>
        </p:txBody>
      </p:sp>
      <p:pic>
        <p:nvPicPr>
          <p:cNvPr id="17" name="Picture 16">
            <a:extLst>
              <a:ext uri="{FF2B5EF4-FFF2-40B4-BE49-F238E27FC236}">
                <a16:creationId xmlns:a16="http://schemas.microsoft.com/office/drawing/2014/main" id="{0112C2EE-C6C7-4FF4-8BD5-2A4659FC8B8E}"/>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095256" y="3522151"/>
            <a:ext cx="952500" cy="952500"/>
          </a:xfrm>
          <a:prstGeom prst="rect">
            <a:avLst/>
          </a:prstGeom>
        </p:spPr>
      </p:pic>
      <p:sp>
        <p:nvSpPr>
          <p:cNvPr id="18" name="TextBox 17">
            <a:extLst>
              <a:ext uri="{FF2B5EF4-FFF2-40B4-BE49-F238E27FC236}">
                <a16:creationId xmlns:a16="http://schemas.microsoft.com/office/drawing/2014/main" id="{AD10B039-9103-4192-A8D7-E7CEA52062D4}"/>
              </a:ext>
            </a:extLst>
          </p:cNvPr>
          <p:cNvSpPr txBox="1"/>
          <p:nvPr/>
        </p:nvSpPr>
        <p:spPr>
          <a:xfrm>
            <a:off x="564331" y="4454798"/>
            <a:ext cx="1793281" cy="646331"/>
          </a:xfrm>
          <a:prstGeom prst="rect">
            <a:avLst/>
          </a:prstGeom>
          <a:noFill/>
        </p:spPr>
        <p:txBody>
          <a:bodyPr wrap="square" rtlCol="0">
            <a:spAutoFit/>
          </a:bodyPr>
          <a:lstStyle/>
          <a:p>
            <a:pPr algn="ctr"/>
            <a:r>
              <a:rPr lang="en-US" dirty="0"/>
              <a:t>Rewarding Career </a:t>
            </a:r>
            <a:endParaRPr lang="en-IN" dirty="0"/>
          </a:p>
        </p:txBody>
      </p:sp>
    </p:spTree>
    <p:extLst>
      <p:ext uri="{BB962C8B-B14F-4D97-AF65-F5344CB8AC3E}">
        <p14:creationId xmlns:p14="http://schemas.microsoft.com/office/powerpoint/2010/main" val="4252533555"/>
      </p:ext>
    </p:extLst>
  </p:cSld>
  <p:clrMapOvr>
    <a:masterClrMapping/>
  </p:clrMapOvr>
</p:sld>
</file>

<file path=ppt/theme/theme1.xml><?xml version="1.0" encoding="utf-8"?>
<a:theme xmlns:a="http://schemas.openxmlformats.org/drawingml/2006/main" name="Facet">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3993</TotalTime>
  <Words>1054</Words>
  <Application>Microsoft Office PowerPoint</Application>
  <PresentationFormat>Widescreen</PresentationFormat>
  <Paragraphs>178</Paragraphs>
  <Slides>15</Slides>
  <Notes>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15</vt:i4>
      </vt:variant>
    </vt:vector>
  </HeadingPairs>
  <TitlesOfParts>
    <vt:vector size="25" baseType="lpstr">
      <vt:lpstr>Algerian</vt:lpstr>
      <vt:lpstr>Arial</vt:lpstr>
      <vt:lpstr>Arial Black</vt:lpstr>
      <vt:lpstr>Calibri</vt:lpstr>
      <vt:lpstr>MetaPlus</vt:lpstr>
      <vt:lpstr>Quay</vt:lpstr>
      <vt:lpstr>Trebuchet MS</vt:lpstr>
      <vt:lpstr>Wingdings</vt:lpstr>
      <vt:lpstr>Wingdings 3</vt:lpstr>
      <vt:lpstr>Facet</vt:lpstr>
      <vt:lpstr> भारतीय रिजर्व बैंक Reserve Bank of India  Career with RBI   </vt:lpstr>
      <vt:lpstr>About Us </vt:lpstr>
      <vt:lpstr>RBI does much more than you thought !</vt:lpstr>
      <vt:lpstr>Major Milestones…. </vt:lpstr>
      <vt:lpstr>Major Milestones…. </vt:lpstr>
      <vt:lpstr>Major Milestones…. </vt:lpstr>
      <vt:lpstr>PowerPoint Presentation</vt:lpstr>
      <vt:lpstr>What to expect in a career at RBI? </vt:lpstr>
      <vt:lpstr>Highlights of work at RBI </vt:lpstr>
      <vt:lpstr>Perquisites &amp; Benefits </vt:lpstr>
      <vt:lpstr>Work Culture  </vt:lpstr>
      <vt:lpstr>Our Presence  </vt:lpstr>
      <vt:lpstr>Grade ‘B’ -DR-General Stream Selection Process</vt:lpstr>
      <vt:lpstr>How to apply?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भारतीय रिजर्व बैंक Reserve Bank of India Location Date</dc:title>
  <dc:creator>Kapil Deelip Phalak</dc:creator>
  <cp:lastModifiedBy>Pramod Bhaurao Bhoyar</cp:lastModifiedBy>
  <cp:revision>140</cp:revision>
  <cp:lastPrinted>2022-11-01T05:03:44Z</cp:lastPrinted>
  <dcterms:created xsi:type="dcterms:W3CDTF">2020-03-16T09:14:28Z</dcterms:created>
  <dcterms:modified xsi:type="dcterms:W3CDTF">2022-11-02T13:40:17Z</dcterms:modified>
</cp:coreProperties>
</file>