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9" r:id="rId2"/>
  </p:sldMasterIdLst>
  <p:notesMasterIdLst>
    <p:notesMasterId r:id="rId18"/>
  </p:notesMasterIdLst>
  <p:handoutMasterIdLst>
    <p:handoutMasterId r:id="rId19"/>
  </p:handoutMasterIdLst>
  <p:sldIdLst>
    <p:sldId id="297" r:id="rId3"/>
    <p:sldId id="285" r:id="rId4"/>
    <p:sldId id="298" r:id="rId5"/>
    <p:sldId id="287" r:id="rId6"/>
    <p:sldId id="303" r:id="rId7"/>
    <p:sldId id="302" r:id="rId8"/>
    <p:sldId id="291" r:id="rId9"/>
    <p:sldId id="300" r:id="rId10"/>
    <p:sldId id="301" r:id="rId11"/>
    <p:sldId id="289" r:id="rId12"/>
    <p:sldId id="290" r:id="rId13"/>
    <p:sldId id="299" r:id="rId14"/>
    <p:sldId id="304" r:id="rId15"/>
    <p:sldId id="295" r:id="rId16"/>
    <p:sldId id="270" r:id="rId17"/>
  </p:sldIdLst>
  <p:sldSz cx="10880725" cy="6675438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54018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10803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6205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216072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700909" algn="l" defTabSz="1080364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3241091" algn="l" defTabSz="1080364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781273" algn="l" defTabSz="1080364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4321454" algn="l" defTabSz="1080364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03">
          <p15:clr>
            <a:srgbClr val="A4A3A4"/>
          </p15:clr>
        </p15:guide>
        <p15:guide id="2" pos="34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208">
          <p15:clr>
            <a:srgbClr val="A4A3A4"/>
          </p15:clr>
        </p15:guide>
        <p15:guide id="2" pos="292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20000"/>
    <a:srgbClr val="000099"/>
    <a:srgbClr val="FF6699"/>
    <a:srgbClr val="00FF99"/>
    <a:srgbClr val="66FF99"/>
    <a:srgbClr val="FF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1" autoAdjust="0"/>
    <p:restoredTop sz="96812" autoAdjust="0"/>
  </p:normalViewPr>
  <p:slideViewPr>
    <p:cSldViewPr>
      <p:cViewPr varScale="1">
        <p:scale>
          <a:sx n="87" d="100"/>
          <a:sy n="87" d="100"/>
        </p:scale>
        <p:origin x="-936" y="-84"/>
      </p:cViewPr>
      <p:guideLst>
        <p:guide orient="horz" pos="2103"/>
        <p:guide pos="342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1836" y="-102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652" cy="464492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492" y="1"/>
            <a:ext cx="3038780" cy="464492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8357648-26BD-4E03-8504-9C94B04DCF4F}" type="datetimeFigureOut">
              <a:rPr lang="en-US"/>
              <a:pPr>
                <a:defRPr/>
              </a:pPr>
              <a:t>4/19/2021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716"/>
            <a:ext cx="3037652" cy="464492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492" y="8829716"/>
            <a:ext cx="3038780" cy="464492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289CA2B-5E46-4F32-94AA-AF692124D8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652" cy="464492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492" y="1"/>
            <a:ext cx="3038780" cy="464492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39AB240-9A42-4B2C-ADE2-7BA1486B1773}" type="datetimeFigureOut">
              <a:rPr lang="en-US"/>
              <a:pPr>
                <a:defRPr/>
              </a:pPr>
              <a:t>4/19/2021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63575" y="696913"/>
            <a:ext cx="5683250" cy="3487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7" tIns="46218" rIns="92437" bIns="4621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03" y="4417050"/>
            <a:ext cx="5608320" cy="4182614"/>
          </a:xfrm>
          <a:prstGeom prst="rect">
            <a:avLst/>
          </a:prstGeom>
        </p:spPr>
        <p:txBody>
          <a:bodyPr vert="horz" lIns="92437" tIns="46218" rIns="92437" bIns="46218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716"/>
            <a:ext cx="3037652" cy="464492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492" y="8829716"/>
            <a:ext cx="3038780" cy="464492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704D0FD-3FEB-49DE-B7EE-F4A92BEBAB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0182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80364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20545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60727"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00909" algn="l" defTabSz="1080364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41091" algn="l" defTabSz="1080364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81273" algn="l" defTabSz="1080364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21454" algn="l" defTabSz="1080364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15815-1CC7-42B4-A8ED-A977466B96AF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15815-1CC7-42B4-A8ED-A977466B96AF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15815-1CC7-42B4-A8ED-A977466B96A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518394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15815-1CC7-42B4-A8ED-A977466B96AF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15815-1CC7-42B4-A8ED-A977466B96AF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15815-1CC7-42B4-A8ED-A977466B96AF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15815-1CC7-42B4-A8ED-A977466B96AF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15815-1CC7-42B4-A8ED-A977466B96AF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15815-1CC7-42B4-A8ED-A977466B96AF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15815-1CC7-42B4-A8ED-A977466B96AF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15815-1CC7-42B4-A8ED-A977466B96AF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15815-1CC7-42B4-A8ED-A977466B96AF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56283" y="1038106"/>
            <a:ext cx="8160544" cy="2324042"/>
          </a:xfrm>
        </p:spPr>
        <p:txBody>
          <a:bodyPr anchor="b">
            <a:normAutofit/>
          </a:bodyPr>
          <a:lstStyle>
            <a:lvl1pPr algn="ctr">
              <a:defRPr sz="64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56283" y="3506150"/>
            <a:ext cx="8160544" cy="1611686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accent5">
                    <a:lumMod val="75000"/>
                  </a:schemeClr>
                </a:solidFill>
              </a:defRPr>
            </a:lvl1pPr>
            <a:lvl2pPr marL="540182" indent="0" algn="ctr">
              <a:buNone/>
              <a:defRPr sz="2400"/>
            </a:lvl2pPr>
            <a:lvl3pPr marL="1080364" indent="0" algn="ctr">
              <a:buNone/>
              <a:defRPr sz="2100"/>
            </a:lvl3pPr>
            <a:lvl4pPr marL="1620545" indent="0" algn="ctr">
              <a:buNone/>
              <a:defRPr sz="1900"/>
            </a:lvl4pPr>
            <a:lvl5pPr marL="2160727" indent="0" algn="ctr">
              <a:buNone/>
              <a:defRPr sz="1900"/>
            </a:lvl5pPr>
            <a:lvl6pPr marL="2700909" indent="0" algn="ctr">
              <a:buNone/>
              <a:defRPr sz="1900"/>
            </a:lvl6pPr>
            <a:lvl7pPr marL="3241091" indent="0" algn="ctr">
              <a:buNone/>
              <a:defRPr sz="1900"/>
            </a:lvl7pPr>
            <a:lvl8pPr marL="3781273" indent="0" algn="ctr">
              <a:buNone/>
              <a:defRPr sz="1900"/>
            </a:lvl8pPr>
            <a:lvl9pPr marL="4321454" indent="0" algn="ctr">
              <a:buNone/>
              <a:defRPr sz="19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B78E0-1543-4855-8D52-96EFC4B376B6}" type="datetime1">
              <a:rPr lang="en-US" smtClean="0"/>
              <a:pPr>
                <a:defRPr/>
              </a:pPr>
              <a:t>4/19/2021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77-1220-48DF-ACD3-C58B00D311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 descr="Nepali Presentation sample-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27" y="1780"/>
            <a:ext cx="10873471" cy="66718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467" y="445029"/>
            <a:ext cx="3509317" cy="1557602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5725" y="961141"/>
            <a:ext cx="5508367" cy="4743887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9467" y="2002632"/>
            <a:ext cx="3509317" cy="3710122"/>
          </a:xfrm>
        </p:spPr>
        <p:txBody>
          <a:bodyPr/>
          <a:lstStyle>
            <a:lvl1pPr marL="0" indent="0">
              <a:buNone/>
              <a:defRPr sz="1900"/>
            </a:lvl1pPr>
            <a:lvl2pPr marL="540182" indent="0">
              <a:buNone/>
              <a:defRPr sz="1700"/>
            </a:lvl2pPr>
            <a:lvl3pPr marL="1080364" indent="0">
              <a:buNone/>
              <a:defRPr sz="1400"/>
            </a:lvl3pPr>
            <a:lvl4pPr marL="1620545" indent="0">
              <a:buNone/>
              <a:defRPr sz="1200"/>
            </a:lvl4pPr>
            <a:lvl5pPr marL="2160727" indent="0">
              <a:buNone/>
              <a:defRPr sz="1200"/>
            </a:lvl5pPr>
            <a:lvl6pPr marL="2700909" indent="0">
              <a:buNone/>
              <a:defRPr sz="1200"/>
            </a:lvl6pPr>
            <a:lvl7pPr marL="3241091" indent="0">
              <a:buNone/>
              <a:defRPr sz="1200"/>
            </a:lvl7pPr>
            <a:lvl8pPr marL="3781273" indent="0">
              <a:buNone/>
              <a:defRPr sz="1200"/>
            </a:lvl8pPr>
            <a:lvl9pPr marL="432145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059BA-C3D5-4A6E-9683-D1FA389838AF}" type="datetime1">
              <a:rPr lang="en-US" smtClean="0"/>
              <a:pPr>
                <a:defRPr/>
              </a:pPr>
              <a:t>4/19/2021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DA03E-0E16-40CB-8401-0AFCC8D15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467" y="445029"/>
            <a:ext cx="3509317" cy="1557602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25725" y="961141"/>
            <a:ext cx="5508367" cy="4743887"/>
          </a:xfrm>
        </p:spPr>
        <p:txBody>
          <a:bodyPr rtlCol="0">
            <a:normAutofit/>
          </a:bodyPr>
          <a:lstStyle>
            <a:lvl1pPr marL="0" indent="0">
              <a:buNone/>
              <a:defRPr sz="3800"/>
            </a:lvl1pPr>
            <a:lvl2pPr marL="540182" indent="0">
              <a:buNone/>
              <a:defRPr sz="3300"/>
            </a:lvl2pPr>
            <a:lvl3pPr marL="1080364" indent="0">
              <a:buNone/>
              <a:defRPr sz="2800"/>
            </a:lvl3pPr>
            <a:lvl4pPr marL="1620545" indent="0">
              <a:buNone/>
              <a:defRPr sz="2400"/>
            </a:lvl4pPr>
            <a:lvl5pPr marL="2160727" indent="0">
              <a:buNone/>
              <a:defRPr sz="2400"/>
            </a:lvl5pPr>
            <a:lvl6pPr marL="2700909" indent="0">
              <a:buNone/>
              <a:defRPr sz="2400"/>
            </a:lvl6pPr>
            <a:lvl7pPr marL="3241091" indent="0">
              <a:buNone/>
              <a:defRPr sz="2400"/>
            </a:lvl7pPr>
            <a:lvl8pPr marL="3781273" indent="0">
              <a:buNone/>
              <a:defRPr sz="2400"/>
            </a:lvl8pPr>
            <a:lvl9pPr marL="4321454" indent="0">
              <a:buNone/>
              <a:defRPr sz="24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9467" y="2002632"/>
            <a:ext cx="3509317" cy="3710122"/>
          </a:xfrm>
        </p:spPr>
        <p:txBody>
          <a:bodyPr/>
          <a:lstStyle>
            <a:lvl1pPr marL="0" indent="0">
              <a:buNone/>
              <a:defRPr sz="1900"/>
            </a:lvl1pPr>
            <a:lvl2pPr marL="540182" indent="0">
              <a:buNone/>
              <a:defRPr sz="1700"/>
            </a:lvl2pPr>
            <a:lvl3pPr marL="1080364" indent="0">
              <a:buNone/>
              <a:defRPr sz="1400"/>
            </a:lvl3pPr>
            <a:lvl4pPr marL="1620545" indent="0">
              <a:buNone/>
              <a:defRPr sz="1200"/>
            </a:lvl4pPr>
            <a:lvl5pPr marL="2160727" indent="0">
              <a:buNone/>
              <a:defRPr sz="1200"/>
            </a:lvl5pPr>
            <a:lvl6pPr marL="2700909" indent="0">
              <a:buNone/>
              <a:defRPr sz="1200"/>
            </a:lvl6pPr>
            <a:lvl7pPr marL="3241091" indent="0">
              <a:buNone/>
              <a:defRPr sz="1200"/>
            </a:lvl7pPr>
            <a:lvl8pPr marL="3781273" indent="0">
              <a:buNone/>
              <a:defRPr sz="1200"/>
            </a:lvl8pPr>
            <a:lvl9pPr marL="4321454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6A3CD-405E-4E31-80A7-6FDC138AC5F9}" type="datetime1">
              <a:rPr lang="en-US" smtClean="0"/>
              <a:pPr>
                <a:defRPr/>
              </a:pPr>
              <a:t>4/19/2021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114AC-6BB9-44E6-B7CF-E6A17225D2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A66CF-B89C-4EC7-9126-2DC91FF20CBE}" type="datetime1">
              <a:rPr lang="en-US" smtClean="0"/>
              <a:pPr>
                <a:defRPr/>
              </a:pPr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12804-AB22-4328-9F17-2DF6E0D56B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6521" y="355405"/>
            <a:ext cx="2346156" cy="56571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8052" y="355405"/>
            <a:ext cx="6902460" cy="5657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A5C6D-6178-4E38-BCCC-0D667527AC63}" type="datetime1">
              <a:rPr lang="en-US" smtClean="0"/>
              <a:pPr>
                <a:defRPr/>
              </a:pPr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E2969-EDBE-43B2-83A5-FBE636124F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10880725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56283" y="1038106"/>
            <a:ext cx="8160544" cy="2324041"/>
          </a:xfrm>
        </p:spPr>
        <p:txBody>
          <a:bodyPr anchor="b">
            <a:normAutofit/>
          </a:bodyPr>
          <a:lstStyle>
            <a:lvl1pPr algn="ctr">
              <a:defRPr sz="4819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56283" y="3506151"/>
            <a:ext cx="8160544" cy="1611685"/>
          </a:xfrm>
        </p:spPr>
        <p:txBody>
          <a:bodyPr/>
          <a:lstStyle>
            <a:lvl1pPr marL="0" indent="0" algn="ctr">
              <a:buNone/>
              <a:defRPr sz="2142">
                <a:solidFill>
                  <a:schemeClr val="accent5">
                    <a:lumMod val="75000"/>
                  </a:schemeClr>
                </a:solidFill>
              </a:defRPr>
            </a:lvl1pPr>
            <a:lvl2pPr marL="408005" indent="0" algn="ctr">
              <a:buNone/>
              <a:defRPr sz="1785"/>
            </a:lvl2pPr>
            <a:lvl3pPr marL="816011" indent="0" algn="ctr">
              <a:buNone/>
              <a:defRPr sz="1606"/>
            </a:lvl3pPr>
            <a:lvl4pPr marL="1224016" indent="0" algn="ctr">
              <a:buNone/>
              <a:defRPr sz="1428"/>
            </a:lvl4pPr>
            <a:lvl5pPr marL="1632021" indent="0" algn="ctr">
              <a:buNone/>
              <a:defRPr sz="1428"/>
            </a:lvl5pPr>
            <a:lvl6pPr marL="2040026" indent="0" algn="ctr">
              <a:buNone/>
              <a:defRPr sz="1428"/>
            </a:lvl6pPr>
            <a:lvl7pPr marL="2448032" indent="0" algn="ctr">
              <a:buNone/>
              <a:defRPr sz="1428"/>
            </a:lvl7pPr>
            <a:lvl8pPr marL="2856037" indent="0" algn="ctr">
              <a:buNone/>
              <a:defRPr sz="1428"/>
            </a:lvl8pPr>
            <a:lvl9pPr marL="3264042" indent="0" algn="ctr">
              <a:buNone/>
              <a:defRPr sz="142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154D9-8EA6-49B1-8C8A-BF53F7FEC0DE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0C178-3DF6-45BD-BB20-62628DDC267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10880725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7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9936D-9419-4710-B1BA-649D92086997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3BFC1-CAC2-4803-B9C4-6248BF5DD82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384" y="1664227"/>
            <a:ext cx="9384625" cy="2776796"/>
          </a:xfrm>
        </p:spPr>
        <p:txBody>
          <a:bodyPr anchor="b"/>
          <a:lstStyle>
            <a:lvl1pPr>
              <a:defRPr sz="535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384" y="4467292"/>
            <a:ext cx="9384625" cy="1460252"/>
          </a:xfrm>
        </p:spPr>
        <p:txBody>
          <a:bodyPr/>
          <a:lstStyle>
            <a:lvl1pPr marL="0" indent="0">
              <a:buNone/>
              <a:defRPr sz="2142">
                <a:solidFill>
                  <a:schemeClr val="tx1">
                    <a:tint val="75000"/>
                  </a:schemeClr>
                </a:solidFill>
              </a:defRPr>
            </a:lvl1pPr>
            <a:lvl2pPr marL="408005" indent="0">
              <a:buNone/>
              <a:defRPr sz="1785">
                <a:solidFill>
                  <a:schemeClr val="tx1">
                    <a:tint val="75000"/>
                  </a:schemeClr>
                </a:solidFill>
              </a:defRPr>
            </a:lvl2pPr>
            <a:lvl3pPr marL="816011" indent="0">
              <a:buNone/>
              <a:defRPr sz="1606">
                <a:solidFill>
                  <a:schemeClr val="tx1">
                    <a:tint val="75000"/>
                  </a:schemeClr>
                </a:solidFill>
              </a:defRPr>
            </a:lvl3pPr>
            <a:lvl4pPr marL="1224016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4pPr>
            <a:lvl5pPr marL="1632021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5pPr>
            <a:lvl6pPr marL="2040026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6pPr>
            <a:lvl7pPr marL="2448032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7pPr>
            <a:lvl8pPr marL="2856037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8pPr>
            <a:lvl9pPr marL="3264042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40DB4-BD5F-413F-9A57-F0F961DC074F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55374-FBEB-4837-87A7-3F426730DCF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8050" y="1777026"/>
            <a:ext cx="4624308" cy="4235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08367" y="1777026"/>
            <a:ext cx="4624308" cy="4235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F74D2-5A9E-4B6B-BB5A-0C2A0544075D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17807-FECF-4F22-9F05-6583321BA42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467" y="355408"/>
            <a:ext cx="9384625" cy="12902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469" y="1636410"/>
            <a:ext cx="4603056" cy="801979"/>
          </a:xfrm>
        </p:spPr>
        <p:txBody>
          <a:bodyPr anchor="b"/>
          <a:lstStyle>
            <a:lvl1pPr marL="0" indent="0">
              <a:buNone/>
              <a:defRPr sz="2142" b="1"/>
            </a:lvl1pPr>
            <a:lvl2pPr marL="408005" indent="0">
              <a:buNone/>
              <a:defRPr sz="1785" b="1"/>
            </a:lvl2pPr>
            <a:lvl3pPr marL="816011" indent="0">
              <a:buNone/>
              <a:defRPr sz="1606" b="1"/>
            </a:lvl3pPr>
            <a:lvl4pPr marL="1224016" indent="0">
              <a:buNone/>
              <a:defRPr sz="1428" b="1"/>
            </a:lvl4pPr>
            <a:lvl5pPr marL="1632021" indent="0">
              <a:buNone/>
              <a:defRPr sz="1428" b="1"/>
            </a:lvl5pPr>
            <a:lvl6pPr marL="2040026" indent="0">
              <a:buNone/>
              <a:defRPr sz="1428" b="1"/>
            </a:lvl6pPr>
            <a:lvl7pPr marL="2448032" indent="0">
              <a:buNone/>
              <a:defRPr sz="1428" b="1"/>
            </a:lvl7pPr>
            <a:lvl8pPr marL="2856037" indent="0">
              <a:buNone/>
              <a:defRPr sz="1428" b="1"/>
            </a:lvl8pPr>
            <a:lvl9pPr marL="3264042" indent="0">
              <a:buNone/>
              <a:defRPr sz="142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9469" y="2438389"/>
            <a:ext cx="4603056" cy="35865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8368" y="1636410"/>
            <a:ext cx="4625725" cy="801979"/>
          </a:xfrm>
        </p:spPr>
        <p:txBody>
          <a:bodyPr anchor="b"/>
          <a:lstStyle>
            <a:lvl1pPr marL="0" indent="0">
              <a:buNone/>
              <a:defRPr sz="2142" b="1"/>
            </a:lvl1pPr>
            <a:lvl2pPr marL="408005" indent="0">
              <a:buNone/>
              <a:defRPr sz="1785" b="1"/>
            </a:lvl2pPr>
            <a:lvl3pPr marL="816011" indent="0">
              <a:buNone/>
              <a:defRPr sz="1606" b="1"/>
            </a:lvl3pPr>
            <a:lvl4pPr marL="1224016" indent="0">
              <a:buNone/>
              <a:defRPr sz="1428" b="1"/>
            </a:lvl4pPr>
            <a:lvl5pPr marL="1632021" indent="0">
              <a:buNone/>
              <a:defRPr sz="1428" b="1"/>
            </a:lvl5pPr>
            <a:lvl6pPr marL="2040026" indent="0">
              <a:buNone/>
              <a:defRPr sz="1428" b="1"/>
            </a:lvl6pPr>
            <a:lvl7pPr marL="2448032" indent="0">
              <a:buNone/>
              <a:defRPr sz="1428" b="1"/>
            </a:lvl7pPr>
            <a:lvl8pPr marL="2856037" indent="0">
              <a:buNone/>
              <a:defRPr sz="1428" b="1"/>
            </a:lvl8pPr>
            <a:lvl9pPr marL="3264042" indent="0">
              <a:buNone/>
              <a:defRPr sz="142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8368" y="2438389"/>
            <a:ext cx="4625725" cy="35865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080E3-0451-4A3D-9EDF-63BB7B74A4E8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AB215-5FC1-484D-9DBE-E51BF49822D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2E3A6-9A63-47E8-AF8A-311CAE272D1D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04AF3-89C9-4C3A-8352-A9D17F15498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55"/>
            <a:ext cx="10880725" cy="6679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700" b="1">
                <a:solidFill>
                  <a:schemeClr val="accent1">
                    <a:lumMod val="50000"/>
                  </a:schemeClr>
                </a:solidFill>
                <a:latin typeface="Preeti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Preeti" pitchFamily="2" charset="0"/>
              </a:defRPr>
            </a:lvl1pPr>
            <a:lvl2pPr>
              <a:defRPr>
                <a:latin typeface="Preeti" pitchFamily="2" charset="0"/>
              </a:defRPr>
            </a:lvl2pPr>
            <a:lvl3pPr>
              <a:defRPr>
                <a:latin typeface="Preeti" pitchFamily="2" charset="0"/>
              </a:defRPr>
            </a:lvl3pPr>
            <a:lvl4pPr>
              <a:defRPr>
                <a:latin typeface="Preeti" pitchFamily="2" charset="0"/>
              </a:defRPr>
            </a:lvl4pPr>
            <a:lvl5pPr>
              <a:defRPr>
                <a:latin typeface="Preeti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E5024-FA9F-4FB1-8FF2-CD10228B59BB}" type="datetime1">
              <a:rPr lang="en-US" smtClean="0"/>
              <a:pPr>
                <a:defRPr/>
              </a:pPr>
              <a:t>4/19/2021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58CED-C5FE-4893-B34F-BF8070D164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D29A6-BCD2-4E0F-9D5B-90290777EF6A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F2A48-C417-4CD1-88FD-95FA92579AF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467" y="445029"/>
            <a:ext cx="3509317" cy="1557602"/>
          </a:xfrm>
        </p:spPr>
        <p:txBody>
          <a:bodyPr anchor="b"/>
          <a:lstStyle>
            <a:lvl1pPr>
              <a:defRPr sz="28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5725" y="961142"/>
            <a:ext cx="5508367" cy="4743888"/>
          </a:xfrm>
        </p:spPr>
        <p:txBody>
          <a:bodyPr/>
          <a:lstStyle>
            <a:lvl1pPr>
              <a:defRPr sz="2856"/>
            </a:lvl1pPr>
            <a:lvl2pPr>
              <a:defRPr sz="2499"/>
            </a:lvl2pPr>
            <a:lvl3pPr>
              <a:defRPr sz="2142"/>
            </a:lvl3pPr>
            <a:lvl4pPr>
              <a:defRPr sz="1785"/>
            </a:lvl4pPr>
            <a:lvl5pPr>
              <a:defRPr sz="1785"/>
            </a:lvl5pPr>
            <a:lvl6pPr>
              <a:defRPr sz="1785"/>
            </a:lvl6pPr>
            <a:lvl7pPr>
              <a:defRPr sz="1785"/>
            </a:lvl7pPr>
            <a:lvl8pPr>
              <a:defRPr sz="1785"/>
            </a:lvl8pPr>
            <a:lvl9pPr>
              <a:defRPr sz="17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9467" y="2002632"/>
            <a:ext cx="3509317" cy="3710122"/>
          </a:xfrm>
        </p:spPr>
        <p:txBody>
          <a:bodyPr/>
          <a:lstStyle>
            <a:lvl1pPr marL="0" indent="0">
              <a:buNone/>
              <a:defRPr sz="1428"/>
            </a:lvl1pPr>
            <a:lvl2pPr marL="408005" indent="0">
              <a:buNone/>
              <a:defRPr sz="1249"/>
            </a:lvl2pPr>
            <a:lvl3pPr marL="816011" indent="0">
              <a:buNone/>
              <a:defRPr sz="1071"/>
            </a:lvl3pPr>
            <a:lvl4pPr marL="1224016" indent="0">
              <a:buNone/>
              <a:defRPr sz="892"/>
            </a:lvl4pPr>
            <a:lvl5pPr marL="1632021" indent="0">
              <a:buNone/>
              <a:defRPr sz="892"/>
            </a:lvl5pPr>
            <a:lvl6pPr marL="2040026" indent="0">
              <a:buNone/>
              <a:defRPr sz="892"/>
            </a:lvl6pPr>
            <a:lvl7pPr marL="2448032" indent="0">
              <a:buNone/>
              <a:defRPr sz="892"/>
            </a:lvl7pPr>
            <a:lvl8pPr marL="2856037" indent="0">
              <a:buNone/>
              <a:defRPr sz="892"/>
            </a:lvl8pPr>
            <a:lvl9pPr marL="3264042" indent="0">
              <a:buNone/>
              <a:defRPr sz="8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28D46-03E7-4504-8499-02819F66A0A7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10264-6B33-4F4C-9814-2C177CD625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467" y="445029"/>
            <a:ext cx="3509317" cy="1557602"/>
          </a:xfrm>
        </p:spPr>
        <p:txBody>
          <a:bodyPr anchor="b"/>
          <a:lstStyle>
            <a:lvl1pPr>
              <a:defRPr sz="28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25725" y="961142"/>
            <a:ext cx="5508367" cy="4743888"/>
          </a:xfrm>
        </p:spPr>
        <p:txBody>
          <a:bodyPr rtlCol="0">
            <a:normAutofit/>
          </a:bodyPr>
          <a:lstStyle>
            <a:lvl1pPr marL="0" indent="0">
              <a:buNone/>
              <a:defRPr sz="2856"/>
            </a:lvl1pPr>
            <a:lvl2pPr marL="408005" indent="0">
              <a:buNone/>
              <a:defRPr sz="2499"/>
            </a:lvl2pPr>
            <a:lvl3pPr marL="816011" indent="0">
              <a:buNone/>
              <a:defRPr sz="2142"/>
            </a:lvl3pPr>
            <a:lvl4pPr marL="1224016" indent="0">
              <a:buNone/>
              <a:defRPr sz="1785"/>
            </a:lvl4pPr>
            <a:lvl5pPr marL="1632021" indent="0">
              <a:buNone/>
              <a:defRPr sz="1785"/>
            </a:lvl5pPr>
            <a:lvl6pPr marL="2040026" indent="0">
              <a:buNone/>
              <a:defRPr sz="1785"/>
            </a:lvl6pPr>
            <a:lvl7pPr marL="2448032" indent="0">
              <a:buNone/>
              <a:defRPr sz="1785"/>
            </a:lvl7pPr>
            <a:lvl8pPr marL="2856037" indent="0">
              <a:buNone/>
              <a:defRPr sz="1785"/>
            </a:lvl8pPr>
            <a:lvl9pPr marL="3264042" indent="0">
              <a:buNone/>
              <a:defRPr sz="1785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9467" y="2002632"/>
            <a:ext cx="3509317" cy="3710122"/>
          </a:xfrm>
        </p:spPr>
        <p:txBody>
          <a:bodyPr/>
          <a:lstStyle>
            <a:lvl1pPr marL="0" indent="0">
              <a:buNone/>
              <a:defRPr sz="1428"/>
            </a:lvl1pPr>
            <a:lvl2pPr marL="408005" indent="0">
              <a:buNone/>
              <a:defRPr sz="1249"/>
            </a:lvl2pPr>
            <a:lvl3pPr marL="816011" indent="0">
              <a:buNone/>
              <a:defRPr sz="1071"/>
            </a:lvl3pPr>
            <a:lvl4pPr marL="1224016" indent="0">
              <a:buNone/>
              <a:defRPr sz="892"/>
            </a:lvl4pPr>
            <a:lvl5pPr marL="1632021" indent="0">
              <a:buNone/>
              <a:defRPr sz="892"/>
            </a:lvl5pPr>
            <a:lvl6pPr marL="2040026" indent="0">
              <a:buNone/>
              <a:defRPr sz="892"/>
            </a:lvl6pPr>
            <a:lvl7pPr marL="2448032" indent="0">
              <a:buNone/>
              <a:defRPr sz="892"/>
            </a:lvl7pPr>
            <a:lvl8pPr marL="2856037" indent="0">
              <a:buNone/>
              <a:defRPr sz="892"/>
            </a:lvl8pPr>
            <a:lvl9pPr marL="3264042" indent="0">
              <a:buNone/>
              <a:defRPr sz="8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14F2F-D17A-42B9-AB61-C604416A30CB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B492B-E558-41C7-ACDF-0ECB724D99B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91EAC-1124-4ED5-9DD4-7D9EE606A8C6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760FB-B1B5-4FB2-98DE-A501FF0250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6520" y="355405"/>
            <a:ext cx="2346156" cy="56571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8051" y="355405"/>
            <a:ext cx="6902460" cy="5657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17CEA-B2AD-4FBE-9FD3-0B275DB4BA4D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80AA2-721C-4F9E-B647-7F7145967D8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55"/>
            <a:ext cx="10880725" cy="6679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700" b="1">
                <a:solidFill>
                  <a:schemeClr val="accent1">
                    <a:lumMod val="50000"/>
                  </a:schemeClr>
                </a:solidFill>
                <a:latin typeface="Preeti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72F83-E94F-4FEC-8D71-ADA8007E01AC}" type="datetime1">
              <a:rPr lang="en-US" smtClean="0"/>
              <a:pPr>
                <a:defRPr/>
              </a:pPr>
              <a:t>4/19/2021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58CED-C5FE-4893-B34F-BF8070D164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55"/>
            <a:ext cx="10880725" cy="6679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050" y="2692427"/>
            <a:ext cx="9384625" cy="1290585"/>
          </a:xfrm>
        </p:spPr>
        <p:txBody>
          <a:bodyPr>
            <a:normAutofit/>
          </a:bodyPr>
          <a:lstStyle>
            <a:lvl1pPr algn="ctr">
              <a:defRPr sz="4700" b="1">
                <a:solidFill>
                  <a:schemeClr val="accent1">
                    <a:lumMod val="50000"/>
                  </a:schemeClr>
                </a:solidFill>
                <a:latin typeface="Preeti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E16DB-169F-4EEC-B75C-DA8F8DE1881B}" type="datetime1">
              <a:rPr lang="en-US" smtClean="0"/>
              <a:pPr>
                <a:defRPr/>
              </a:pPr>
              <a:t>4/19/2021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58CED-C5FE-4893-B34F-BF8070D164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382" y="1664225"/>
            <a:ext cx="9384625" cy="2776796"/>
          </a:xfrm>
        </p:spPr>
        <p:txBody>
          <a:bodyPr anchor="b"/>
          <a:lstStyle>
            <a:lvl1pPr>
              <a:defRPr sz="7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382" y="4467292"/>
            <a:ext cx="9384625" cy="1460252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540182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8036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2054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16072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27009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24109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37812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3214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4E14F-94C4-44B2-A8EC-5CFA92E191D7}" type="datetime1">
              <a:rPr lang="en-US" smtClean="0"/>
              <a:pPr>
                <a:defRPr/>
              </a:pPr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BFF6B-30D5-4CBA-B975-35174F1B0C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8050" y="1777027"/>
            <a:ext cx="4624308" cy="4235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08367" y="1777027"/>
            <a:ext cx="4624308" cy="4235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AA056-558E-4EEB-8ABF-825F038BCCA2}" type="datetime1">
              <a:rPr lang="en-US" smtClean="0"/>
              <a:pPr>
                <a:defRPr/>
              </a:pPr>
              <a:t>4/19/2021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2BA6F-2502-4B62-B69B-9C6A9E7F9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467" y="355407"/>
            <a:ext cx="9384625" cy="12902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468" y="1636410"/>
            <a:ext cx="4603056" cy="801979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40182" indent="0">
              <a:buNone/>
              <a:defRPr sz="2400" b="1"/>
            </a:lvl2pPr>
            <a:lvl3pPr marL="1080364" indent="0">
              <a:buNone/>
              <a:defRPr sz="2100" b="1"/>
            </a:lvl3pPr>
            <a:lvl4pPr marL="1620545" indent="0">
              <a:buNone/>
              <a:defRPr sz="1900" b="1"/>
            </a:lvl4pPr>
            <a:lvl5pPr marL="2160727" indent="0">
              <a:buNone/>
              <a:defRPr sz="1900" b="1"/>
            </a:lvl5pPr>
            <a:lvl6pPr marL="2700909" indent="0">
              <a:buNone/>
              <a:defRPr sz="1900" b="1"/>
            </a:lvl6pPr>
            <a:lvl7pPr marL="3241091" indent="0">
              <a:buNone/>
              <a:defRPr sz="1900" b="1"/>
            </a:lvl7pPr>
            <a:lvl8pPr marL="3781273" indent="0">
              <a:buNone/>
              <a:defRPr sz="1900" b="1"/>
            </a:lvl8pPr>
            <a:lvl9pPr marL="4321454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9468" y="2438390"/>
            <a:ext cx="4603056" cy="35865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8369" y="1636410"/>
            <a:ext cx="4625725" cy="801979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40182" indent="0">
              <a:buNone/>
              <a:defRPr sz="2400" b="1"/>
            </a:lvl2pPr>
            <a:lvl3pPr marL="1080364" indent="0">
              <a:buNone/>
              <a:defRPr sz="2100" b="1"/>
            </a:lvl3pPr>
            <a:lvl4pPr marL="1620545" indent="0">
              <a:buNone/>
              <a:defRPr sz="1900" b="1"/>
            </a:lvl4pPr>
            <a:lvl5pPr marL="2160727" indent="0">
              <a:buNone/>
              <a:defRPr sz="1900" b="1"/>
            </a:lvl5pPr>
            <a:lvl6pPr marL="2700909" indent="0">
              <a:buNone/>
              <a:defRPr sz="1900" b="1"/>
            </a:lvl6pPr>
            <a:lvl7pPr marL="3241091" indent="0">
              <a:buNone/>
              <a:defRPr sz="1900" b="1"/>
            </a:lvl7pPr>
            <a:lvl8pPr marL="3781273" indent="0">
              <a:buNone/>
              <a:defRPr sz="1900" b="1"/>
            </a:lvl8pPr>
            <a:lvl9pPr marL="4321454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8369" y="2438390"/>
            <a:ext cx="4625725" cy="35865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2E7B1-A164-4FB0-9887-1906387946F9}" type="datetime1">
              <a:rPr lang="en-US" smtClean="0"/>
              <a:pPr>
                <a:defRPr/>
              </a:pPr>
              <a:t>4/19/2021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88552-613C-4647-9729-203B520536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876A0-2D1C-42FA-B578-D9CC663D4C5F}" type="datetime1">
              <a:rPr lang="en-US" smtClean="0"/>
              <a:pPr>
                <a:defRPr/>
              </a:pPr>
              <a:t>4/19/2021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B9195-C418-40E3-A2DC-C68E58574B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B84BF-F0E9-47EB-BFB5-E6DE1660B995}" type="datetime1">
              <a:rPr lang="en-US" smtClean="0"/>
              <a:pPr>
                <a:defRPr/>
              </a:pPr>
              <a:t>4/19/2021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393-01EF-4367-A53B-065755C1F1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48050" y="356023"/>
            <a:ext cx="9384625" cy="129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036" tIns="54018" rIns="108036" bIns="540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48050" y="1776408"/>
            <a:ext cx="9384625" cy="423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036" tIns="54018" rIns="108036" bIns="540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8050" y="6187761"/>
            <a:ext cx="2448163" cy="354168"/>
          </a:xfrm>
          <a:prstGeom prst="rect">
            <a:avLst/>
          </a:prstGeom>
        </p:spPr>
        <p:txBody>
          <a:bodyPr vert="horz" lIns="108036" tIns="54018" rIns="108036" bIns="5401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DCF8A7-54E1-419F-88CF-D3BF8A33470A}" type="datetime1">
              <a:rPr lang="en-US" smtClean="0"/>
              <a:pPr>
                <a:defRPr/>
              </a:pPr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04240" y="6187761"/>
            <a:ext cx="3672245" cy="354168"/>
          </a:xfrm>
          <a:prstGeom prst="rect">
            <a:avLst/>
          </a:prstGeom>
        </p:spPr>
        <p:txBody>
          <a:bodyPr vert="horz" lIns="108036" tIns="54018" rIns="108036" bIns="5401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84512" y="6187761"/>
            <a:ext cx="2448163" cy="354168"/>
          </a:xfrm>
          <a:prstGeom prst="rect">
            <a:avLst/>
          </a:prstGeom>
        </p:spPr>
        <p:txBody>
          <a:bodyPr vert="horz" lIns="108036" tIns="54018" rIns="108036" bIns="5401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703433-5424-4C82-9C61-3DD5A93896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8" r:id="rId3"/>
    <p:sldLayoutId id="2147483697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</p:sldLayoutIdLst>
  <p:hf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 Light" pitchFamily="34" charset="0"/>
        </a:defRPr>
      </a:lvl5pPr>
      <a:lvl6pPr marL="540182" algn="l" rtl="0" fontAlgn="base">
        <a:lnSpc>
          <a:spcPct val="90000"/>
        </a:lnSpc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 Light" pitchFamily="34" charset="0"/>
        </a:defRPr>
      </a:lvl6pPr>
      <a:lvl7pPr marL="1080364" algn="l" rtl="0" fontAlgn="base">
        <a:lnSpc>
          <a:spcPct val="90000"/>
        </a:lnSpc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 Light" pitchFamily="34" charset="0"/>
        </a:defRPr>
      </a:lvl7pPr>
      <a:lvl8pPr marL="1620545" algn="l" rtl="0" fontAlgn="base">
        <a:lnSpc>
          <a:spcPct val="90000"/>
        </a:lnSpc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 Light" pitchFamily="34" charset="0"/>
        </a:defRPr>
      </a:lvl8pPr>
      <a:lvl9pPr marL="2160727" algn="l" rtl="0" fontAlgn="base">
        <a:lnSpc>
          <a:spcPct val="90000"/>
        </a:lnSpc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 Light" pitchFamily="34" charset="0"/>
        </a:defRPr>
      </a:lvl9pPr>
    </p:titleStyle>
    <p:bodyStyle>
      <a:lvl1pPr marL="270091" indent="-270091" algn="l" rtl="0" fontAlgn="base">
        <a:lnSpc>
          <a:spcPct val="90000"/>
        </a:lnSpc>
        <a:spcBef>
          <a:spcPts val="1182"/>
        </a:spcBef>
        <a:spcAft>
          <a:spcPct val="0"/>
        </a:spcAft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0273" indent="-270091" algn="l" rtl="0" fontAlgn="base">
        <a:lnSpc>
          <a:spcPct val="90000"/>
        </a:lnSpc>
        <a:spcBef>
          <a:spcPts val="591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50455" indent="-270091" algn="l" rtl="0" fontAlgn="base">
        <a:lnSpc>
          <a:spcPct val="90000"/>
        </a:lnSpc>
        <a:spcBef>
          <a:spcPts val="591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90636" indent="-270091" algn="l" rtl="0" fontAlgn="base">
        <a:lnSpc>
          <a:spcPct val="90000"/>
        </a:lnSpc>
        <a:spcBef>
          <a:spcPts val="591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430818" indent="-270091" algn="l" rtl="0" fontAlgn="base">
        <a:lnSpc>
          <a:spcPct val="90000"/>
        </a:lnSpc>
        <a:spcBef>
          <a:spcPts val="591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971000" indent="-270091" algn="l" defTabSz="1080364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511182" indent="-270091" algn="l" defTabSz="1080364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51364" indent="-270091" algn="l" defTabSz="1080364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45" indent="-270091" algn="l" defTabSz="1080364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036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0182" algn="l" defTabSz="108036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364" algn="l" defTabSz="108036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20545" algn="l" defTabSz="108036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0727" algn="l" defTabSz="108036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00909" algn="l" defTabSz="108036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41091" algn="l" defTabSz="108036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81273" algn="l" defTabSz="108036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21454" algn="l" defTabSz="108036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747713" y="355600"/>
            <a:ext cx="9385300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47713" y="1776413"/>
            <a:ext cx="9385300" cy="423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7713" y="6186488"/>
            <a:ext cx="2447925" cy="355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71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D8B3E6-C63E-4FBF-AC94-13C3CF081E86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03625" y="6186488"/>
            <a:ext cx="3673475" cy="355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71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85088" y="6186488"/>
            <a:ext cx="2447925" cy="355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71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9BC53C-020A-471C-B619-C4107734AFC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hdr="0" ft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 Light" pitchFamily="34" charset="0"/>
        </a:defRPr>
      </a:lvl5pPr>
      <a:lvl6pPr marL="408005" algn="l" rtl="0" fontAlgn="base">
        <a:lnSpc>
          <a:spcPct val="90000"/>
        </a:lnSpc>
        <a:spcBef>
          <a:spcPct val="0"/>
        </a:spcBef>
        <a:spcAft>
          <a:spcPct val="0"/>
        </a:spcAft>
        <a:defRPr sz="3927">
          <a:solidFill>
            <a:schemeClr val="tx1"/>
          </a:solidFill>
          <a:latin typeface="Calibri Light" pitchFamily="34" charset="0"/>
        </a:defRPr>
      </a:lvl6pPr>
      <a:lvl7pPr marL="816011" algn="l" rtl="0" fontAlgn="base">
        <a:lnSpc>
          <a:spcPct val="90000"/>
        </a:lnSpc>
        <a:spcBef>
          <a:spcPct val="0"/>
        </a:spcBef>
        <a:spcAft>
          <a:spcPct val="0"/>
        </a:spcAft>
        <a:defRPr sz="3927">
          <a:solidFill>
            <a:schemeClr val="tx1"/>
          </a:solidFill>
          <a:latin typeface="Calibri Light" pitchFamily="34" charset="0"/>
        </a:defRPr>
      </a:lvl7pPr>
      <a:lvl8pPr marL="1224016" algn="l" rtl="0" fontAlgn="base">
        <a:lnSpc>
          <a:spcPct val="90000"/>
        </a:lnSpc>
        <a:spcBef>
          <a:spcPct val="0"/>
        </a:spcBef>
        <a:spcAft>
          <a:spcPct val="0"/>
        </a:spcAft>
        <a:defRPr sz="3927">
          <a:solidFill>
            <a:schemeClr val="tx1"/>
          </a:solidFill>
          <a:latin typeface="Calibri Light" pitchFamily="34" charset="0"/>
        </a:defRPr>
      </a:lvl8pPr>
      <a:lvl9pPr marL="1632021" algn="l" rtl="0" fontAlgn="base">
        <a:lnSpc>
          <a:spcPct val="90000"/>
        </a:lnSpc>
        <a:spcBef>
          <a:spcPct val="0"/>
        </a:spcBef>
        <a:spcAft>
          <a:spcPct val="0"/>
        </a:spcAft>
        <a:defRPr sz="3927">
          <a:solidFill>
            <a:schemeClr val="tx1"/>
          </a:solidFill>
          <a:latin typeface="Calibri Light" pitchFamily="34" charset="0"/>
        </a:defRPr>
      </a:lvl9pPr>
    </p:titleStyle>
    <p:bodyStyle>
      <a:lvl1pPr marL="203200" indent="-203200" algn="l" rtl="0" eaLnBrk="0" fontAlgn="base" hangingPunct="0">
        <a:lnSpc>
          <a:spcPct val="90000"/>
        </a:lnSpc>
        <a:spcBef>
          <a:spcPts val="888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1188" indent="-203200" algn="l" rtl="0" eaLnBrk="0" fontAlgn="base" hangingPunct="0">
        <a:lnSpc>
          <a:spcPct val="90000"/>
        </a:lnSpc>
        <a:spcBef>
          <a:spcPts val="4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19175" indent="-203200" algn="l" rtl="0" eaLnBrk="0" fontAlgn="base" hangingPunct="0">
        <a:lnSpc>
          <a:spcPct val="90000"/>
        </a:lnSpc>
        <a:spcBef>
          <a:spcPts val="450"/>
        </a:spcBef>
        <a:spcAft>
          <a:spcPct val="0"/>
        </a:spcAft>
        <a:buFont typeface="Arial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427163" indent="-203200" algn="l" rtl="0" eaLnBrk="0" fontAlgn="base" hangingPunct="0">
        <a:lnSpc>
          <a:spcPct val="90000"/>
        </a:lnSpc>
        <a:spcBef>
          <a:spcPts val="450"/>
        </a:spcBef>
        <a:spcAft>
          <a:spcPct val="0"/>
        </a:spcAft>
        <a:buFont typeface="Arial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35150" indent="-203200" algn="l" rtl="0" eaLnBrk="0" fontAlgn="base" hangingPunct="0">
        <a:lnSpc>
          <a:spcPct val="90000"/>
        </a:lnSpc>
        <a:spcBef>
          <a:spcPts val="450"/>
        </a:spcBef>
        <a:spcAft>
          <a:spcPct val="0"/>
        </a:spcAft>
        <a:buFont typeface="Arial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029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6pPr>
      <a:lvl7pPr marL="2652034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7pPr>
      <a:lvl8pPr marL="3060040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8pPr>
      <a:lvl9pPr marL="3468045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1pPr>
      <a:lvl2pPr marL="408005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816011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3pPr>
      <a:lvl4pPr marL="1224016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4pPr>
      <a:lvl5pPr marL="1632021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5pPr>
      <a:lvl6pPr marL="2040026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6pPr>
      <a:lvl7pPr marL="2448032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7pPr>
      <a:lvl8pPr marL="2856037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8pPr>
      <a:lvl9pPr marL="3264042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639888" y="1339850"/>
            <a:ext cx="8920162" cy="2278063"/>
          </a:xfrm>
        </p:spPr>
        <p:txBody>
          <a:bodyPr anchor="ctr">
            <a:normAutofit/>
          </a:bodyPr>
          <a:lstStyle/>
          <a:p>
            <a:pPr eaLnBrk="1" hangingPunct="1">
              <a:defRPr/>
            </a:pPr>
            <a:r>
              <a:rPr lang="en-US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Macro Modeling Practices at NRB</a:t>
            </a:r>
            <a:endParaRPr lang="en-US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Subtitle 2"/>
          <p:cNvSpPr>
            <a:spLocks noGrp="1"/>
          </p:cNvSpPr>
          <p:nvPr>
            <p:ph type="subTitle" idx="1"/>
          </p:nvPr>
        </p:nvSpPr>
        <p:spPr>
          <a:xfrm>
            <a:off x="1716088" y="4595813"/>
            <a:ext cx="8982075" cy="1477962"/>
          </a:xfrm>
        </p:spPr>
        <p:txBody>
          <a:bodyPr/>
          <a:lstStyle/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Mr. Madav Dangal (Director)</a:t>
            </a:r>
          </a:p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Mr. Siddha Raj Bhatta (Deputy Director) </a:t>
            </a:r>
          </a:p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Economic Research Department</a:t>
            </a:r>
          </a:p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Nepal Rastra Bank </a:t>
            </a:r>
          </a:p>
          <a:p>
            <a:endParaRPr lang="en-US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050" y="1508920"/>
            <a:ext cx="9721512" cy="450453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Nepal Macroeconomic Sectoral Model (NMESM)</a:t>
            </a:r>
            <a:endParaRPr lang="en-US" sz="32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NRB has sector-specific model namely NMESM as satellite models for enriching NMEM. </a:t>
            </a:r>
          </a:p>
          <a:p>
            <a:pPr algn="just"/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Developed in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2015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 is also used for forecasting variables of the different sectors.</a:t>
            </a:r>
          </a:p>
          <a:p>
            <a:pPr algn="just"/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54 equations, 131 variables.</a:t>
            </a:r>
          </a:p>
          <a:p>
            <a:pPr algn="just"/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scenarios : baseline and alternative </a:t>
            </a:r>
          </a:p>
          <a:p>
            <a:pPr algn="just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48050" y="356023"/>
            <a:ext cx="9384625" cy="1290585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Models Used by NRB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562" y="1356520"/>
            <a:ext cx="10058400" cy="4656938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b="1" u="sng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Nepal Macroeconometric Model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Developed under the Bank of Korea (BOK)Knowledge Partnership Program in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2017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Collaborative work of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Bank of Korea,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Yonsei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University and NRB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Two versions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small scale model and full model.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Alternative policy scenarios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pegging and partial pegging. 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48050" y="356023"/>
            <a:ext cx="9384625" cy="1290585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Models Used by NRB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562" y="1585120"/>
            <a:ext cx="9982200" cy="4428338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buNone/>
            </a:pPr>
            <a:r>
              <a:rPr lang="en-US" sz="3600" b="1" u="sng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Other Models</a:t>
            </a:r>
          </a:p>
          <a:p>
            <a:pPr algn="just"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Single equation, multivariate, VAR models are also used from time to time as needed for policy analysis and simulation.  </a:t>
            </a:r>
          </a:p>
          <a:p>
            <a:pPr algn="just">
              <a:lnSpc>
                <a:spcPct val="120000"/>
              </a:lnSpc>
            </a:pP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48050" y="356023"/>
            <a:ext cx="9384625" cy="1290585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Models Used by NRB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562" y="1585120"/>
            <a:ext cx="9982200" cy="4428338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Aft>
                <a:spcPts val="1200"/>
              </a:spcAft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Models are used to forecast the likely developments of macroeconomic variables on a quarterly basis.</a:t>
            </a:r>
          </a:p>
          <a:p>
            <a:pPr algn="just">
              <a:lnSpc>
                <a:spcPct val="100000"/>
              </a:lnSpc>
              <a:spcAft>
                <a:spcPts val="1200"/>
              </a:spcAft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Such forecasts are used as inputs in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Quarterly Review of Monetary Policy, Annual Monetary Policy, Pre-budget Survey Report, and the meetings with planning commission, IMF and other agencies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lnSpc>
                <a:spcPct val="100000"/>
              </a:lnSpc>
              <a:spcAft>
                <a:spcPts val="1200"/>
              </a:spcAft>
              <a:buNone/>
            </a:pP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48050" y="356023"/>
            <a:ext cx="9384625" cy="1290585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Frequency of Forecast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328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562" y="1585120"/>
            <a:ext cx="9982200" cy="4428338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Aft>
                <a:spcPts val="1200"/>
              </a:spcAft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Modeling practices at NRB is evolving over time.</a:t>
            </a:r>
          </a:p>
          <a:p>
            <a:pPr algn="just">
              <a:lnSpc>
                <a:spcPct val="100000"/>
              </a:lnSpc>
              <a:spcAft>
                <a:spcPts val="1200"/>
              </a:spcAft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ERD is continuously working for updating of the existing models to better capture the economic transformations and new developments. </a:t>
            </a:r>
          </a:p>
          <a:p>
            <a:pPr algn="just">
              <a:lnSpc>
                <a:spcPct val="100000"/>
              </a:lnSpc>
              <a:spcAft>
                <a:spcPts val="1200"/>
              </a:spcAft>
              <a:buNone/>
            </a:pP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48050" y="356023"/>
            <a:ext cx="9384625" cy="1290585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050" y="2692427"/>
            <a:ext cx="9384625" cy="1290585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Thank You ! </a:t>
            </a:r>
            <a:endParaRPr lang="en-US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658CED-C5FE-4893-B34F-BF8070D164A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362" y="1432719"/>
            <a:ext cx="9951330" cy="5073333"/>
          </a:xfrm>
        </p:spPr>
        <p:txBody>
          <a:bodyPr rtlCol="0">
            <a:norm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Introduction to NRB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Evolution of Modeling Practices at NRB</a:t>
            </a: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Models used by NRB 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Conclusion </a:t>
            </a: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defRPr/>
            </a:pP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defRPr/>
            </a:pP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defRPr/>
            </a:pP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defRPr/>
            </a:pP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defRPr/>
            </a:pP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defRPr/>
            </a:pP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defRPr/>
            </a:pP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defRPr/>
            </a:pP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658CED-C5FE-4893-B34F-BF8070D164A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48050" y="356023"/>
            <a:ext cx="9384625" cy="1290585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Discussion Plan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050" y="356024"/>
            <a:ext cx="9384625" cy="1152896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 to NRB</a:t>
            </a:r>
            <a:endParaRPr lang="en-US" sz="4000" dirty="0">
              <a:solidFill>
                <a:srgbClr val="A2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562" y="1585119"/>
            <a:ext cx="9906000" cy="4571999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NRB was established as the Central Bank of Nepal in 1956 under the NRB Act 1955.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Now under NRB Act 2002. 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Currently, it </a:t>
            </a:r>
            <a:r>
              <a:rPr lang="en-US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has </a:t>
            </a:r>
            <a:r>
              <a:rPr lang="en-US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departments and 8 province level offices. 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major objectives of NRB as specified in the act are :</a:t>
            </a:r>
          </a:p>
          <a:p>
            <a:pPr marL="866775" indent="-409575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Maintain price as well external sector stability.</a:t>
            </a:r>
          </a:p>
          <a:p>
            <a:pPr marL="866775" indent="-409575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Expand financial access and maintain financial stability.</a:t>
            </a:r>
          </a:p>
          <a:p>
            <a:pPr marL="866775" indent="-409575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Payment system development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050" y="356024"/>
            <a:ext cx="9384625" cy="1152896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Evolution of Modeling Practices at NRB</a:t>
            </a:r>
            <a:endParaRPr lang="en-US" sz="4000" dirty="0">
              <a:solidFill>
                <a:srgbClr val="A2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562" y="1585120"/>
            <a:ext cx="9906000" cy="4428338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Economic Analysis Division(EAD) at the Economic Research Department(ERD) is involved in macroeconomic modeling exercises. </a:t>
            </a:r>
          </a:p>
          <a:p>
            <a:pPr algn="just"/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Modeling exercises dates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back to 1980s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Few models were developed at personal level. </a:t>
            </a:r>
          </a:p>
          <a:p>
            <a:pPr algn="just"/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Systematic development of MEM for policy analysis  in Nepal began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2005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050" y="356024"/>
            <a:ext cx="9384625" cy="1152896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Evolution of Modeling Practices at NRB</a:t>
            </a:r>
            <a:endParaRPr lang="en-US" sz="4000" dirty="0">
              <a:solidFill>
                <a:srgbClr val="A2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562" y="1585120"/>
            <a:ext cx="9906000" cy="4428338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Major Models developed so far are : </a:t>
            </a:r>
          </a:p>
          <a:p>
            <a:pPr marL="863600" indent="-4064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Nepal Macroeconometric Model (NMEM)-2011</a:t>
            </a:r>
          </a:p>
          <a:p>
            <a:pPr marL="863600" indent="-4064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DSGE Model (2011)</a:t>
            </a:r>
          </a:p>
          <a:p>
            <a:pPr marL="863600" indent="-4064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Nepal Macroeconometric Sectoral Model (NMESM)-2015</a:t>
            </a:r>
          </a:p>
          <a:p>
            <a:pPr marL="863600" indent="-4064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Nepal Macroeconometric Model -2017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Models Used by NRB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585119"/>
            <a:ext cx="9492912" cy="47244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3200" b="1" u="sng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Nepal Macroeconometric Model (NMEM)</a:t>
            </a:r>
          </a:p>
          <a:p>
            <a:pPr algn="just"/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Built in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2011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under the assistance of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ADB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NMM constructed on Keynesian income-expenditure framework. </a:t>
            </a:r>
          </a:p>
          <a:p>
            <a:pPr algn="just">
              <a:lnSpc>
                <a:spcPct val="100000"/>
              </a:lnSpc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Contains 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 blocks 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(real,  fiscal,  monetary,  price  and  external  blocks).</a:t>
            </a:r>
          </a:p>
          <a:p>
            <a:pPr algn="just">
              <a:lnSpc>
                <a:spcPct val="100000"/>
              </a:lnSpc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37 equations, 119 variables, 18 exogenous, 101 endogenous and 64 identities. </a:t>
            </a:r>
          </a:p>
          <a:p>
            <a:pPr algn="just"/>
            <a:endParaRPr lang="en-US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050" y="1585120"/>
            <a:ext cx="9721512" cy="4428338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b="1" u="sng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Nepal Macroeconometric Model (NMEM)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  years  forecast  horizon and  2  alternative scenarios.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NRB has been involved in upgrading and updating the NMEM since 2011.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Upgradation incorporating monetary sector, external sector developments.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48050" y="356023"/>
            <a:ext cx="9384625" cy="1290585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Models Used by NRB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562" y="1356519"/>
            <a:ext cx="9982200" cy="4656939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en-US" sz="3200" b="1" u="sng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DSGE Model</a:t>
            </a:r>
          </a:p>
          <a:p>
            <a:pPr algn="just"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Developed in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2011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by Prof. Jagjit S. Chadha, University of Kent.</a:t>
            </a:r>
          </a:p>
          <a:p>
            <a:pPr algn="just"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Technical Assistance from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ADB.  </a:t>
            </a:r>
          </a:p>
          <a:p>
            <a:pPr algn="just"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small open economy model.</a:t>
            </a:r>
          </a:p>
          <a:p>
            <a:pPr algn="just"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Used to study the impact of fiscal and monetary policy, the importance of remittances and exchange rate. 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48050" y="356023"/>
            <a:ext cx="9384625" cy="1290585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Models Used by NRB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562" y="1280319"/>
            <a:ext cx="9982200" cy="4733139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buNone/>
            </a:pPr>
            <a:r>
              <a:rPr lang="en-US" sz="3200" b="1" u="sng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DSGE Model</a:t>
            </a:r>
          </a:p>
          <a:p>
            <a:pPr algn="just">
              <a:lnSpc>
                <a:spcPct val="120000"/>
              </a:lnSpc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model contains 32 endogenous variables including lags and various identities.</a:t>
            </a:r>
          </a:p>
          <a:p>
            <a:pPr algn="just">
              <a:lnSpc>
                <a:spcPct val="120000"/>
              </a:lnSpc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And 10 exogenous shocks.</a:t>
            </a:r>
          </a:p>
          <a:p>
            <a:pPr algn="just">
              <a:lnSpc>
                <a:spcPct val="120000"/>
              </a:lnSpc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24 equations</a:t>
            </a:r>
          </a:p>
          <a:p>
            <a:pPr algn="just">
              <a:lnSpc>
                <a:spcPct val="120000"/>
              </a:lnSpc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prototype model that needs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continuous upgrading.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48050" y="356023"/>
            <a:ext cx="9384625" cy="1290585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Models Used by NRB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F8468ADB-5CEF-43DE-A8C3-6B10067752F5}" vid="{044DEC0B-A3DE-4177-A4F7-0C61599383D0}"/>
    </a:ext>
  </a:extLst>
</a:theme>
</file>

<file path=ppt/theme/theme2.xml><?xml version="1.0" encoding="utf-8"?>
<a:theme xmlns:a="http://schemas.openxmlformats.org/drawingml/2006/main" name="NRB template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F8468ADB-5CEF-43DE-A8C3-6B10067752F5}" vid="{044DEC0B-A3DE-4177-A4F7-0C61599383D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7340</TotalTime>
  <Words>609</Words>
  <Application>Microsoft Office PowerPoint</Application>
  <PresentationFormat>Custom</PresentationFormat>
  <Paragraphs>97</Paragraphs>
  <Slides>15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Theme1</vt:lpstr>
      <vt:lpstr>NRB template 1</vt:lpstr>
      <vt:lpstr> Macro Modeling Practices at NRB</vt:lpstr>
      <vt:lpstr>Discussion Plan</vt:lpstr>
      <vt:lpstr>Introduction to NRB</vt:lpstr>
      <vt:lpstr>Evolution of Modeling Practices at NRB</vt:lpstr>
      <vt:lpstr>Evolution of Modeling Practices at NRB</vt:lpstr>
      <vt:lpstr>Models Used by NRB</vt:lpstr>
      <vt:lpstr>Models Used by NRB</vt:lpstr>
      <vt:lpstr>Models Used by NRB</vt:lpstr>
      <vt:lpstr>Models Used by NRB</vt:lpstr>
      <vt:lpstr>Models Used by NRB</vt:lpstr>
      <vt:lpstr>Models Used by NRB</vt:lpstr>
      <vt:lpstr>Models Used by NRB</vt:lpstr>
      <vt:lpstr>Frequency of Forecast</vt:lpstr>
      <vt:lpstr>Conclusion</vt:lpstr>
      <vt:lpstr>Thank You ! 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Risk Based supervision</dc:title>
  <dc:creator>Kiran Pandit</dc:creator>
  <cp:lastModifiedBy>s00650</cp:lastModifiedBy>
  <cp:revision>1070</cp:revision>
  <cp:lastPrinted>2015-05-26T08:23:44Z</cp:lastPrinted>
  <dcterms:created xsi:type="dcterms:W3CDTF">2014-06-04T09:29:31Z</dcterms:created>
  <dcterms:modified xsi:type="dcterms:W3CDTF">2021-04-19T04:38:37Z</dcterms:modified>
</cp:coreProperties>
</file>