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6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theme/theme8.xml" ContentType="application/vnd.openxmlformats-officedocument.theme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theme/theme9.xml" ContentType="application/vnd.openxmlformats-officedocument.theme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theme/theme10.xml" ContentType="application/vnd.openxmlformats-officedocument.theme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theme/theme11.xml" ContentType="application/vnd.openxmlformats-officedocument.theme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theme/theme12.xml" ContentType="application/vnd.openxmlformats-officedocument.theme+xml"/>
  <Override PartName="/ppt/theme/theme13.xml" ContentType="application/vnd.openxmlformats-officedocument.theme+xml"/>
  <Override PartName="/ppt/theme/theme1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2.xml" ContentType="application/vnd.openxmlformats-officedocument.themeOverride+xml"/>
  <Override PartName="/ppt/drawings/drawing2.xml" ContentType="application/vnd.openxmlformats-officedocument.drawingml.chartshapes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0" r:id="rId1"/>
    <p:sldMasterId id="2147483662" r:id="rId2"/>
    <p:sldMasterId id="2147483710" r:id="rId3"/>
    <p:sldMasterId id="2147483722" r:id="rId4"/>
    <p:sldMasterId id="2147483734" r:id="rId5"/>
    <p:sldMasterId id="2147483746" r:id="rId6"/>
    <p:sldMasterId id="2147483758" r:id="rId7"/>
    <p:sldMasterId id="2147483770" r:id="rId8"/>
    <p:sldMasterId id="2147483782" r:id="rId9"/>
    <p:sldMasterId id="2147483794" r:id="rId10"/>
    <p:sldMasterId id="2147483806" r:id="rId11"/>
    <p:sldMasterId id="2147483819" r:id="rId12"/>
  </p:sldMasterIdLst>
  <p:notesMasterIdLst>
    <p:notesMasterId r:id="rId42"/>
  </p:notesMasterIdLst>
  <p:handoutMasterIdLst>
    <p:handoutMasterId r:id="rId43"/>
  </p:handoutMasterIdLst>
  <p:sldIdLst>
    <p:sldId id="2957" r:id="rId13"/>
    <p:sldId id="3005" r:id="rId14"/>
    <p:sldId id="3052" r:id="rId15"/>
    <p:sldId id="3053" r:id="rId16"/>
    <p:sldId id="3054" r:id="rId17"/>
    <p:sldId id="3009" r:id="rId18"/>
    <p:sldId id="3010" r:id="rId19"/>
    <p:sldId id="3055" r:id="rId20"/>
    <p:sldId id="3017" r:id="rId21"/>
    <p:sldId id="3056" r:id="rId22"/>
    <p:sldId id="3001" r:id="rId23"/>
    <p:sldId id="3002" r:id="rId24"/>
    <p:sldId id="3003" r:id="rId25"/>
    <p:sldId id="3038" r:id="rId26"/>
    <p:sldId id="3040" r:id="rId27"/>
    <p:sldId id="3041" r:id="rId28"/>
    <p:sldId id="3050" r:id="rId29"/>
    <p:sldId id="3051" r:id="rId30"/>
    <p:sldId id="3000" r:id="rId31"/>
    <p:sldId id="2999" r:id="rId32"/>
    <p:sldId id="2998" r:id="rId33"/>
    <p:sldId id="3042" r:id="rId34"/>
    <p:sldId id="3043" r:id="rId35"/>
    <p:sldId id="3044" r:id="rId36"/>
    <p:sldId id="3045" r:id="rId37"/>
    <p:sldId id="3046" r:id="rId38"/>
    <p:sldId id="3047" r:id="rId39"/>
    <p:sldId id="3048" r:id="rId40"/>
    <p:sldId id="3049" r:id="rId41"/>
  </p:sldIdLst>
  <p:sldSz cx="12192000" cy="6858000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000" b="1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000" b="1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000" b="1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000" b="1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1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 userDrawn="1">
          <p15:clr>
            <a:srgbClr val="A4A3A4"/>
          </p15:clr>
        </p15:guide>
        <p15:guide id="2" pos="2161" userDrawn="1">
          <p15:clr>
            <a:srgbClr val="A4A3A4"/>
          </p15:clr>
        </p15:guide>
        <p15:guide id="3" pos="221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r. Mahmood ul Hasan Khan - Director MPD" initials="DMuHK-DM" lastIdx="2" clrIdx="0">
    <p:extLst>
      <p:ext uri="{19B8F6BF-5375-455C-9EA6-DF929625EA0E}">
        <p15:presenceInfo xmlns:p15="http://schemas.microsoft.com/office/powerpoint/2012/main" userId="S-1-5-21-883914912-1963687674-618671499-127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0F0"/>
    <a:srgbClr val="B6DEE8"/>
    <a:srgbClr val="006600"/>
    <a:srgbClr val="DBEEF4"/>
    <a:srgbClr val="FFE0E0"/>
    <a:srgbClr val="F8696B"/>
    <a:srgbClr val="0000FF"/>
    <a:srgbClr val="FFCCFF"/>
    <a:srgbClr val="A7E2FF"/>
    <a:srgbClr val="BDDA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70" autoAdjust="0"/>
    <p:restoredTop sz="92701" autoAdjust="0"/>
  </p:normalViewPr>
  <p:slideViewPr>
    <p:cSldViewPr>
      <p:cViewPr varScale="1">
        <p:scale>
          <a:sx n="67" d="100"/>
          <a:sy n="67" d="100"/>
        </p:scale>
        <p:origin x="66" y="84"/>
      </p:cViewPr>
      <p:guideLst>
        <p:guide orient="horz" pos="2112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66" d="100"/>
        <a:sy n="66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1854" y="-108"/>
      </p:cViewPr>
      <p:guideLst>
        <p:guide orient="horz" pos="2928"/>
        <p:guide pos="2161"/>
        <p:guide pos="221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slide" Target="slides/slide14.xml"/><Relationship Id="rId39" Type="http://schemas.openxmlformats.org/officeDocument/2006/relationships/slide" Target="slides/slide27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9.xml"/><Relationship Id="rId34" Type="http://schemas.openxmlformats.org/officeDocument/2006/relationships/slide" Target="slides/slide22.xml"/><Relationship Id="rId42" Type="http://schemas.openxmlformats.org/officeDocument/2006/relationships/notesMaster" Target="notesMasters/notesMaster1.xml"/><Relationship Id="rId47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33" Type="http://schemas.openxmlformats.org/officeDocument/2006/relationships/slide" Target="slides/slide21.xml"/><Relationship Id="rId38" Type="http://schemas.openxmlformats.org/officeDocument/2006/relationships/slide" Target="slides/slide26.xml"/><Relationship Id="rId46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slide" Target="slides/slide17.xml"/><Relationship Id="rId41" Type="http://schemas.openxmlformats.org/officeDocument/2006/relationships/slide" Target="slides/slide29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2.xml"/><Relationship Id="rId32" Type="http://schemas.openxmlformats.org/officeDocument/2006/relationships/slide" Target="slides/slide20.xml"/><Relationship Id="rId37" Type="http://schemas.openxmlformats.org/officeDocument/2006/relationships/slide" Target="slides/slide25.xml"/><Relationship Id="rId40" Type="http://schemas.openxmlformats.org/officeDocument/2006/relationships/slide" Target="slides/slide28.xml"/><Relationship Id="rId45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slide" Target="slides/slide16.xml"/><Relationship Id="rId36" Type="http://schemas.openxmlformats.org/officeDocument/2006/relationships/slide" Target="slides/slide24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31" Type="http://schemas.openxmlformats.org/officeDocument/2006/relationships/slide" Target="slides/slide19.xml"/><Relationship Id="rId44" Type="http://schemas.openxmlformats.org/officeDocument/2006/relationships/commentAuthors" Target="commentAuthor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slide" Target="slides/slide15.xml"/><Relationship Id="rId30" Type="http://schemas.openxmlformats.org/officeDocument/2006/relationships/slide" Target="slides/slide18.xml"/><Relationship Id="rId35" Type="http://schemas.openxmlformats.org/officeDocument/2006/relationships/slide" Target="slides/slide23.xml"/><Relationship Id="rId43" Type="http://schemas.openxmlformats.org/officeDocument/2006/relationships/handoutMaster" Target="handoutMasters/handoutMaster1.xml"/><Relationship Id="rId48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package" Target="../embeddings/Microsoft_Excel_Worksheet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1.xml"/><Relationship Id="rId1" Type="http://schemas.microsoft.com/office/2011/relationships/chartStyle" Target="style1.xml"/><Relationship Id="rId5" Type="http://schemas.openxmlformats.org/officeDocument/2006/relationships/chartUserShapes" Target="../drawings/drawing2.xml"/><Relationship Id="rId4" Type="http://schemas.openxmlformats.org/officeDocument/2006/relationships/oleObject" Target="file:///D:\DATA%20BACKUP%20D\Desktop%2012.8.2015\FY21%20OPTasks\37%20SAARC%20presentation\Performance.xlsx%20all%20three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4.1699382647591592E-2"/>
          <c:y val="9.8808690580344125E-2"/>
          <c:w val="0.89707485783027119"/>
          <c:h val="0.7491907261592301"/>
        </c:manualLayout>
      </c:layout>
      <c:areaChart>
        <c:grouping val="standard"/>
        <c:varyColors val="0"/>
        <c:ser>
          <c:idx val="7"/>
          <c:order val="1"/>
          <c:tx>
            <c:strRef>
              <c:f>'MPS-Sep19'!$J$3</c:f>
              <c:strCache>
                <c:ptCount val="1"/>
                <c:pt idx="0">
                  <c:v>F02</c:v>
                </c:pt>
              </c:strCache>
            </c:strRef>
          </c:tx>
          <c:spPr>
            <a:solidFill>
              <a:srgbClr val="F8BFAC"/>
            </a:solidFill>
            <a:ln w="6350">
              <a:solidFill>
                <a:sysClr val="window" lastClr="FFFFFF">
                  <a:lumMod val="65000"/>
                </a:sysClr>
              </a:solidFill>
            </a:ln>
          </c:spPr>
          <c:cat>
            <c:numRef>
              <c:f>'MPS-Sep19'!$B$4:$B$52</c:f>
              <c:numCache>
                <c:formatCode>mmm\-yy</c:formatCode>
                <c:ptCount val="49"/>
                <c:pt idx="0">
                  <c:v>42522</c:v>
                </c:pt>
                <c:pt idx="1">
                  <c:v>42552</c:v>
                </c:pt>
                <c:pt idx="2">
                  <c:v>42583</c:v>
                </c:pt>
                <c:pt idx="3">
                  <c:v>42614</c:v>
                </c:pt>
                <c:pt idx="4">
                  <c:v>42644</c:v>
                </c:pt>
                <c:pt idx="5">
                  <c:v>42675</c:v>
                </c:pt>
                <c:pt idx="6">
                  <c:v>42705</c:v>
                </c:pt>
                <c:pt idx="7">
                  <c:v>42736</c:v>
                </c:pt>
                <c:pt idx="8">
                  <c:v>42767</c:v>
                </c:pt>
                <c:pt idx="9">
                  <c:v>42795</c:v>
                </c:pt>
                <c:pt idx="10">
                  <c:v>42826</c:v>
                </c:pt>
                <c:pt idx="11">
                  <c:v>42856</c:v>
                </c:pt>
                <c:pt idx="12">
                  <c:v>42887</c:v>
                </c:pt>
                <c:pt idx="13">
                  <c:v>42917</c:v>
                </c:pt>
                <c:pt idx="14">
                  <c:v>42948</c:v>
                </c:pt>
                <c:pt idx="15">
                  <c:v>42979</c:v>
                </c:pt>
                <c:pt idx="16">
                  <c:v>43009</c:v>
                </c:pt>
                <c:pt idx="17">
                  <c:v>43040</c:v>
                </c:pt>
                <c:pt idx="18">
                  <c:v>43070</c:v>
                </c:pt>
                <c:pt idx="19">
                  <c:v>43101</c:v>
                </c:pt>
                <c:pt idx="20">
                  <c:v>43132</c:v>
                </c:pt>
                <c:pt idx="21">
                  <c:v>43160</c:v>
                </c:pt>
                <c:pt idx="22">
                  <c:v>43191</c:v>
                </c:pt>
                <c:pt idx="23">
                  <c:v>43221</c:v>
                </c:pt>
                <c:pt idx="24">
                  <c:v>43252</c:v>
                </c:pt>
                <c:pt idx="25">
                  <c:v>43282</c:v>
                </c:pt>
                <c:pt idx="26">
                  <c:v>43313</c:v>
                </c:pt>
                <c:pt idx="27">
                  <c:v>43344</c:v>
                </c:pt>
                <c:pt idx="28">
                  <c:v>43374</c:v>
                </c:pt>
                <c:pt idx="29">
                  <c:v>43405</c:v>
                </c:pt>
                <c:pt idx="30">
                  <c:v>43435</c:v>
                </c:pt>
                <c:pt idx="31">
                  <c:v>43466</c:v>
                </c:pt>
                <c:pt idx="32">
                  <c:v>43497</c:v>
                </c:pt>
                <c:pt idx="33">
                  <c:v>43525</c:v>
                </c:pt>
                <c:pt idx="34">
                  <c:v>43556</c:v>
                </c:pt>
                <c:pt idx="35">
                  <c:v>43586</c:v>
                </c:pt>
                <c:pt idx="36">
                  <c:v>43617</c:v>
                </c:pt>
                <c:pt idx="37">
                  <c:v>43647</c:v>
                </c:pt>
                <c:pt idx="38">
                  <c:v>43678</c:v>
                </c:pt>
                <c:pt idx="39">
                  <c:v>43709</c:v>
                </c:pt>
                <c:pt idx="40">
                  <c:v>43739</c:v>
                </c:pt>
                <c:pt idx="41">
                  <c:v>43770</c:v>
                </c:pt>
                <c:pt idx="42">
                  <c:v>43800</c:v>
                </c:pt>
                <c:pt idx="43">
                  <c:v>43831</c:v>
                </c:pt>
                <c:pt idx="44">
                  <c:v>43862</c:v>
                </c:pt>
                <c:pt idx="45">
                  <c:v>43891</c:v>
                </c:pt>
                <c:pt idx="46">
                  <c:v>43922</c:v>
                </c:pt>
                <c:pt idx="47">
                  <c:v>43952</c:v>
                </c:pt>
                <c:pt idx="48">
                  <c:v>43983</c:v>
                </c:pt>
              </c:numCache>
            </c:numRef>
          </c:cat>
          <c:val>
            <c:numRef>
              <c:f>'MPS-Sep19'!$J$4:$J$52</c:f>
              <c:numCache>
                <c:formatCode>General</c:formatCode>
                <c:ptCount val="49"/>
                <c:pt idx="42">
                  <c:v>9.3925191291994938</c:v>
                </c:pt>
                <c:pt idx="43">
                  <c:v>10.065594237526405</c:v>
                </c:pt>
                <c:pt idx="44">
                  <c:v>10.793992796907999</c:v>
                </c:pt>
                <c:pt idx="45">
                  <c:v>11.333990996135</c:v>
                </c:pt>
                <c:pt idx="46">
                  <c:v>11.6395888352074</c:v>
                </c:pt>
                <c:pt idx="47">
                  <c:v>12.0091866742798</c:v>
                </c:pt>
                <c:pt idx="48">
                  <c:v>12.378384153197601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161-4D2B-9E24-EFE054964E6E}"/>
            </c:ext>
          </c:extLst>
        </c:ser>
        <c:ser>
          <c:idx val="6"/>
          <c:order val="2"/>
          <c:tx>
            <c:strRef>
              <c:f>'MPS-Sep19'!$I$3</c:f>
              <c:strCache>
                <c:ptCount val="1"/>
                <c:pt idx="0">
                  <c:v>F04</c:v>
                </c:pt>
              </c:strCache>
            </c:strRef>
          </c:tx>
          <c:spPr>
            <a:solidFill>
              <a:srgbClr val="F08670"/>
            </a:solidFill>
            <a:ln w="6350">
              <a:solidFill>
                <a:sysClr val="window" lastClr="FFFFFF">
                  <a:lumMod val="65000"/>
                </a:sysClr>
              </a:solidFill>
            </a:ln>
          </c:spPr>
          <c:cat>
            <c:numRef>
              <c:f>'MPS-Sep19'!$B$4:$B$52</c:f>
              <c:numCache>
                <c:formatCode>mmm\-yy</c:formatCode>
                <c:ptCount val="49"/>
                <c:pt idx="0">
                  <c:v>42522</c:v>
                </c:pt>
                <c:pt idx="1">
                  <c:v>42552</c:v>
                </c:pt>
                <c:pt idx="2">
                  <c:v>42583</c:v>
                </c:pt>
                <c:pt idx="3">
                  <c:v>42614</c:v>
                </c:pt>
                <c:pt idx="4">
                  <c:v>42644</c:v>
                </c:pt>
                <c:pt idx="5">
                  <c:v>42675</c:v>
                </c:pt>
                <c:pt idx="6">
                  <c:v>42705</c:v>
                </c:pt>
                <c:pt idx="7">
                  <c:v>42736</c:v>
                </c:pt>
                <c:pt idx="8">
                  <c:v>42767</c:v>
                </c:pt>
                <c:pt idx="9">
                  <c:v>42795</c:v>
                </c:pt>
                <c:pt idx="10">
                  <c:v>42826</c:v>
                </c:pt>
                <c:pt idx="11">
                  <c:v>42856</c:v>
                </c:pt>
                <c:pt idx="12">
                  <c:v>42887</c:v>
                </c:pt>
                <c:pt idx="13">
                  <c:v>42917</c:v>
                </c:pt>
                <c:pt idx="14">
                  <c:v>42948</c:v>
                </c:pt>
                <c:pt idx="15">
                  <c:v>42979</c:v>
                </c:pt>
                <c:pt idx="16">
                  <c:v>43009</c:v>
                </c:pt>
                <c:pt idx="17">
                  <c:v>43040</c:v>
                </c:pt>
                <c:pt idx="18">
                  <c:v>43070</c:v>
                </c:pt>
                <c:pt idx="19">
                  <c:v>43101</c:v>
                </c:pt>
                <c:pt idx="20">
                  <c:v>43132</c:v>
                </c:pt>
                <c:pt idx="21">
                  <c:v>43160</c:v>
                </c:pt>
                <c:pt idx="22">
                  <c:v>43191</c:v>
                </c:pt>
                <c:pt idx="23">
                  <c:v>43221</c:v>
                </c:pt>
                <c:pt idx="24">
                  <c:v>43252</c:v>
                </c:pt>
                <c:pt idx="25">
                  <c:v>43282</c:v>
                </c:pt>
                <c:pt idx="26">
                  <c:v>43313</c:v>
                </c:pt>
                <c:pt idx="27">
                  <c:v>43344</c:v>
                </c:pt>
                <c:pt idx="28">
                  <c:v>43374</c:v>
                </c:pt>
                <c:pt idx="29">
                  <c:v>43405</c:v>
                </c:pt>
                <c:pt idx="30">
                  <c:v>43435</c:v>
                </c:pt>
                <c:pt idx="31">
                  <c:v>43466</c:v>
                </c:pt>
                <c:pt idx="32">
                  <c:v>43497</c:v>
                </c:pt>
                <c:pt idx="33">
                  <c:v>43525</c:v>
                </c:pt>
                <c:pt idx="34">
                  <c:v>43556</c:v>
                </c:pt>
                <c:pt idx="35">
                  <c:v>43586</c:v>
                </c:pt>
                <c:pt idx="36">
                  <c:v>43617</c:v>
                </c:pt>
                <c:pt idx="37">
                  <c:v>43647</c:v>
                </c:pt>
                <c:pt idx="38">
                  <c:v>43678</c:v>
                </c:pt>
                <c:pt idx="39">
                  <c:v>43709</c:v>
                </c:pt>
                <c:pt idx="40">
                  <c:v>43739</c:v>
                </c:pt>
                <c:pt idx="41">
                  <c:v>43770</c:v>
                </c:pt>
                <c:pt idx="42">
                  <c:v>43800</c:v>
                </c:pt>
                <c:pt idx="43">
                  <c:v>43831</c:v>
                </c:pt>
                <c:pt idx="44">
                  <c:v>43862</c:v>
                </c:pt>
                <c:pt idx="45">
                  <c:v>43891</c:v>
                </c:pt>
                <c:pt idx="46">
                  <c:v>43922</c:v>
                </c:pt>
                <c:pt idx="47">
                  <c:v>43952</c:v>
                </c:pt>
                <c:pt idx="48">
                  <c:v>43983</c:v>
                </c:pt>
              </c:numCache>
            </c:numRef>
          </c:cat>
          <c:val>
            <c:numRef>
              <c:f>'MPS-Sep19'!$I$4:$I$52</c:f>
              <c:numCache>
                <c:formatCode>General</c:formatCode>
                <c:ptCount val="49"/>
                <c:pt idx="42">
                  <c:v>9.3925191291994938</c:v>
                </c:pt>
                <c:pt idx="43">
                  <c:v>9.9178293423189992</c:v>
                </c:pt>
                <c:pt idx="44">
                  <c:v>10.609286677898698</c:v>
                </c:pt>
                <c:pt idx="45">
                  <c:v>11.1031083473734</c:v>
                </c:pt>
                <c:pt idx="46">
                  <c:v>11.353294350742999</c:v>
                </c:pt>
                <c:pt idx="47">
                  <c:v>11.667480354112699</c:v>
                </c:pt>
                <c:pt idx="48">
                  <c:v>11.972030691377199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161-4D2B-9E24-EFE054964E6E}"/>
            </c:ext>
          </c:extLst>
        </c:ser>
        <c:ser>
          <c:idx val="5"/>
          <c:order val="3"/>
          <c:tx>
            <c:strRef>
              <c:f>'MPS-Sep19'!$H$3</c:f>
              <c:strCache>
                <c:ptCount val="1"/>
                <c:pt idx="0">
                  <c:v>F06</c:v>
                </c:pt>
              </c:strCache>
            </c:strRef>
          </c:tx>
          <c:spPr>
            <a:solidFill>
              <a:srgbClr val="EA4C49"/>
            </a:solidFill>
            <a:ln w="6350">
              <a:solidFill>
                <a:sysClr val="window" lastClr="FFFFFF">
                  <a:lumMod val="65000"/>
                </a:sysClr>
              </a:solidFill>
            </a:ln>
          </c:spPr>
          <c:cat>
            <c:numRef>
              <c:f>'MPS-Sep19'!$B$4:$B$52</c:f>
              <c:numCache>
                <c:formatCode>mmm\-yy</c:formatCode>
                <c:ptCount val="49"/>
                <c:pt idx="0">
                  <c:v>42522</c:v>
                </c:pt>
                <c:pt idx="1">
                  <c:v>42552</c:v>
                </c:pt>
                <c:pt idx="2">
                  <c:v>42583</c:v>
                </c:pt>
                <c:pt idx="3">
                  <c:v>42614</c:v>
                </c:pt>
                <c:pt idx="4">
                  <c:v>42644</c:v>
                </c:pt>
                <c:pt idx="5">
                  <c:v>42675</c:v>
                </c:pt>
                <c:pt idx="6">
                  <c:v>42705</c:v>
                </c:pt>
                <c:pt idx="7">
                  <c:v>42736</c:v>
                </c:pt>
                <c:pt idx="8">
                  <c:v>42767</c:v>
                </c:pt>
                <c:pt idx="9">
                  <c:v>42795</c:v>
                </c:pt>
                <c:pt idx="10">
                  <c:v>42826</c:v>
                </c:pt>
                <c:pt idx="11">
                  <c:v>42856</c:v>
                </c:pt>
                <c:pt idx="12">
                  <c:v>42887</c:v>
                </c:pt>
                <c:pt idx="13">
                  <c:v>42917</c:v>
                </c:pt>
                <c:pt idx="14">
                  <c:v>42948</c:v>
                </c:pt>
                <c:pt idx="15">
                  <c:v>42979</c:v>
                </c:pt>
                <c:pt idx="16">
                  <c:v>43009</c:v>
                </c:pt>
                <c:pt idx="17">
                  <c:v>43040</c:v>
                </c:pt>
                <c:pt idx="18">
                  <c:v>43070</c:v>
                </c:pt>
                <c:pt idx="19">
                  <c:v>43101</c:v>
                </c:pt>
                <c:pt idx="20">
                  <c:v>43132</c:v>
                </c:pt>
                <c:pt idx="21">
                  <c:v>43160</c:v>
                </c:pt>
                <c:pt idx="22">
                  <c:v>43191</c:v>
                </c:pt>
                <c:pt idx="23">
                  <c:v>43221</c:v>
                </c:pt>
                <c:pt idx="24">
                  <c:v>43252</c:v>
                </c:pt>
                <c:pt idx="25">
                  <c:v>43282</c:v>
                </c:pt>
                <c:pt idx="26">
                  <c:v>43313</c:v>
                </c:pt>
                <c:pt idx="27">
                  <c:v>43344</c:v>
                </c:pt>
                <c:pt idx="28">
                  <c:v>43374</c:v>
                </c:pt>
                <c:pt idx="29">
                  <c:v>43405</c:v>
                </c:pt>
                <c:pt idx="30">
                  <c:v>43435</c:v>
                </c:pt>
                <c:pt idx="31">
                  <c:v>43466</c:v>
                </c:pt>
                <c:pt idx="32">
                  <c:v>43497</c:v>
                </c:pt>
                <c:pt idx="33">
                  <c:v>43525</c:v>
                </c:pt>
                <c:pt idx="34">
                  <c:v>43556</c:v>
                </c:pt>
                <c:pt idx="35">
                  <c:v>43586</c:v>
                </c:pt>
                <c:pt idx="36">
                  <c:v>43617</c:v>
                </c:pt>
                <c:pt idx="37">
                  <c:v>43647</c:v>
                </c:pt>
                <c:pt idx="38">
                  <c:v>43678</c:v>
                </c:pt>
                <c:pt idx="39">
                  <c:v>43709</c:v>
                </c:pt>
                <c:pt idx="40">
                  <c:v>43739</c:v>
                </c:pt>
                <c:pt idx="41">
                  <c:v>43770</c:v>
                </c:pt>
                <c:pt idx="42">
                  <c:v>43800</c:v>
                </c:pt>
                <c:pt idx="43">
                  <c:v>43831</c:v>
                </c:pt>
                <c:pt idx="44">
                  <c:v>43862</c:v>
                </c:pt>
                <c:pt idx="45">
                  <c:v>43891</c:v>
                </c:pt>
                <c:pt idx="46">
                  <c:v>43922</c:v>
                </c:pt>
                <c:pt idx="47">
                  <c:v>43952</c:v>
                </c:pt>
                <c:pt idx="48">
                  <c:v>43983</c:v>
                </c:pt>
              </c:numCache>
            </c:numRef>
          </c:cat>
          <c:val>
            <c:numRef>
              <c:f>'MPS-Sep19'!$H$4:$H$52</c:f>
              <c:numCache>
                <c:formatCode>General</c:formatCode>
                <c:ptCount val="49"/>
                <c:pt idx="42">
                  <c:v>9.3925191291994938</c:v>
                </c:pt>
                <c:pt idx="43">
                  <c:v>9.8136512746252098</c:v>
                </c:pt>
                <c:pt idx="44">
                  <c:v>10.479064093281501</c:v>
                </c:pt>
                <c:pt idx="45">
                  <c:v>10.9403301166018</c:v>
                </c:pt>
                <c:pt idx="46">
                  <c:v>11.1514493445863</c:v>
                </c:pt>
                <c:pt idx="47">
                  <c:v>11.426568572570799</c:v>
                </c:pt>
                <c:pt idx="48">
                  <c:v>11.685541005219299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161-4D2B-9E24-EFE054964E6E}"/>
            </c:ext>
          </c:extLst>
        </c:ser>
        <c:ser>
          <c:idx val="4"/>
          <c:order val="4"/>
          <c:tx>
            <c:strRef>
              <c:f>'MPS-Sep19'!$G$3</c:f>
              <c:strCache>
                <c:ptCount val="1"/>
                <c:pt idx="0">
                  <c:v>F07</c:v>
                </c:pt>
              </c:strCache>
            </c:strRef>
          </c:tx>
          <c:spPr>
            <a:solidFill>
              <a:srgbClr val="EA4C49"/>
            </a:solidFill>
          </c:spPr>
          <c:cat>
            <c:numRef>
              <c:f>'MPS-Sep19'!$B$4:$B$52</c:f>
              <c:numCache>
                <c:formatCode>mmm\-yy</c:formatCode>
                <c:ptCount val="49"/>
                <c:pt idx="0">
                  <c:v>42522</c:v>
                </c:pt>
                <c:pt idx="1">
                  <c:v>42552</c:v>
                </c:pt>
                <c:pt idx="2">
                  <c:v>42583</c:v>
                </c:pt>
                <c:pt idx="3">
                  <c:v>42614</c:v>
                </c:pt>
                <c:pt idx="4">
                  <c:v>42644</c:v>
                </c:pt>
                <c:pt idx="5">
                  <c:v>42675</c:v>
                </c:pt>
                <c:pt idx="6">
                  <c:v>42705</c:v>
                </c:pt>
                <c:pt idx="7">
                  <c:v>42736</c:v>
                </c:pt>
                <c:pt idx="8">
                  <c:v>42767</c:v>
                </c:pt>
                <c:pt idx="9">
                  <c:v>42795</c:v>
                </c:pt>
                <c:pt idx="10">
                  <c:v>42826</c:v>
                </c:pt>
                <c:pt idx="11">
                  <c:v>42856</c:v>
                </c:pt>
                <c:pt idx="12">
                  <c:v>42887</c:v>
                </c:pt>
                <c:pt idx="13">
                  <c:v>42917</c:v>
                </c:pt>
                <c:pt idx="14">
                  <c:v>42948</c:v>
                </c:pt>
                <c:pt idx="15">
                  <c:v>42979</c:v>
                </c:pt>
                <c:pt idx="16">
                  <c:v>43009</c:v>
                </c:pt>
                <c:pt idx="17">
                  <c:v>43040</c:v>
                </c:pt>
                <c:pt idx="18">
                  <c:v>43070</c:v>
                </c:pt>
                <c:pt idx="19">
                  <c:v>43101</c:v>
                </c:pt>
                <c:pt idx="20">
                  <c:v>43132</c:v>
                </c:pt>
                <c:pt idx="21">
                  <c:v>43160</c:v>
                </c:pt>
                <c:pt idx="22">
                  <c:v>43191</c:v>
                </c:pt>
                <c:pt idx="23">
                  <c:v>43221</c:v>
                </c:pt>
                <c:pt idx="24">
                  <c:v>43252</c:v>
                </c:pt>
                <c:pt idx="25">
                  <c:v>43282</c:v>
                </c:pt>
                <c:pt idx="26">
                  <c:v>43313</c:v>
                </c:pt>
                <c:pt idx="27">
                  <c:v>43344</c:v>
                </c:pt>
                <c:pt idx="28">
                  <c:v>43374</c:v>
                </c:pt>
                <c:pt idx="29">
                  <c:v>43405</c:v>
                </c:pt>
                <c:pt idx="30">
                  <c:v>43435</c:v>
                </c:pt>
                <c:pt idx="31">
                  <c:v>43466</c:v>
                </c:pt>
                <c:pt idx="32">
                  <c:v>43497</c:v>
                </c:pt>
                <c:pt idx="33">
                  <c:v>43525</c:v>
                </c:pt>
                <c:pt idx="34">
                  <c:v>43556</c:v>
                </c:pt>
                <c:pt idx="35">
                  <c:v>43586</c:v>
                </c:pt>
                <c:pt idx="36">
                  <c:v>43617</c:v>
                </c:pt>
                <c:pt idx="37">
                  <c:v>43647</c:v>
                </c:pt>
                <c:pt idx="38">
                  <c:v>43678</c:v>
                </c:pt>
                <c:pt idx="39">
                  <c:v>43709</c:v>
                </c:pt>
                <c:pt idx="40">
                  <c:v>43739</c:v>
                </c:pt>
                <c:pt idx="41">
                  <c:v>43770</c:v>
                </c:pt>
                <c:pt idx="42">
                  <c:v>43800</c:v>
                </c:pt>
                <c:pt idx="43">
                  <c:v>43831</c:v>
                </c:pt>
                <c:pt idx="44">
                  <c:v>43862</c:v>
                </c:pt>
                <c:pt idx="45">
                  <c:v>43891</c:v>
                </c:pt>
                <c:pt idx="46">
                  <c:v>43922</c:v>
                </c:pt>
                <c:pt idx="47">
                  <c:v>43952</c:v>
                </c:pt>
                <c:pt idx="48">
                  <c:v>43983</c:v>
                </c:pt>
              </c:numCache>
            </c:numRef>
          </c:cat>
          <c:val>
            <c:numRef>
              <c:f>'MPS-Sep19'!$G$4:$G$52</c:f>
              <c:numCache>
                <c:formatCode>General</c:formatCode>
                <c:ptCount val="49"/>
                <c:pt idx="42">
                  <c:v>9.3925191291994938</c:v>
                </c:pt>
                <c:pt idx="43">
                  <c:v>9.7519999999999953</c:v>
                </c:pt>
                <c:pt idx="44">
                  <c:v>10.402000000000001</c:v>
                </c:pt>
                <c:pt idx="45">
                  <c:v>10.843999999999999</c:v>
                </c:pt>
                <c:pt idx="46">
                  <c:v>11.032</c:v>
                </c:pt>
                <c:pt idx="47">
                  <c:v>11.283999999999999</c:v>
                </c:pt>
                <c:pt idx="48">
                  <c:v>11.515999999999998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161-4D2B-9E24-EFE054964E6E}"/>
            </c:ext>
          </c:extLst>
        </c:ser>
        <c:ser>
          <c:idx val="3"/>
          <c:order val="5"/>
          <c:tx>
            <c:strRef>
              <c:f>'MPS-Sep19'!$F$3</c:f>
              <c:strCache>
                <c:ptCount val="1"/>
                <c:pt idx="0">
                  <c:v>F05</c:v>
                </c:pt>
              </c:strCache>
            </c:strRef>
          </c:tx>
          <c:spPr>
            <a:solidFill>
              <a:srgbClr val="F08670"/>
            </a:solidFill>
            <a:ln w="6350">
              <a:solidFill>
                <a:sysClr val="window" lastClr="FFFFFF">
                  <a:lumMod val="65000"/>
                </a:sysClr>
              </a:solidFill>
            </a:ln>
          </c:spPr>
          <c:cat>
            <c:numRef>
              <c:f>'MPS-Sep19'!$B$4:$B$52</c:f>
              <c:numCache>
                <c:formatCode>mmm\-yy</c:formatCode>
                <c:ptCount val="49"/>
                <c:pt idx="0">
                  <c:v>42522</c:v>
                </c:pt>
                <c:pt idx="1">
                  <c:v>42552</c:v>
                </c:pt>
                <c:pt idx="2">
                  <c:v>42583</c:v>
                </c:pt>
                <c:pt idx="3">
                  <c:v>42614</c:v>
                </c:pt>
                <c:pt idx="4">
                  <c:v>42644</c:v>
                </c:pt>
                <c:pt idx="5">
                  <c:v>42675</c:v>
                </c:pt>
                <c:pt idx="6">
                  <c:v>42705</c:v>
                </c:pt>
                <c:pt idx="7">
                  <c:v>42736</c:v>
                </c:pt>
                <c:pt idx="8">
                  <c:v>42767</c:v>
                </c:pt>
                <c:pt idx="9">
                  <c:v>42795</c:v>
                </c:pt>
                <c:pt idx="10">
                  <c:v>42826</c:v>
                </c:pt>
                <c:pt idx="11">
                  <c:v>42856</c:v>
                </c:pt>
                <c:pt idx="12">
                  <c:v>42887</c:v>
                </c:pt>
                <c:pt idx="13">
                  <c:v>42917</c:v>
                </c:pt>
                <c:pt idx="14">
                  <c:v>42948</c:v>
                </c:pt>
                <c:pt idx="15">
                  <c:v>42979</c:v>
                </c:pt>
                <c:pt idx="16">
                  <c:v>43009</c:v>
                </c:pt>
                <c:pt idx="17">
                  <c:v>43040</c:v>
                </c:pt>
                <c:pt idx="18">
                  <c:v>43070</c:v>
                </c:pt>
                <c:pt idx="19">
                  <c:v>43101</c:v>
                </c:pt>
                <c:pt idx="20">
                  <c:v>43132</c:v>
                </c:pt>
                <c:pt idx="21">
                  <c:v>43160</c:v>
                </c:pt>
                <c:pt idx="22">
                  <c:v>43191</c:v>
                </c:pt>
                <c:pt idx="23">
                  <c:v>43221</c:v>
                </c:pt>
                <c:pt idx="24">
                  <c:v>43252</c:v>
                </c:pt>
                <c:pt idx="25">
                  <c:v>43282</c:v>
                </c:pt>
                <c:pt idx="26">
                  <c:v>43313</c:v>
                </c:pt>
                <c:pt idx="27">
                  <c:v>43344</c:v>
                </c:pt>
                <c:pt idx="28">
                  <c:v>43374</c:v>
                </c:pt>
                <c:pt idx="29">
                  <c:v>43405</c:v>
                </c:pt>
                <c:pt idx="30">
                  <c:v>43435</c:v>
                </c:pt>
                <c:pt idx="31">
                  <c:v>43466</c:v>
                </c:pt>
                <c:pt idx="32">
                  <c:v>43497</c:v>
                </c:pt>
                <c:pt idx="33">
                  <c:v>43525</c:v>
                </c:pt>
                <c:pt idx="34">
                  <c:v>43556</c:v>
                </c:pt>
                <c:pt idx="35">
                  <c:v>43586</c:v>
                </c:pt>
                <c:pt idx="36">
                  <c:v>43617</c:v>
                </c:pt>
                <c:pt idx="37">
                  <c:v>43647</c:v>
                </c:pt>
                <c:pt idx="38">
                  <c:v>43678</c:v>
                </c:pt>
                <c:pt idx="39">
                  <c:v>43709</c:v>
                </c:pt>
                <c:pt idx="40">
                  <c:v>43739</c:v>
                </c:pt>
                <c:pt idx="41">
                  <c:v>43770</c:v>
                </c:pt>
                <c:pt idx="42">
                  <c:v>43800</c:v>
                </c:pt>
                <c:pt idx="43">
                  <c:v>43831</c:v>
                </c:pt>
                <c:pt idx="44">
                  <c:v>43862</c:v>
                </c:pt>
                <c:pt idx="45">
                  <c:v>43891</c:v>
                </c:pt>
                <c:pt idx="46">
                  <c:v>43922</c:v>
                </c:pt>
                <c:pt idx="47">
                  <c:v>43952</c:v>
                </c:pt>
                <c:pt idx="48">
                  <c:v>43983</c:v>
                </c:pt>
              </c:numCache>
            </c:numRef>
          </c:cat>
          <c:val>
            <c:numRef>
              <c:f>'MPS-Sep19'!$F$4:$F$52</c:f>
              <c:numCache>
                <c:formatCode>General</c:formatCode>
                <c:ptCount val="49"/>
                <c:pt idx="42">
                  <c:v>9.3925191291994938</c:v>
                </c:pt>
                <c:pt idx="43">
                  <c:v>9.6903487253747862</c:v>
                </c:pt>
                <c:pt idx="44">
                  <c:v>10.32493590671848</c:v>
                </c:pt>
                <c:pt idx="45">
                  <c:v>10.7476698833981</c:v>
                </c:pt>
                <c:pt idx="46">
                  <c:v>10.9125506554136</c:v>
                </c:pt>
                <c:pt idx="47">
                  <c:v>11.141431427429199</c:v>
                </c:pt>
                <c:pt idx="48">
                  <c:v>11.346458994780598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161-4D2B-9E24-EFE054964E6E}"/>
            </c:ext>
          </c:extLst>
        </c:ser>
        <c:ser>
          <c:idx val="2"/>
          <c:order val="6"/>
          <c:tx>
            <c:strRef>
              <c:f>'MPS-Sep19'!$E$3</c:f>
              <c:strCache>
                <c:ptCount val="1"/>
                <c:pt idx="0">
                  <c:v>F03</c:v>
                </c:pt>
              </c:strCache>
            </c:strRef>
          </c:tx>
          <c:spPr>
            <a:solidFill>
              <a:srgbClr val="F8BFAC"/>
            </a:solidFill>
            <a:ln w="6350">
              <a:solidFill>
                <a:sysClr val="window" lastClr="FFFFFF">
                  <a:lumMod val="65000"/>
                </a:sysClr>
              </a:solidFill>
            </a:ln>
          </c:spPr>
          <c:cat>
            <c:numRef>
              <c:f>'MPS-Sep19'!$B$4:$B$52</c:f>
              <c:numCache>
                <c:formatCode>mmm\-yy</c:formatCode>
                <c:ptCount val="49"/>
                <c:pt idx="0">
                  <c:v>42522</c:v>
                </c:pt>
                <c:pt idx="1">
                  <c:v>42552</c:v>
                </c:pt>
                <c:pt idx="2">
                  <c:v>42583</c:v>
                </c:pt>
                <c:pt idx="3">
                  <c:v>42614</c:v>
                </c:pt>
                <c:pt idx="4">
                  <c:v>42644</c:v>
                </c:pt>
                <c:pt idx="5">
                  <c:v>42675</c:v>
                </c:pt>
                <c:pt idx="6">
                  <c:v>42705</c:v>
                </c:pt>
                <c:pt idx="7">
                  <c:v>42736</c:v>
                </c:pt>
                <c:pt idx="8">
                  <c:v>42767</c:v>
                </c:pt>
                <c:pt idx="9">
                  <c:v>42795</c:v>
                </c:pt>
                <c:pt idx="10">
                  <c:v>42826</c:v>
                </c:pt>
                <c:pt idx="11">
                  <c:v>42856</c:v>
                </c:pt>
                <c:pt idx="12">
                  <c:v>42887</c:v>
                </c:pt>
                <c:pt idx="13">
                  <c:v>42917</c:v>
                </c:pt>
                <c:pt idx="14">
                  <c:v>42948</c:v>
                </c:pt>
                <c:pt idx="15">
                  <c:v>42979</c:v>
                </c:pt>
                <c:pt idx="16">
                  <c:v>43009</c:v>
                </c:pt>
                <c:pt idx="17">
                  <c:v>43040</c:v>
                </c:pt>
                <c:pt idx="18">
                  <c:v>43070</c:v>
                </c:pt>
                <c:pt idx="19">
                  <c:v>43101</c:v>
                </c:pt>
                <c:pt idx="20">
                  <c:v>43132</c:v>
                </c:pt>
                <c:pt idx="21">
                  <c:v>43160</c:v>
                </c:pt>
                <c:pt idx="22">
                  <c:v>43191</c:v>
                </c:pt>
                <c:pt idx="23">
                  <c:v>43221</c:v>
                </c:pt>
                <c:pt idx="24">
                  <c:v>43252</c:v>
                </c:pt>
                <c:pt idx="25">
                  <c:v>43282</c:v>
                </c:pt>
                <c:pt idx="26">
                  <c:v>43313</c:v>
                </c:pt>
                <c:pt idx="27">
                  <c:v>43344</c:v>
                </c:pt>
                <c:pt idx="28">
                  <c:v>43374</c:v>
                </c:pt>
                <c:pt idx="29">
                  <c:v>43405</c:v>
                </c:pt>
                <c:pt idx="30">
                  <c:v>43435</c:v>
                </c:pt>
                <c:pt idx="31">
                  <c:v>43466</c:v>
                </c:pt>
                <c:pt idx="32">
                  <c:v>43497</c:v>
                </c:pt>
                <c:pt idx="33">
                  <c:v>43525</c:v>
                </c:pt>
                <c:pt idx="34">
                  <c:v>43556</c:v>
                </c:pt>
                <c:pt idx="35">
                  <c:v>43586</c:v>
                </c:pt>
                <c:pt idx="36">
                  <c:v>43617</c:v>
                </c:pt>
                <c:pt idx="37">
                  <c:v>43647</c:v>
                </c:pt>
                <c:pt idx="38">
                  <c:v>43678</c:v>
                </c:pt>
                <c:pt idx="39">
                  <c:v>43709</c:v>
                </c:pt>
                <c:pt idx="40">
                  <c:v>43739</c:v>
                </c:pt>
                <c:pt idx="41">
                  <c:v>43770</c:v>
                </c:pt>
                <c:pt idx="42">
                  <c:v>43800</c:v>
                </c:pt>
                <c:pt idx="43">
                  <c:v>43831</c:v>
                </c:pt>
                <c:pt idx="44">
                  <c:v>43862</c:v>
                </c:pt>
                <c:pt idx="45">
                  <c:v>43891</c:v>
                </c:pt>
                <c:pt idx="46">
                  <c:v>43922</c:v>
                </c:pt>
                <c:pt idx="47">
                  <c:v>43952</c:v>
                </c:pt>
                <c:pt idx="48">
                  <c:v>43983</c:v>
                </c:pt>
              </c:numCache>
            </c:numRef>
          </c:cat>
          <c:val>
            <c:numRef>
              <c:f>'MPS-Sep19'!$E$4:$E$52</c:f>
              <c:numCache>
                <c:formatCode>General</c:formatCode>
                <c:ptCount val="49"/>
                <c:pt idx="42">
                  <c:v>9.3925191291994938</c:v>
                </c:pt>
                <c:pt idx="43">
                  <c:v>9.5861706576809897</c:v>
                </c:pt>
                <c:pt idx="44">
                  <c:v>10.19471332210124</c:v>
                </c:pt>
                <c:pt idx="45">
                  <c:v>10.584891652626499</c:v>
                </c:pt>
                <c:pt idx="46">
                  <c:v>10.710705649256898</c:v>
                </c:pt>
                <c:pt idx="47">
                  <c:v>10.900519645887298</c:v>
                </c:pt>
                <c:pt idx="48">
                  <c:v>11.0599693086227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1161-4D2B-9E24-EFE054964E6E}"/>
            </c:ext>
          </c:extLst>
        </c:ser>
        <c:ser>
          <c:idx val="1"/>
          <c:order val="7"/>
          <c:tx>
            <c:strRef>
              <c:f>'MPS-Sep19'!$D$3</c:f>
              <c:strCache>
                <c:ptCount val="1"/>
                <c:pt idx="0">
                  <c:v>F01</c:v>
                </c:pt>
              </c:strCache>
            </c:strRef>
          </c:tx>
          <c:spPr>
            <a:solidFill>
              <a:sysClr val="window" lastClr="FFFFFF"/>
            </a:solidFill>
            <a:ln>
              <a:solidFill>
                <a:sysClr val="window" lastClr="FFFFFF"/>
              </a:solidFill>
            </a:ln>
          </c:spPr>
          <c:cat>
            <c:numRef>
              <c:f>'MPS-Sep19'!$B$4:$B$52</c:f>
              <c:numCache>
                <c:formatCode>mmm\-yy</c:formatCode>
                <c:ptCount val="49"/>
                <c:pt idx="0">
                  <c:v>42522</c:v>
                </c:pt>
                <c:pt idx="1">
                  <c:v>42552</c:v>
                </c:pt>
                <c:pt idx="2">
                  <c:v>42583</c:v>
                </c:pt>
                <c:pt idx="3">
                  <c:v>42614</c:v>
                </c:pt>
                <c:pt idx="4">
                  <c:v>42644</c:v>
                </c:pt>
                <c:pt idx="5">
                  <c:v>42675</c:v>
                </c:pt>
                <c:pt idx="6">
                  <c:v>42705</c:v>
                </c:pt>
                <c:pt idx="7">
                  <c:v>42736</c:v>
                </c:pt>
                <c:pt idx="8">
                  <c:v>42767</c:v>
                </c:pt>
                <c:pt idx="9">
                  <c:v>42795</c:v>
                </c:pt>
                <c:pt idx="10">
                  <c:v>42826</c:v>
                </c:pt>
                <c:pt idx="11">
                  <c:v>42856</c:v>
                </c:pt>
                <c:pt idx="12">
                  <c:v>42887</c:v>
                </c:pt>
                <c:pt idx="13">
                  <c:v>42917</c:v>
                </c:pt>
                <c:pt idx="14">
                  <c:v>42948</c:v>
                </c:pt>
                <c:pt idx="15">
                  <c:v>42979</c:v>
                </c:pt>
                <c:pt idx="16">
                  <c:v>43009</c:v>
                </c:pt>
                <c:pt idx="17">
                  <c:v>43040</c:v>
                </c:pt>
                <c:pt idx="18">
                  <c:v>43070</c:v>
                </c:pt>
                <c:pt idx="19">
                  <c:v>43101</c:v>
                </c:pt>
                <c:pt idx="20">
                  <c:v>43132</c:v>
                </c:pt>
                <c:pt idx="21">
                  <c:v>43160</c:v>
                </c:pt>
                <c:pt idx="22">
                  <c:v>43191</c:v>
                </c:pt>
                <c:pt idx="23">
                  <c:v>43221</c:v>
                </c:pt>
                <c:pt idx="24">
                  <c:v>43252</c:v>
                </c:pt>
                <c:pt idx="25">
                  <c:v>43282</c:v>
                </c:pt>
                <c:pt idx="26">
                  <c:v>43313</c:v>
                </c:pt>
                <c:pt idx="27">
                  <c:v>43344</c:v>
                </c:pt>
                <c:pt idx="28">
                  <c:v>43374</c:v>
                </c:pt>
                <c:pt idx="29">
                  <c:v>43405</c:v>
                </c:pt>
                <c:pt idx="30">
                  <c:v>43435</c:v>
                </c:pt>
                <c:pt idx="31">
                  <c:v>43466</c:v>
                </c:pt>
                <c:pt idx="32">
                  <c:v>43497</c:v>
                </c:pt>
                <c:pt idx="33">
                  <c:v>43525</c:v>
                </c:pt>
                <c:pt idx="34">
                  <c:v>43556</c:v>
                </c:pt>
                <c:pt idx="35">
                  <c:v>43586</c:v>
                </c:pt>
                <c:pt idx="36">
                  <c:v>43617</c:v>
                </c:pt>
                <c:pt idx="37">
                  <c:v>43647</c:v>
                </c:pt>
                <c:pt idx="38">
                  <c:v>43678</c:v>
                </c:pt>
                <c:pt idx="39">
                  <c:v>43709</c:v>
                </c:pt>
                <c:pt idx="40">
                  <c:v>43739</c:v>
                </c:pt>
                <c:pt idx="41">
                  <c:v>43770</c:v>
                </c:pt>
                <c:pt idx="42">
                  <c:v>43800</c:v>
                </c:pt>
                <c:pt idx="43">
                  <c:v>43831</c:v>
                </c:pt>
                <c:pt idx="44">
                  <c:v>43862</c:v>
                </c:pt>
                <c:pt idx="45">
                  <c:v>43891</c:v>
                </c:pt>
                <c:pt idx="46">
                  <c:v>43922</c:v>
                </c:pt>
                <c:pt idx="47">
                  <c:v>43952</c:v>
                </c:pt>
                <c:pt idx="48">
                  <c:v>43983</c:v>
                </c:pt>
              </c:numCache>
            </c:numRef>
          </c:cat>
          <c:val>
            <c:numRef>
              <c:f>'MPS-Sep19'!$D$4:$D$52</c:f>
              <c:numCache>
                <c:formatCode>General</c:formatCode>
                <c:ptCount val="49"/>
                <c:pt idx="42">
                  <c:v>9.3925191291994938</c:v>
                </c:pt>
                <c:pt idx="43">
                  <c:v>9.4384057624735895</c:v>
                </c:pt>
                <c:pt idx="44">
                  <c:v>10.010007203091984</c:v>
                </c:pt>
                <c:pt idx="45">
                  <c:v>10.354009003864945</c:v>
                </c:pt>
                <c:pt idx="46">
                  <c:v>10.424411164792547</c:v>
                </c:pt>
                <c:pt idx="47">
                  <c:v>10.558813325720147</c:v>
                </c:pt>
                <c:pt idx="48">
                  <c:v>10.653615846802342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1161-4D2B-9E24-EFE054964E6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75760768"/>
        <c:axId val="375850112"/>
      </c:areaChart>
      <c:lineChart>
        <c:grouping val="standard"/>
        <c:varyColors val="0"/>
        <c:ser>
          <c:idx val="0"/>
          <c:order val="0"/>
          <c:tx>
            <c:strRef>
              <c:f>'MPS-Sep19'!$C$3</c:f>
              <c:strCache>
                <c:ptCount val="1"/>
                <c:pt idx="0">
                  <c:v>CPI</c:v>
                </c:pt>
              </c:strCache>
            </c:strRef>
          </c:tx>
          <c:spPr>
            <a:ln w="25400">
              <a:solidFill>
                <a:srgbClr val="E4051F"/>
              </a:solidFill>
            </a:ln>
          </c:spPr>
          <c:marker>
            <c:symbol val="none"/>
          </c:marker>
          <c:cat>
            <c:numRef>
              <c:f>'MPS-Sep19'!$B$4:$B$52</c:f>
              <c:numCache>
                <c:formatCode>mmm\-yy</c:formatCode>
                <c:ptCount val="49"/>
                <c:pt idx="0">
                  <c:v>42522</c:v>
                </c:pt>
                <c:pt idx="1">
                  <c:v>42552</c:v>
                </c:pt>
                <c:pt idx="2">
                  <c:v>42583</c:v>
                </c:pt>
                <c:pt idx="3">
                  <c:v>42614</c:v>
                </c:pt>
                <c:pt idx="4">
                  <c:v>42644</c:v>
                </c:pt>
                <c:pt idx="5">
                  <c:v>42675</c:v>
                </c:pt>
                <c:pt idx="6">
                  <c:v>42705</c:v>
                </c:pt>
                <c:pt idx="7">
                  <c:v>42736</c:v>
                </c:pt>
                <c:pt idx="8">
                  <c:v>42767</c:v>
                </c:pt>
                <c:pt idx="9">
                  <c:v>42795</c:v>
                </c:pt>
                <c:pt idx="10">
                  <c:v>42826</c:v>
                </c:pt>
                <c:pt idx="11">
                  <c:v>42856</c:v>
                </c:pt>
                <c:pt idx="12">
                  <c:v>42887</c:v>
                </c:pt>
                <c:pt idx="13">
                  <c:v>42917</c:v>
                </c:pt>
                <c:pt idx="14">
                  <c:v>42948</c:v>
                </c:pt>
                <c:pt idx="15">
                  <c:v>42979</c:v>
                </c:pt>
                <c:pt idx="16">
                  <c:v>43009</c:v>
                </c:pt>
                <c:pt idx="17">
                  <c:v>43040</c:v>
                </c:pt>
                <c:pt idx="18">
                  <c:v>43070</c:v>
                </c:pt>
                <c:pt idx="19">
                  <c:v>43101</c:v>
                </c:pt>
                <c:pt idx="20">
                  <c:v>43132</c:v>
                </c:pt>
                <c:pt idx="21">
                  <c:v>43160</c:v>
                </c:pt>
                <c:pt idx="22">
                  <c:v>43191</c:v>
                </c:pt>
                <c:pt idx="23">
                  <c:v>43221</c:v>
                </c:pt>
                <c:pt idx="24">
                  <c:v>43252</c:v>
                </c:pt>
                <c:pt idx="25">
                  <c:v>43282</c:v>
                </c:pt>
                <c:pt idx="26">
                  <c:v>43313</c:v>
                </c:pt>
                <c:pt idx="27">
                  <c:v>43344</c:v>
                </c:pt>
                <c:pt idx="28">
                  <c:v>43374</c:v>
                </c:pt>
                <c:pt idx="29">
                  <c:v>43405</c:v>
                </c:pt>
                <c:pt idx="30">
                  <c:v>43435</c:v>
                </c:pt>
                <c:pt idx="31">
                  <c:v>43466</c:v>
                </c:pt>
                <c:pt idx="32">
                  <c:v>43497</c:v>
                </c:pt>
                <c:pt idx="33">
                  <c:v>43525</c:v>
                </c:pt>
                <c:pt idx="34">
                  <c:v>43556</c:v>
                </c:pt>
                <c:pt idx="35">
                  <c:v>43586</c:v>
                </c:pt>
                <c:pt idx="36">
                  <c:v>43617</c:v>
                </c:pt>
                <c:pt idx="37">
                  <c:v>43647</c:v>
                </c:pt>
                <c:pt idx="38">
                  <c:v>43678</c:v>
                </c:pt>
                <c:pt idx="39">
                  <c:v>43709</c:v>
                </c:pt>
                <c:pt idx="40">
                  <c:v>43739</c:v>
                </c:pt>
                <c:pt idx="41">
                  <c:v>43770</c:v>
                </c:pt>
                <c:pt idx="42">
                  <c:v>43800</c:v>
                </c:pt>
                <c:pt idx="43">
                  <c:v>43831</c:v>
                </c:pt>
                <c:pt idx="44">
                  <c:v>43862</c:v>
                </c:pt>
                <c:pt idx="45">
                  <c:v>43891</c:v>
                </c:pt>
                <c:pt idx="46">
                  <c:v>43922</c:v>
                </c:pt>
                <c:pt idx="47">
                  <c:v>43952</c:v>
                </c:pt>
                <c:pt idx="48">
                  <c:v>43983</c:v>
                </c:pt>
              </c:numCache>
            </c:numRef>
          </c:cat>
          <c:val>
            <c:numRef>
              <c:f>'MPS-Sep19'!$C$4:$C$52</c:f>
              <c:numCache>
                <c:formatCode>General</c:formatCode>
                <c:ptCount val="49"/>
                <c:pt idx="24">
                  <c:v>4.6904650010233206</c:v>
                </c:pt>
                <c:pt idx="25">
                  <c:v>4.9253899871264428</c:v>
                </c:pt>
                <c:pt idx="26">
                  <c:v>5.0749798940343371</c:v>
                </c:pt>
                <c:pt idx="27">
                  <c:v>5.1367898766623465</c:v>
                </c:pt>
                <c:pt idx="28">
                  <c:v>5.2787017518811785</c:v>
                </c:pt>
                <c:pt idx="29">
                  <c:v>5.3318062211949391</c:v>
                </c:pt>
                <c:pt idx="30">
                  <c:v>5.311767239730214</c:v>
                </c:pt>
                <c:pt idx="31">
                  <c:v>5.338935671255296</c:v>
                </c:pt>
                <c:pt idx="32">
                  <c:v>5.5292584413806312</c:v>
                </c:pt>
                <c:pt idx="33">
                  <c:v>5.9508071921234551</c:v>
                </c:pt>
                <c:pt idx="34">
                  <c:v>6.3112094376864203</c:v>
                </c:pt>
                <c:pt idx="35">
                  <c:v>6.5970606175786495</c:v>
                </c:pt>
                <c:pt idx="36">
                  <c:v>6.7940276489779761</c:v>
                </c:pt>
                <c:pt idx="37">
                  <c:v>6.9412330825573587</c:v>
                </c:pt>
                <c:pt idx="38">
                  <c:v>7.307052269108083</c:v>
                </c:pt>
                <c:pt idx="39">
                  <c:v>7.8062993454513965</c:v>
                </c:pt>
                <c:pt idx="40">
                  <c:v>8.1936414895368994</c:v>
                </c:pt>
                <c:pt idx="41">
                  <c:v>8.7859939551437751</c:v>
                </c:pt>
                <c:pt idx="42">
                  <c:v>9.3925191291994938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1161-4D2B-9E24-EFE054964E6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75957760"/>
        <c:axId val="375956224"/>
      </c:lineChart>
      <c:dateAx>
        <c:axId val="375760768"/>
        <c:scaling>
          <c:orientation val="minMax"/>
          <c:min val="43709"/>
        </c:scaling>
        <c:delete val="0"/>
        <c:axPos val="b"/>
        <c:numFmt formatCode="mmm\-yy" sourceLinked="1"/>
        <c:majorTickMark val="out"/>
        <c:minorTickMark val="none"/>
        <c:tickLblPos val="nextTo"/>
        <c:spPr>
          <a:ln w="3175">
            <a:solidFill>
              <a:sysClr val="windowText" lastClr="000000"/>
            </a:solidFill>
          </a:ln>
        </c:spPr>
        <c:txPr>
          <a:bodyPr rot="-5400000" vert="horz"/>
          <a:lstStyle/>
          <a:p>
            <a:pPr>
              <a:defRPr/>
            </a:pPr>
            <a:endParaRPr lang="en-US"/>
          </a:p>
        </c:txPr>
        <c:crossAx val="375850112"/>
        <c:crosses val="autoZero"/>
        <c:auto val="1"/>
        <c:lblOffset val="100"/>
        <c:baseTimeUnit val="months"/>
      </c:dateAx>
      <c:valAx>
        <c:axId val="375850112"/>
        <c:scaling>
          <c:orientation val="minMax"/>
          <c:max val="12.5"/>
          <c:min val="7"/>
        </c:scaling>
        <c:delete val="0"/>
        <c:axPos val="l"/>
        <c:numFmt formatCode="#,##0" sourceLinked="0"/>
        <c:majorTickMark val="out"/>
        <c:minorTickMark val="none"/>
        <c:tickLblPos val="nextTo"/>
        <c:spPr>
          <a:ln w="3175">
            <a:solidFill>
              <a:sysClr val="windowText" lastClr="000000"/>
            </a:solidFill>
          </a:ln>
        </c:spPr>
        <c:crossAx val="375760768"/>
        <c:crosses val="autoZero"/>
        <c:crossBetween val="between"/>
        <c:majorUnit val="1"/>
      </c:valAx>
      <c:valAx>
        <c:axId val="375956224"/>
        <c:scaling>
          <c:orientation val="minMax"/>
          <c:max val="12.5"/>
          <c:min val="7"/>
        </c:scaling>
        <c:delete val="0"/>
        <c:axPos val="r"/>
        <c:numFmt formatCode="#,##0" sourceLinked="0"/>
        <c:majorTickMark val="out"/>
        <c:minorTickMark val="none"/>
        <c:tickLblPos val="nextTo"/>
        <c:spPr>
          <a:ln w="3175">
            <a:solidFill>
              <a:sysClr val="windowText" lastClr="000000"/>
            </a:solidFill>
          </a:ln>
        </c:spPr>
        <c:crossAx val="375957760"/>
        <c:crosses val="max"/>
        <c:crossBetween val="between"/>
        <c:majorUnit val="1"/>
      </c:valAx>
      <c:dateAx>
        <c:axId val="375957760"/>
        <c:scaling>
          <c:orientation val="minMax"/>
        </c:scaling>
        <c:delete val="1"/>
        <c:axPos val="b"/>
        <c:numFmt formatCode="mmm\-yy" sourceLinked="1"/>
        <c:majorTickMark val="out"/>
        <c:minorTickMark val="none"/>
        <c:tickLblPos val="none"/>
        <c:crossAx val="375956224"/>
        <c:crosses val="autoZero"/>
        <c:auto val="1"/>
        <c:lblOffset val="100"/>
        <c:baseTimeUnit val="months"/>
      </c:dateAx>
      <c:spPr>
        <a:noFill/>
        <a:ln>
          <a:solidFill>
            <a:schemeClr val="tx1"/>
          </a:solidFill>
        </a:ln>
      </c:spPr>
    </c:plotArea>
    <c:plotVisOnly val="1"/>
    <c:dispBlanksAs val="gap"/>
    <c:showDLblsOverMax val="0"/>
  </c:chart>
  <c:spPr>
    <a:ln w="3175">
      <a:solidFill>
        <a:srgbClr val="FFFFFF">
          <a:lumMod val="75000"/>
        </a:srgbClr>
      </a:solidFill>
    </a:ln>
  </c:spPr>
  <c:txPr>
    <a:bodyPr/>
    <a:lstStyle/>
    <a:p>
      <a:pPr>
        <a:defRPr sz="1400">
          <a:latin typeface="Cambria" panose="02040503050406030204" pitchFamily="18" charset="0"/>
        </a:defRPr>
      </a:pPr>
      <a:endParaRPr lang="en-US"/>
    </a:p>
  </c:txPr>
  <c:externalData r:id="rId2">
    <c:autoUpdate val="0"/>
  </c:externalData>
  <c:userShapes r:id="rId3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5.3576587765732958E-2"/>
          <c:y val="5.5972222222222236E-2"/>
          <c:w val="0.92209668278448353"/>
          <c:h val="0.76521689997083697"/>
        </c:manualLayout>
      </c:layout>
      <c:areaChart>
        <c:grouping val="standard"/>
        <c:varyColors val="0"/>
        <c:ser>
          <c:idx val="1"/>
          <c:order val="0"/>
          <c:tx>
            <c:strRef>
              <c:f>'Average Performance'!$D$2</c:f>
              <c:strCache>
                <c:ptCount val="1"/>
                <c:pt idx="0">
                  <c:v>Forecast Range</c:v>
                </c:pt>
              </c:strCache>
            </c:strRef>
          </c:tx>
          <c:spPr>
            <a:solidFill>
              <a:schemeClr val="accent1">
                <a:lumMod val="40000"/>
                <a:lumOff val="60000"/>
              </a:schemeClr>
            </a:solidFill>
            <a:ln>
              <a:noFill/>
              <a:prstDash val="sysDot"/>
            </a:ln>
            <a:effectLst/>
          </c:spPr>
          <c:cat>
            <c:numRef>
              <c:f>'Average Performance'!$B$5:$B$44</c:f>
              <c:numCache>
                <c:formatCode>mmm\-yy</c:formatCode>
                <c:ptCount val="40"/>
                <c:pt idx="0">
                  <c:v>42186</c:v>
                </c:pt>
                <c:pt idx="1">
                  <c:v>42248</c:v>
                </c:pt>
                <c:pt idx="2">
                  <c:v>42323</c:v>
                </c:pt>
                <c:pt idx="3">
                  <c:v>42370</c:v>
                </c:pt>
                <c:pt idx="4">
                  <c:v>42430</c:v>
                </c:pt>
                <c:pt idx="5">
                  <c:v>42491</c:v>
                </c:pt>
                <c:pt idx="6">
                  <c:v>42522</c:v>
                </c:pt>
                <c:pt idx="7">
                  <c:v>42552</c:v>
                </c:pt>
                <c:pt idx="8">
                  <c:v>42614</c:v>
                </c:pt>
                <c:pt idx="9">
                  <c:v>42675</c:v>
                </c:pt>
                <c:pt idx="10">
                  <c:v>42736</c:v>
                </c:pt>
                <c:pt idx="11">
                  <c:v>42795</c:v>
                </c:pt>
                <c:pt idx="12">
                  <c:v>42856</c:v>
                </c:pt>
                <c:pt idx="13">
                  <c:v>42887</c:v>
                </c:pt>
                <c:pt idx="14">
                  <c:v>42917</c:v>
                </c:pt>
                <c:pt idx="15">
                  <c:v>42979</c:v>
                </c:pt>
                <c:pt idx="16">
                  <c:v>43040</c:v>
                </c:pt>
                <c:pt idx="17">
                  <c:v>43101</c:v>
                </c:pt>
                <c:pt idx="18">
                  <c:v>43160</c:v>
                </c:pt>
                <c:pt idx="19">
                  <c:v>43221</c:v>
                </c:pt>
                <c:pt idx="20">
                  <c:v>43252</c:v>
                </c:pt>
                <c:pt idx="21">
                  <c:v>43282</c:v>
                </c:pt>
                <c:pt idx="22">
                  <c:v>43344</c:v>
                </c:pt>
                <c:pt idx="23">
                  <c:v>43405</c:v>
                </c:pt>
                <c:pt idx="24">
                  <c:v>43466</c:v>
                </c:pt>
                <c:pt idx="25">
                  <c:v>43525</c:v>
                </c:pt>
                <c:pt idx="26">
                  <c:v>43586</c:v>
                </c:pt>
                <c:pt idx="27">
                  <c:v>43617</c:v>
                </c:pt>
                <c:pt idx="28">
                  <c:v>43647</c:v>
                </c:pt>
                <c:pt idx="29">
                  <c:v>43709</c:v>
                </c:pt>
                <c:pt idx="30">
                  <c:v>43770</c:v>
                </c:pt>
                <c:pt idx="31">
                  <c:v>43831</c:v>
                </c:pt>
                <c:pt idx="32">
                  <c:v>43891</c:v>
                </c:pt>
                <c:pt idx="33">
                  <c:v>43952</c:v>
                </c:pt>
                <c:pt idx="34">
                  <c:v>43983</c:v>
                </c:pt>
                <c:pt idx="35">
                  <c:v>44013</c:v>
                </c:pt>
                <c:pt idx="36">
                  <c:v>44075</c:v>
                </c:pt>
                <c:pt idx="37">
                  <c:v>44136</c:v>
                </c:pt>
                <c:pt idx="38">
                  <c:v>44197</c:v>
                </c:pt>
                <c:pt idx="39">
                  <c:v>44256</c:v>
                </c:pt>
              </c:numCache>
            </c:numRef>
          </c:cat>
          <c:val>
            <c:numRef>
              <c:f>'Average Performance'!$D$5:$D$44</c:f>
              <c:numCache>
                <c:formatCode>0.0</c:formatCode>
                <c:ptCount val="40"/>
                <c:pt idx="0">
                  <c:v>5</c:v>
                </c:pt>
                <c:pt idx="1">
                  <c:v>5</c:v>
                </c:pt>
                <c:pt idx="2">
                  <c:v>4</c:v>
                </c:pt>
                <c:pt idx="3">
                  <c:v>4</c:v>
                </c:pt>
                <c:pt idx="4">
                  <c:v>3.5</c:v>
                </c:pt>
                <c:pt idx="5">
                  <c:v>3.5</c:v>
                </c:pt>
                <c:pt idx="7" formatCode="General">
                  <c:v>5.5</c:v>
                </c:pt>
                <c:pt idx="8" formatCode="General">
                  <c:v>5.5</c:v>
                </c:pt>
                <c:pt idx="9" formatCode="General">
                  <c:v>5.5</c:v>
                </c:pt>
                <c:pt idx="10">
                  <c:v>5</c:v>
                </c:pt>
                <c:pt idx="11">
                  <c:v>5</c:v>
                </c:pt>
                <c:pt idx="12">
                  <c:v>5</c:v>
                </c:pt>
                <c:pt idx="14" formatCode="General">
                  <c:v>5.5</c:v>
                </c:pt>
                <c:pt idx="15" formatCode="General">
                  <c:v>5.5</c:v>
                </c:pt>
                <c:pt idx="16" formatCode="General">
                  <c:v>5.5</c:v>
                </c:pt>
                <c:pt idx="17">
                  <c:v>5.5</c:v>
                </c:pt>
                <c:pt idx="18">
                  <c:v>4.5</c:v>
                </c:pt>
                <c:pt idx="19">
                  <c:v>4.5</c:v>
                </c:pt>
                <c:pt idx="21">
                  <c:v>7</c:v>
                </c:pt>
                <c:pt idx="22">
                  <c:v>7.5</c:v>
                </c:pt>
                <c:pt idx="23">
                  <c:v>7.5</c:v>
                </c:pt>
                <c:pt idx="24">
                  <c:v>7.5</c:v>
                </c:pt>
                <c:pt idx="25">
                  <c:v>7.5</c:v>
                </c:pt>
                <c:pt idx="26">
                  <c:v>7.5</c:v>
                </c:pt>
                <c:pt idx="28">
                  <c:v>12</c:v>
                </c:pt>
                <c:pt idx="29">
                  <c:v>12</c:v>
                </c:pt>
                <c:pt idx="30">
                  <c:v>12</c:v>
                </c:pt>
                <c:pt idx="31">
                  <c:v>12</c:v>
                </c:pt>
                <c:pt idx="32">
                  <c:v>12</c:v>
                </c:pt>
                <c:pt idx="33">
                  <c:v>12</c:v>
                </c:pt>
                <c:pt idx="35">
                  <c:v>9</c:v>
                </c:pt>
                <c:pt idx="36">
                  <c:v>9</c:v>
                </c:pt>
                <c:pt idx="37">
                  <c:v>9</c:v>
                </c:pt>
                <c:pt idx="38">
                  <c:v>9</c:v>
                </c:pt>
                <c:pt idx="39">
                  <c:v>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020-444F-A340-42BFC65A2409}"/>
            </c:ext>
          </c:extLst>
        </c:ser>
        <c:ser>
          <c:idx val="0"/>
          <c:order val="1"/>
          <c:tx>
            <c:strRef>
              <c:f>'Average Performance'!$C$2</c:f>
              <c:strCache>
                <c:ptCount val="1"/>
                <c:pt idx="0">
                  <c:v>Lower</c:v>
                </c:pt>
              </c:strCache>
            </c:strRef>
          </c:tx>
          <c:spPr>
            <a:solidFill>
              <a:schemeClr val="bg1"/>
            </a:solidFill>
            <a:ln>
              <a:noFill/>
              <a:prstDash val="sysDot"/>
            </a:ln>
            <a:effectLst/>
          </c:spPr>
          <c:cat>
            <c:numRef>
              <c:f>'Average Performance'!$B$5:$B$44</c:f>
              <c:numCache>
                <c:formatCode>mmm\-yy</c:formatCode>
                <c:ptCount val="40"/>
                <c:pt idx="0">
                  <c:v>42186</c:v>
                </c:pt>
                <c:pt idx="1">
                  <c:v>42248</c:v>
                </c:pt>
                <c:pt idx="2">
                  <c:v>42323</c:v>
                </c:pt>
                <c:pt idx="3">
                  <c:v>42370</c:v>
                </c:pt>
                <c:pt idx="4">
                  <c:v>42430</c:v>
                </c:pt>
                <c:pt idx="5">
                  <c:v>42491</c:v>
                </c:pt>
                <c:pt idx="6">
                  <c:v>42522</c:v>
                </c:pt>
                <c:pt idx="7">
                  <c:v>42552</c:v>
                </c:pt>
                <c:pt idx="8">
                  <c:v>42614</c:v>
                </c:pt>
                <c:pt idx="9">
                  <c:v>42675</c:v>
                </c:pt>
                <c:pt idx="10">
                  <c:v>42736</c:v>
                </c:pt>
                <c:pt idx="11">
                  <c:v>42795</c:v>
                </c:pt>
                <c:pt idx="12">
                  <c:v>42856</c:v>
                </c:pt>
                <c:pt idx="13">
                  <c:v>42887</c:v>
                </c:pt>
                <c:pt idx="14">
                  <c:v>42917</c:v>
                </c:pt>
                <c:pt idx="15">
                  <c:v>42979</c:v>
                </c:pt>
                <c:pt idx="16">
                  <c:v>43040</c:v>
                </c:pt>
                <c:pt idx="17">
                  <c:v>43101</c:v>
                </c:pt>
                <c:pt idx="18">
                  <c:v>43160</c:v>
                </c:pt>
                <c:pt idx="19">
                  <c:v>43221</c:v>
                </c:pt>
                <c:pt idx="20">
                  <c:v>43252</c:v>
                </c:pt>
                <c:pt idx="21">
                  <c:v>43282</c:v>
                </c:pt>
                <c:pt idx="22">
                  <c:v>43344</c:v>
                </c:pt>
                <c:pt idx="23">
                  <c:v>43405</c:v>
                </c:pt>
                <c:pt idx="24">
                  <c:v>43466</c:v>
                </c:pt>
                <c:pt idx="25">
                  <c:v>43525</c:v>
                </c:pt>
                <c:pt idx="26">
                  <c:v>43586</c:v>
                </c:pt>
                <c:pt idx="27">
                  <c:v>43617</c:v>
                </c:pt>
                <c:pt idx="28">
                  <c:v>43647</c:v>
                </c:pt>
                <c:pt idx="29">
                  <c:v>43709</c:v>
                </c:pt>
                <c:pt idx="30">
                  <c:v>43770</c:v>
                </c:pt>
                <c:pt idx="31">
                  <c:v>43831</c:v>
                </c:pt>
                <c:pt idx="32">
                  <c:v>43891</c:v>
                </c:pt>
                <c:pt idx="33">
                  <c:v>43952</c:v>
                </c:pt>
                <c:pt idx="34">
                  <c:v>43983</c:v>
                </c:pt>
                <c:pt idx="35">
                  <c:v>44013</c:v>
                </c:pt>
                <c:pt idx="36">
                  <c:v>44075</c:v>
                </c:pt>
                <c:pt idx="37">
                  <c:v>44136</c:v>
                </c:pt>
                <c:pt idx="38">
                  <c:v>44197</c:v>
                </c:pt>
                <c:pt idx="39">
                  <c:v>44256</c:v>
                </c:pt>
              </c:numCache>
            </c:numRef>
          </c:cat>
          <c:val>
            <c:numRef>
              <c:f>'Average Performance'!$C$5:$C$44</c:f>
              <c:numCache>
                <c:formatCode>0.0</c:formatCode>
                <c:ptCount val="40"/>
                <c:pt idx="0">
                  <c:v>4</c:v>
                </c:pt>
                <c:pt idx="1">
                  <c:v>4</c:v>
                </c:pt>
                <c:pt idx="2">
                  <c:v>3</c:v>
                </c:pt>
                <c:pt idx="3">
                  <c:v>3</c:v>
                </c:pt>
                <c:pt idx="4">
                  <c:v>2.5</c:v>
                </c:pt>
                <c:pt idx="5">
                  <c:v>2.5</c:v>
                </c:pt>
                <c:pt idx="7" formatCode="General">
                  <c:v>4.5</c:v>
                </c:pt>
                <c:pt idx="8" formatCode="General">
                  <c:v>4.5</c:v>
                </c:pt>
                <c:pt idx="9" formatCode="General">
                  <c:v>4.5</c:v>
                </c:pt>
                <c:pt idx="10">
                  <c:v>4</c:v>
                </c:pt>
                <c:pt idx="11">
                  <c:v>4</c:v>
                </c:pt>
                <c:pt idx="12">
                  <c:v>4</c:v>
                </c:pt>
                <c:pt idx="14" formatCode="General">
                  <c:v>4.5</c:v>
                </c:pt>
                <c:pt idx="15" formatCode="General">
                  <c:v>4.5</c:v>
                </c:pt>
                <c:pt idx="16" formatCode="General">
                  <c:v>4.5</c:v>
                </c:pt>
                <c:pt idx="17">
                  <c:v>4.5</c:v>
                </c:pt>
                <c:pt idx="18">
                  <c:v>3.5</c:v>
                </c:pt>
                <c:pt idx="19">
                  <c:v>3.5</c:v>
                </c:pt>
                <c:pt idx="21">
                  <c:v>6</c:v>
                </c:pt>
                <c:pt idx="22">
                  <c:v>6.5</c:v>
                </c:pt>
                <c:pt idx="23">
                  <c:v>6.5</c:v>
                </c:pt>
                <c:pt idx="24">
                  <c:v>6.5</c:v>
                </c:pt>
                <c:pt idx="25">
                  <c:v>6.5</c:v>
                </c:pt>
                <c:pt idx="26">
                  <c:v>6.5</c:v>
                </c:pt>
                <c:pt idx="28">
                  <c:v>11</c:v>
                </c:pt>
                <c:pt idx="29">
                  <c:v>11</c:v>
                </c:pt>
                <c:pt idx="30">
                  <c:v>11</c:v>
                </c:pt>
                <c:pt idx="31">
                  <c:v>11</c:v>
                </c:pt>
                <c:pt idx="32">
                  <c:v>11</c:v>
                </c:pt>
                <c:pt idx="33">
                  <c:v>11</c:v>
                </c:pt>
                <c:pt idx="35">
                  <c:v>7</c:v>
                </c:pt>
                <c:pt idx="36">
                  <c:v>7</c:v>
                </c:pt>
                <c:pt idx="37">
                  <c:v>7</c:v>
                </c:pt>
                <c:pt idx="38">
                  <c:v>7</c:v>
                </c:pt>
                <c:pt idx="39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020-444F-A340-42BFC65A240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74685680"/>
        <c:axId val="574685352"/>
      </c:areaChart>
      <c:lineChart>
        <c:grouping val="standard"/>
        <c:varyColors val="0"/>
        <c:ser>
          <c:idx val="2"/>
          <c:order val="2"/>
          <c:tx>
            <c:strRef>
              <c:f>'Average Performance'!$E$2</c:f>
              <c:strCache>
                <c:ptCount val="1"/>
                <c:pt idx="0">
                  <c:v>Point Forecast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8"/>
            <c:spPr>
              <a:solidFill>
                <a:srgbClr val="FF0000"/>
              </a:solidFill>
              <a:ln w="31750">
                <a:noFill/>
              </a:ln>
              <a:effectLst/>
            </c:spPr>
          </c:marker>
          <c:cat>
            <c:numRef>
              <c:f>'Average Performance'!$B$5:$B$44</c:f>
              <c:numCache>
                <c:formatCode>mmm\-yy</c:formatCode>
                <c:ptCount val="40"/>
                <c:pt idx="0">
                  <c:v>42186</c:v>
                </c:pt>
                <c:pt idx="1">
                  <c:v>42248</c:v>
                </c:pt>
                <c:pt idx="2">
                  <c:v>42323</c:v>
                </c:pt>
                <c:pt idx="3">
                  <c:v>42370</c:v>
                </c:pt>
                <c:pt idx="4">
                  <c:v>42430</c:v>
                </c:pt>
                <c:pt idx="5">
                  <c:v>42491</c:v>
                </c:pt>
                <c:pt idx="6">
                  <c:v>42522</c:v>
                </c:pt>
                <c:pt idx="7">
                  <c:v>42552</c:v>
                </c:pt>
                <c:pt idx="8">
                  <c:v>42614</c:v>
                </c:pt>
                <c:pt idx="9">
                  <c:v>42675</c:v>
                </c:pt>
                <c:pt idx="10">
                  <c:v>42736</c:v>
                </c:pt>
                <c:pt idx="11">
                  <c:v>42795</c:v>
                </c:pt>
                <c:pt idx="12">
                  <c:v>42856</c:v>
                </c:pt>
                <c:pt idx="13">
                  <c:v>42887</c:v>
                </c:pt>
                <c:pt idx="14">
                  <c:v>42917</c:v>
                </c:pt>
                <c:pt idx="15">
                  <c:v>42979</c:v>
                </c:pt>
                <c:pt idx="16">
                  <c:v>43040</c:v>
                </c:pt>
                <c:pt idx="17">
                  <c:v>43101</c:v>
                </c:pt>
                <c:pt idx="18">
                  <c:v>43160</c:v>
                </c:pt>
                <c:pt idx="19">
                  <c:v>43221</c:v>
                </c:pt>
                <c:pt idx="20">
                  <c:v>43252</c:v>
                </c:pt>
                <c:pt idx="21">
                  <c:v>43282</c:v>
                </c:pt>
                <c:pt idx="22">
                  <c:v>43344</c:v>
                </c:pt>
                <c:pt idx="23">
                  <c:v>43405</c:v>
                </c:pt>
                <c:pt idx="24">
                  <c:v>43466</c:v>
                </c:pt>
                <c:pt idx="25">
                  <c:v>43525</c:v>
                </c:pt>
                <c:pt idx="26">
                  <c:v>43586</c:v>
                </c:pt>
                <c:pt idx="27">
                  <c:v>43617</c:v>
                </c:pt>
                <c:pt idx="28">
                  <c:v>43647</c:v>
                </c:pt>
                <c:pt idx="29">
                  <c:v>43709</c:v>
                </c:pt>
                <c:pt idx="30">
                  <c:v>43770</c:v>
                </c:pt>
                <c:pt idx="31">
                  <c:v>43831</c:v>
                </c:pt>
                <c:pt idx="32">
                  <c:v>43891</c:v>
                </c:pt>
                <c:pt idx="33">
                  <c:v>43952</c:v>
                </c:pt>
                <c:pt idx="34">
                  <c:v>43983</c:v>
                </c:pt>
                <c:pt idx="35">
                  <c:v>44013</c:v>
                </c:pt>
                <c:pt idx="36">
                  <c:v>44075</c:v>
                </c:pt>
                <c:pt idx="37">
                  <c:v>44136</c:v>
                </c:pt>
                <c:pt idx="38">
                  <c:v>44197</c:v>
                </c:pt>
                <c:pt idx="39">
                  <c:v>44256</c:v>
                </c:pt>
              </c:numCache>
            </c:numRef>
          </c:cat>
          <c:val>
            <c:numRef>
              <c:f>'Average Performance'!$E$5:$E$44</c:f>
              <c:numCache>
                <c:formatCode>0.0</c:formatCode>
                <c:ptCount val="40"/>
                <c:pt idx="0">
                  <c:v>4.6500000000000004</c:v>
                </c:pt>
                <c:pt idx="1">
                  <c:v>4.0255757463882258</c:v>
                </c:pt>
                <c:pt idx="2">
                  <c:v>3.2711021560081361</c:v>
                </c:pt>
                <c:pt idx="3">
                  <c:v>3.0943846865839921</c:v>
                </c:pt>
                <c:pt idx="4">
                  <c:v>2.9113786329762052</c:v>
                </c:pt>
                <c:pt idx="5">
                  <c:v>3.0703641556535137</c:v>
                </c:pt>
                <c:pt idx="7">
                  <c:v>4.859104524121391</c:v>
                </c:pt>
                <c:pt idx="8">
                  <c:v>4.8641045241213909</c:v>
                </c:pt>
                <c:pt idx="9">
                  <c:v>4.3914088342940421</c:v>
                </c:pt>
                <c:pt idx="10">
                  <c:v>4.3822689011955447</c:v>
                </c:pt>
                <c:pt idx="11">
                  <c:v>3.9454955545717043</c:v>
                </c:pt>
                <c:pt idx="12">
                  <c:v>4.4116001831976366</c:v>
                </c:pt>
                <c:pt idx="14">
                  <c:v>4.8100000000000005</c:v>
                </c:pt>
                <c:pt idx="15">
                  <c:v>4.1749999999999998</c:v>
                </c:pt>
                <c:pt idx="16">
                  <c:v>4.4950000000000001</c:v>
                </c:pt>
                <c:pt idx="17">
                  <c:v>4.6999999999999993</c:v>
                </c:pt>
                <c:pt idx="18">
                  <c:v>4.0999999999999996</c:v>
                </c:pt>
                <c:pt idx="19">
                  <c:v>3.9699999999999998</c:v>
                </c:pt>
                <c:pt idx="21">
                  <c:v>6.87</c:v>
                </c:pt>
                <c:pt idx="22">
                  <c:v>6.9249999999999998</c:v>
                </c:pt>
                <c:pt idx="23">
                  <c:v>7.22</c:v>
                </c:pt>
                <c:pt idx="24">
                  <c:v>6.5950000000000006</c:v>
                </c:pt>
                <c:pt idx="25">
                  <c:v>7.0250000000000004</c:v>
                </c:pt>
                <c:pt idx="26">
                  <c:v>7.3650000000000002</c:v>
                </c:pt>
                <c:pt idx="28">
                  <c:v>11.6</c:v>
                </c:pt>
                <c:pt idx="29">
                  <c:v>11.4</c:v>
                </c:pt>
                <c:pt idx="30">
                  <c:v>11.55</c:v>
                </c:pt>
                <c:pt idx="31">
                  <c:v>11.6</c:v>
                </c:pt>
                <c:pt idx="32">
                  <c:v>11.649999999999999</c:v>
                </c:pt>
                <c:pt idx="33">
                  <c:v>10.512499999999999</c:v>
                </c:pt>
                <c:pt idx="35">
                  <c:v>6.9749999999999996</c:v>
                </c:pt>
                <c:pt idx="36">
                  <c:v>7.8249999999999993</c:v>
                </c:pt>
                <c:pt idx="37">
                  <c:v>8.4050000000000011</c:v>
                </c:pt>
                <c:pt idx="38">
                  <c:v>8.85</c:v>
                </c:pt>
                <c:pt idx="39">
                  <c:v>9.0500000000000007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D020-444F-A340-42BFC65A2409}"/>
            </c:ext>
          </c:extLst>
        </c:ser>
        <c:ser>
          <c:idx val="3"/>
          <c:order val="3"/>
          <c:tx>
            <c:strRef>
              <c:f>'Average Performance'!$F$2</c:f>
              <c:strCache>
                <c:ptCount val="1"/>
                <c:pt idx="0">
                  <c:v>Realized Inflation</c:v>
                </c:pt>
              </c:strCache>
            </c:strRef>
          </c:tx>
          <c:spPr>
            <a:ln w="28575" cap="rnd">
              <a:solidFill>
                <a:srgbClr val="00B050"/>
              </a:solidFill>
              <a:prstDash val="solid"/>
              <a:round/>
            </a:ln>
            <a:effectLst/>
          </c:spPr>
          <c:marker>
            <c:symbol val="none"/>
          </c:marker>
          <c:dLbls>
            <c:dLbl>
              <c:idx val="39"/>
              <c:layout>
                <c:manualLayout>
                  <c:x val="-8.3333333333333332E-3"/>
                  <c:y val="0.1111111111111111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000" b="0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</a:defRPr>
                    </a:pPr>
                    <a:r>
                      <a:rPr lang="en-US" sz="1000" dirty="0" smtClean="0"/>
                      <a:t>7-month average</a:t>
                    </a:r>
                    <a:endParaRPr lang="en-US" sz="1000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Cambria" panose="02040503050406030204" pitchFamily="18" charset="0"/>
                      <a:ea typeface="Cambria" panose="02040503050406030204" pitchFamily="18" charset="0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5.8683377077865265E-2"/>
                      <c:h val="6.8402777777777785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4-D020-444F-A340-42BFC65A240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mbria" panose="02040503050406030204" pitchFamily="18" charset="0"/>
                    <a:ea typeface="Cambria" panose="02040503050406030204" pitchFamily="18" charset="0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'Average Performance'!$B$5:$B$44</c:f>
              <c:numCache>
                <c:formatCode>mmm\-yy</c:formatCode>
                <c:ptCount val="40"/>
                <c:pt idx="0">
                  <c:v>42186</c:v>
                </c:pt>
                <c:pt idx="1">
                  <c:v>42248</c:v>
                </c:pt>
                <c:pt idx="2">
                  <c:v>42323</c:v>
                </c:pt>
                <c:pt idx="3">
                  <c:v>42370</c:v>
                </c:pt>
                <c:pt idx="4">
                  <c:v>42430</c:v>
                </c:pt>
                <c:pt idx="5">
                  <c:v>42491</c:v>
                </c:pt>
                <c:pt idx="6">
                  <c:v>42522</c:v>
                </c:pt>
                <c:pt idx="7">
                  <c:v>42552</c:v>
                </c:pt>
                <c:pt idx="8">
                  <c:v>42614</c:v>
                </c:pt>
                <c:pt idx="9">
                  <c:v>42675</c:v>
                </c:pt>
                <c:pt idx="10">
                  <c:v>42736</c:v>
                </c:pt>
                <c:pt idx="11">
                  <c:v>42795</c:v>
                </c:pt>
                <c:pt idx="12">
                  <c:v>42856</c:v>
                </c:pt>
                <c:pt idx="13">
                  <c:v>42887</c:v>
                </c:pt>
                <c:pt idx="14">
                  <c:v>42917</c:v>
                </c:pt>
                <c:pt idx="15">
                  <c:v>42979</c:v>
                </c:pt>
                <c:pt idx="16">
                  <c:v>43040</c:v>
                </c:pt>
                <c:pt idx="17">
                  <c:v>43101</c:v>
                </c:pt>
                <c:pt idx="18">
                  <c:v>43160</c:v>
                </c:pt>
                <c:pt idx="19">
                  <c:v>43221</c:v>
                </c:pt>
                <c:pt idx="20">
                  <c:v>43252</c:v>
                </c:pt>
                <c:pt idx="21">
                  <c:v>43282</c:v>
                </c:pt>
                <c:pt idx="22">
                  <c:v>43344</c:v>
                </c:pt>
                <c:pt idx="23">
                  <c:v>43405</c:v>
                </c:pt>
                <c:pt idx="24">
                  <c:v>43466</c:v>
                </c:pt>
                <c:pt idx="25">
                  <c:v>43525</c:v>
                </c:pt>
                <c:pt idx="26">
                  <c:v>43586</c:v>
                </c:pt>
                <c:pt idx="27">
                  <c:v>43617</c:v>
                </c:pt>
                <c:pt idx="28">
                  <c:v>43647</c:v>
                </c:pt>
                <c:pt idx="29">
                  <c:v>43709</c:v>
                </c:pt>
                <c:pt idx="30">
                  <c:v>43770</c:v>
                </c:pt>
                <c:pt idx="31">
                  <c:v>43831</c:v>
                </c:pt>
                <c:pt idx="32">
                  <c:v>43891</c:v>
                </c:pt>
                <c:pt idx="33">
                  <c:v>43952</c:v>
                </c:pt>
                <c:pt idx="34">
                  <c:v>43983</c:v>
                </c:pt>
                <c:pt idx="35">
                  <c:v>44013</c:v>
                </c:pt>
                <c:pt idx="36">
                  <c:v>44075</c:v>
                </c:pt>
                <c:pt idx="37">
                  <c:v>44136</c:v>
                </c:pt>
                <c:pt idx="38">
                  <c:v>44197</c:v>
                </c:pt>
                <c:pt idx="39">
                  <c:v>44256</c:v>
                </c:pt>
              </c:numCache>
            </c:numRef>
          </c:cat>
          <c:val>
            <c:numRef>
              <c:f>'Average Performance'!$F$5:$F$44</c:f>
              <c:numCache>
                <c:formatCode>0.0</c:formatCode>
                <c:ptCount val="40"/>
                <c:pt idx="0">
                  <c:v>2.8567223180117063</c:v>
                </c:pt>
                <c:pt idx="1">
                  <c:v>2.8567223180117063</c:v>
                </c:pt>
                <c:pt idx="2">
                  <c:v>2.8567223180117063</c:v>
                </c:pt>
                <c:pt idx="3">
                  <c:v>2.8567223180117063</c:v>
                </c:pt>
                <c:pt idx="4">
                  <c:v>2.8567223180117063</c:v>
                </c:pt>
                <c:pt idx="5">
                  <c:v>2.8567223180117063</c:v>
                </c:pt>
                <c:pt idx="7" formatCode="General">
                  <c:v>4.2</c:v>
                </c:pt>
                <c:pt idx="8" formatCode="General">
                  <c:v>4.2</c:v>
                </c:pt>
                <c:pt idx="9" formatCode="General">
                  <c:v>4.2</c:v>
                </c:pt>
                <c:pt idx="10" formatCode="General">
                  <c:v>4.2</c:v>
                </c:pt>
                <c:pt idx="11" formatCode="General">
                  <c:v>4.2</c:v>
                </c:pt>
                <c:pt idx="12" formatCode="General">
                  <c:v>4.2</c:v>
                </c:pt>
                <c:pt idx="14" formatCode="General">
                  <c:v>3.9</c:v>
                </c:pt>
                <c:pt idx="15" formatCode="General">
                  <c:v>3.9</c:v>
                </c:pt>
                <c:pt idx="16" formatCode="General">
                  <c:v>3.9</c:v>
                </c:pt>
                <c:pt idx="17" formatCode="General">
                  <c:v>3.9</c:v>
                </c:pt>
                <c:pt idx="18" formatCode="General">
                  <c:v>3.9</c:v>
                </c:pt>
                <c:pt idx="19" formatCode="General">
                  <c:v>3.9</c:v>
                </c:pt>
                <c:pt idx="21" formatCode="General">
                  <c:v>7.3</c:v>
                </c:pt>
                <c:pt idx="22" formatCode="General">
                  <c:v>7.3</c:v>
                </c:pt>
                <c:pt idx="23" formatCode="General">
                  <c:v>7.3</c:v>
                </c:pt>
                <c:pt idx="24" formatCode="General">
                  <c:v>7.3</c:v>
                </c:pt>
                <c:pt idx="25" formatCode="General">
                  <c:v>7.3</c:v>
                </c:pt>
                <c:pt idx="26" formatCode="General">
                  <c:v>7.3</c:v>
                </c:pt>
                <c:pt idx="28" formatCode="General">
                  <c:v>10.7</c:v>
                </c:pt>
                <c:pt idx="29" formatCode="General">
                  <c:v>10.7</c:v>
                </c:pt>
                <c:pt idx="30" formatCode="General">
                  <c:v>10.7</c:v>
                </c:pt>
                <c:pt idx="31" formatCode="General">
                  <c:v>10.7</c:v>
                </c:pt>
                <c:pt idx="32" formatCode="General">
                  <c:v>10.7</c:v>
                </c:pt>
                <c:pt idx="33" formatCode="General">
                  <c:v>10.7</c:v>
                </c:pt>
                <c:pt idx="35" formatCode="General">
                  <c:v>8.3000000000000007</c:v>
                </c:pt>
                <c:pt idx="36" formatCode="General">
                  <c:v>8.3000000000000007</c:v>
                </c:pt>
                <c:pt idx="37" formatCode="General">
                  <c:v>8.3000000000000007</c:v>
                </c:pt>
                <c:pt idx="38" formatCode="General">
                  <c:v>8.3000000000000007</c:v>
                </c:pt>
                <c:pt idx="39" formatCode="General">
                  <c:v>8.3000000000000007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D020-444F-A340-42BFC65A240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25683272"/>
        <c:axId val="525680320"/>
      </c:lineChart>
      <c:dateAx>
        <c:axId val="574685680"/>
        <c:scaling>
          <c:orientation val="minMax"/>
        </c:scaling>
        <c:delete val="0"/>
        <c:axPos val="b"/>
        <c:numFmt formatCode="mmm\-yy" sourceLinked="1"/>
        <c:majorTickMark val="out"/>
        <c:minorTickMark val="none"/>
        <c:tickLblPos val="nextTo"/>
        <c:spPr>
          <a:noFill/>
          <a:ln w="6350" cap="flat" cmpd="sng" algn="ctr">
            <a:solidFill>
              <a:srgbClr val="000000"/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+mn-cs"/>
              </a:defRPr>
            </a:pPr>
            <a:endParaRPr lang="en-US"/>
          </a:p>
        </c:txPr>
        <c:crossAx val="574685352"/>
        <c:crosses val="autoZero"/>
        <c:auto val="1"/>
        <c:lblOffset val="100"/>
        <c:baseTimeUnit val="months"/>
      </c:dateAx>
      <c:valAx>
        <c:axId val="574685352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ambria" panose="02040503050406030204" pitchFamily="18" charset="0"/>
                    <a:ea typeface="Cambria" panose="02040503050406030204" pitchFamily="18" charset="0"/>
                    <a:cs typeface="+mn-cs"/>
                  </a:defRPr>
                </a:pPr>
                <a:r>
                  <a:rPr lang="en-US" sz="1200" dirty="0" smtClean="0"/>
                  <a:t>CPI Inflation (National) in percent Y/Y</a:t>
                </a:r>
                <a:endParaRPr lang="en-US" sz="1200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+mn-cs"/>
                </a:defRPr>
              </a:pPr>
              <a:endParaRPr lang="en-US"/>
            </a:p>
          </c:txPr>
        </c:title>
        <c:numFmt formatCode="0.0" sourceLinked="1"/>
        <c:majorTickMark val="out"/>
        <c:minorTickMark val="none"/>
        <c:tickLblPos val="nextTo"/>
        <c:spPr>
          <a:noFill/>
          <a:ln w="6350">
            <a:solidFill>
              <a:srgbClr val="00000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+mn-cs"/>
              </a:defRPr>
            </a:pPr>
            <a:endParaRPr lang="en-US"/>
          </a:p>
        </c:txPr>
        <c:crossAx val="574685680"/>
        <c:crosses val="autoZero"/>
        <c:crossBetween val="between"/>
      </c:valAx>
      <c:valAx>
        <c:axId val="525680320"/>
        <c:scaling>
          <c:orientation val="minMax"/>
        </c:scaling>
        <c:delete val="1"/>
        <c:axPos val="r"/>
        <c:numFmt formatCode="0.0" sourceLinked="1"/>
        <c:majorTickMark val="out"/>
        <c:minorTickMark val="none"/>
        <c:tickLblPos val="nextTo"/>
        <c:crossAx val="525683272"/>
        <c:crosses val="max"/>
        <c:crossBetween val="between"/>
      </c:valAx>
      <c:dateAx>
        <c:axId val="525683272"/>
        <c:scaling>
          <c:orientation val="minMax"/>
        </c:scaling>
        <c:delete val="1"/>
        <c:axPos val="b"/>
        <c:numFmt formatCode="mmm\-yy" sourceLinked="1"/>
        <c:majorTickMark val="out"/>
        <c:minorTickMark val="none"/>
        <c:tickLblPos val="nextTo"/>
        <c:crossAx val="525680320"/>
        <c:crosses val="autoZero"/>
        <c:auto val="1"/>
        <c:lblOffset val="100"/>
        <c:baseTimeUnit val="months"/>
        <c:majorUnit val="1"/>
        <c:minorUnit val="1"/>
      </c:dateAx>
      <c:spPr>
        <a:noFill/>
        <a:ln>
          <a:noFill/>
        </a:ln>
        <a:effectLst/>
      </c:spPr>
    </c:plotArea>
    <c:legend>
      <c:legendPos val="b"/>
      <c:legendEntry>
        <c:idx val="1"/>
        <c:delete val="1"/>
      </c:legendEntry>
      <c:layout>
        <c:manualLayout>
          <c:xMode val="edge"/>
          <c:yMode val="edge"/>
          <c:x val="0.20294899387576554"/>
          <c:y val="5.7815689705453485E-4"/>
          <c:w val="0.59328766404199473"/>
          <c:h val="5.710699868100244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>
          <a:latin typeface="Cambria" panose="02040503050406030204" pitchFamily="18" charset="0"/>
          <a:ea typeface="Cambria" panose="02040503050406030204" pitchFamily="18" charset="0"/>
        </a:defRPr>
      </a:pPr>
      <a:endParaRPr lang="en-US"/>
    </a:p>
  </c:txPr>
  <c:externalData r:id="rId4">
    <c:autoUpdate val="0"/>
  </c:externalData>
  <c:userShapes r:id="rId5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3798294-7DC6-407C-8961-17C856AB340D}" type="doc">
      <dgm:prSet loTypeId="urn:microsoft.com/office/officeart/2005/8/layout/target3" loCatId="list" qsTypeId="urn:microsoft.com/office/officeart/2005/8/quickstyle/simple2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EA22BA09-723A-4505-B712-32B8E31846EE}">
      <dgm:prSet phldrT="[Text]" custT="1"/>
      <dgm:spPr/>
      <dgm:t>
        <a:bodyPr/>
        <a:lstStyle/>
        <a:p>
          <a:pPr algn="l">
            <a:lnSpc>
              <a:spcPct val="100000"/>
            </a:lnSpc>
            <a:spcAft>
              <a:spcPts val="0"/>
            </a:spcAft>
          </a:pPr>
          <a:r>
            <a:rPr lang="en-US" sz="2800" dirty="0" smtClean="0">
              <a:latin typeface="+mj-lt"/>
            </a:rPr>
            <a:t>General</a:t>
          </a:r>
        </a:p>
        <a:p>
          <a:pPr algn="l">
            <a:lnSpc>
              <a:spcPct val="100000"/>
            </a:lnSpc>
            <a:spcAft>
              <a:spcPts val="0"/>
            </a:spcAft>
          </a:pPr>
          <a:r>
            <a:rPr lang="en-US" sz="2800" dirty="0" smtClean="0">
              <a:latin typeface="+mj-lt"/>
            </a:rPr>
            <a:t>Equilibrium</a:t>
          </a:r>
        </a:p>
        <a:p>
          <a:pPr algn="l">
            <a:lnSpc>
              <a:spcPct val="100000"/>
            </a:lnSpc>
            <a:spcAft>
              <a:spcPts val="0"/>
            </a:spcAft>
          </a:pPr>
          <a:r>
            <a:rPr lang="en-US" sz="2800" dirty="0" smtClean="0">
              <a:latin typeface="+mj-lt"/>
            </a:rPr>
            <a:t>Models</a:t>
          </a:r>
          <a:endParaRPr lang="en-US" sz="2800" dirty="0">
            <a:latin typeface="+mj-lt"/>
          </a:endParaRPr>
        </a:p>
      </dgm:t>
    </dgm:pt>
    <dgm:pt modelId="{035FA7BB-84C3-4132-BDD3-110213ECE526}" type="parTrans" cxnId="{BABFC882-8E98-4211-9B6B-C40719E817EE}">
      <dgm:prSet/>
      <dgm:spPr/>
      <dgm:t>
        <a:bodyPr/>
        <a:lstStyle/>
        <a:p>
          <a:endParaRPr lang="en-US"/>
        </a:p>
      </dgm:t>
    </dgm:pt>
    <dgm:pt modelId="{D4A40627-CE9C-42F9-AFB2-290F247E608B}" type="sibTrans" cxnId="{BABFC882-8E98-4211-9B6B-C40719E817EE}">
      <dgm:prSet/>
      <dgm:spPr/>
      <dgm:t>
        <a:bodyPr/>
        <a:lstStyle/>
        <a:p>
          <a:endParaRPr lang="en-US"/>
        </a:p>
      </dgm:t>
    </dgm:pt>
    <dgm:pt modelId="{D0B482E7-1318-4DDA-A831-A7F5DFBFAD03}">
      <dgm:prSet phldrT="[Text]" custT="1"/>
      <dgm:spPr/>
      <dgm:t>
        <a:bodyPr/>
        <a:lstStyle/>
        <a:p>
          <a:pPr algn="l">
            <a:spcAft>
              <a:spcPts val="0"/>
            </a:spcAft>
          </a:pPr>
          <a:r>
            <a:rPr lang="en-US" sz="2800" dirty="0" smtClean="0">
              <a:latin typeface="+mj-lt"/>
            </a:rPr>
            <a:t>Partial </a:t>
          </a:r>
        </a:p>
        <a:p>
          <a:pPr algn="l">
            <a:spcAft>
              <a:spcPts val="0"/>
            </a:spcAft>
          </a:pPr>
          <a:r>
            <a:rPr lang="en-US" sz="2800" dirty="0" smtClean="0">
              <a:latin typeface="+mj-lt"/>
            </a:rPr>
            <a:t>Equilibrium</a:t>
          </a:r>
        </a:p>
        <a:p>
          <a:pPr algn="l">
            <a:spcAft>
              <a:spcPts val="0"/>
            </a:spcAft>
          </a:pPr>
          <a:r>
            <a:rPr lang="en-US" sz="2800" dirty="0" smtClean="0">
              <a:latin typeface="+mj-lt"/>
            </a:rPr>
            <a:t>Models </a:t>
          </a:r>
          <a:endParaRPr lang="en-US" sz="2800" dirty="0">
            <a:latin typeface="+mj-lt"/>
          </a:endParaRPr>
        </a:p>
      </dgm:t>
    </dgm:pt>
    <dgm:pt modelId="{276ADB65-A8AC-457B-9C0A-13D893528D2E}" type="parTrans" cxnId="{9D4E91B6-C402-4F94-88EA-416964D2FC40}">
      <dgm:prSet/>
      <dgm:spPr/>
      <dgm:t>
        <a:bodyPr/>
        <a:lstStyle/>
        <a:p>
          <a:endParaRPr lang="en-US"/>
        </a:p>
      </dgm:t>
    </dgm:pt>
    <dgm:pt modelId="{F6D8816A-AED6-43FA-80D0-811BFF09CE32}" type="sibTrans" cxnId="{9D4E91B6-C402-4F94-88EA-416964D2FC40}">
      <dgm:prSet/>
      <dgm:spPr/>
      <dgm:t>
        <a:bodyPr/>
        <a:lstStyle/>
        <a:p>
          <a:endParaRPr lang="en-US"/>
        </a:p>
      </dgm:t>
    </dgm:pt>
    <dgm:pt modelId="{D114AAC9-70C8-496B-9204-D7871A2D539C}">
      <dgm:prSet phldrT="[Text]"/>
      <dgm:spPr/>
      <dgm:t>
        <a:bodyPr/>
        <a:lstStyle/>
        <a:p>
          <a:endParaRPr lang="en-US" dirty="0"/>
        </a:p>
      </dgm:t>
    </dgm:pt>
    <dgm:pt modelId="{C6912789-59EE-40F8-AED3-8EFEF8E21B4D}" type="sibTrans" cxnId="{6E4922D0-5C77-4279-A38E-65CD7C05807B}">
      <dgm:prSet/>
      <dgm:spPr/>
      <dgm:t>
        <a:bodyPr/>
        <a:lstStyle/>
        <a:p>
          <a:endParaRPr lang="en-US"/>
        </a:p>
      </dgm:t>
    </dgm:pt>
    <dgm:pt modelId="{A142AD32-3908-4DF9-822C-7CD4100C689C}" type="parTrans" cxnId="{6E4922D0-5C77-4279-A38E-65CD7C05807B}">
      <dgm:prSet/>
      <dgm:spPr/>
      <dgm:t>
        <a:bodyPr/>
        <a:lstStyle/>
        <a:p>
          <a:endParaRPr lang="en-US"/>
        </a:p>
      </dgm:t>
    </dgm:pt>
    <dgm:pt modelId="{FB9A0127-1858-46A1-882F-9E57B25B927D}" type="pres">
      <dgm:prSet presAssocID="{E3798294-7DC6-407C-8961-17C856AB340D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41877FE-F3D1-4850-B0AC-DCEF1CD43883}" type="pres">
      <dgm:prSet presAssocID="{EA22BA09-723A-4505-B712-32B8E31846EE}" presName="circle1" presStyleLbl="node1" presStyleIdx="0" presStyleCnt="2"/>
      <dgm:spPr/>
    </dgm:pt>
    <dgm:pt modelId="{E114D2FA-8F84-452B-BDFD-CD2FC7A51573}" type="pres">
      <dgm:prSet presAssocID="{EA22BA09-723A-4505-B712-32B8E31846EE}" presName="space" presStyleCnt="0"/>
      <dgm:spPr/>
    </dgm:pt>
    <dgm:pt modelId="{BAEE30EC-7F75-499D-9F29-68F1A5E8F323}" type="pres">
      <dgm:prSet presAssocID="{EA22BA09-723A-4505-B712-32B8E31846EE}" presName="rect1" presStyleLbl="alignAcc1" presStyleIdx="0" presStyleCnt="2"/>
      <dgm:spPr/>
      <dgm:t>
        <a:bodyPr/>
        <a:lstStyle/>
        <a:p>
          <a:endParaRPr lang="en-US"/>
        </a:p>
      </dgm:t>
    </dgm:pt>
    <dgm:pt modelId="{E23E130D-445E-477C-9974-0B724C6BD3B8}" type="pres">
      <dgm:prSet presAssocID="{D0B482E7-1318-4DDA-A831-A7F5DFBFAD03}" presName="vertSpace2" presStyleLbl="node1" presStyleIdx="0" presStyleCnt="2"/>
      <dgm:spPr/>
    </dgm:pt>
    <dgm:pt modelId="{0227F53D-178C-4018-8B36-FB8D96B5732F}" type="pres">
      <dgm:prSet presAssocID="{D0B482E7-1318-4DDA-A831-A7F5DFBFAD03}" presName="circle2" presStyleLbl="node1" presStyleIdx="1" presStyleCnt="2"/>
      <dgm:spPr/>
    </dgm:pt>
    <dgm:pt modelId="{E0DA2481-4219-4493-8C74-8E4C1CEA9190}" type="pres">
      <dgm:prSet presAssocID="{D0B482E7-1318-4DDA-A831-A7F5DFBFAD03}" presName="rect2" presStyleLbl="alignAcc1" presStyleIdx="1" presStyleCnt="2"/>
      <dgm:spPr/>
      <dgm:t>
        <a:bodyPr/>
        <a:lstStyle/>
        <a:p>
          <a:endParaRPr lang="en-US"/>
        </a:p>
      </dgm:t>
    </dgm:pt>
    <dgm:pt modelId="{2873EA14-93F9-476F-AEDB-EF6DCA9B1C17}" type="pres">
      <dgm:prSet presAssocID="{EA22BA09-723A-4505-B712-32B8E31846EE}" presName="rect1ParTx" presStyleLbl="alignAcc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FA6C2AE-9ECA-4DD7-BFB0-AD6D974A1790}" type="pres">
      <dgm:prSet presAssocID="{EA22BA09-723A-4505-B712-32B8E31846EE}" presName="rect1ChTx" presStyleLbl="alignAcc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A6B0EA1-3428-4B0D-926B-3CAF9D37A6FC}" type="pres">
      <dgm:prSet presAssocID="{D0B482E7-1318-4DDA-A831-A7F5DFBFAD03}" presName="rect2ParTx" presStyleLbl="alignAcc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2264490-C460-432F-8D4F-71C95A185748}" type="pres">
      <dgm:prSet presAssocID="{D0B482E7-1318-4DDA-A831-A7F5DFBFAD03}" presName="rect2ChTx" presStyleLbl="alignAcc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E1604C6-1820-4A3D-BAE1-C94CCB95959A}" type="presOf" srcId="{D0B482E7-1318-4DDA-A831-A7F5DFBFAD03}" destId="{4A6B0EA1-3428-4B0D-926B-3CAF9D37A6FC}" srcOrd="1" destOrd="0" presId="urn:microsoft.com/office/officeart/2005/8/layout/target3"/>
    <dgm:cxn modelId="{1CD9AC35-80FB-41AD-A9AF-B9A58A79CC4D}" type="presOf" srcId="{EA22BA09-723A-4505-B712-32B8E31846EE}" destId="{BAEE30EC-7F75-499D-9F29-68F1A5E8F323}" srcOrd="0" destOrd="0" presId="urn:microsoft.com/office/officeart/2005/8/layout/target3"/>
    <dgm:cxn modelId="{29F2D261-9805-4D7E-A733-3C66BC26B488}" type="presOf" srcId="{E3798294-7DC6-407C-8961-17C856AB340D}" destId="{FB9A0127-1858-46A1-882F-9E57B25B927D}" srcOrd="0" destOrd="0" presId="urn:microsoft.com/office/officeart/2005/8/layout/target3"/>
    <dgm:cxn modelId="{E59874BD-D4D4-4DFE-B199-F1F0FCED18BE}" type="presOf" srcId="{EA22BA09-723A-4505-B712-32B8E31846EE}" destId="{2873EA14-93F9-476F-AEDB-EF6DCA9B1C17}" srcOrd="1" destOrd="0" presId="urn:microsoft.com/office/officeart/2005/8/layout/target3"/>
    <dgm:cxn modelId="{9D4E91B6-C402-4F94-88EA-416964D2FC40}" srcId="{E3798294-7DC6-407C-8961-17C856AB340D}" destId="{D0B482E7-1318-4DDA-A831-A7F5DFBFAD03}" srcOrd="1" destOrd="0" parTransId="{276ADB65-A8AC-457B-9C0A-13D893528D2E}" sibTransId="{F6D8816A-AED6-43FA-80D0-811BFF09CE32}"/>
    <dgm:cxn modelId="{6E4922D0-5C77-4279-A38E-65CD7C05807B}" srcId="{EA22BA09-723A-4505-B712-32B8E31846EE}" destId="{D114AAC9-70C8-496B-9204-D7871A2D539C}" srcOrd="0" destOrd="0" parTransId="{A142AD32-3908-4DF9-822C-7CD4100C689C}" sibTransId="{C6912789-59EE-40F8-AED3-8EFEF8E21B4D}"/>
    <dgm:cxn modelId="{0CC299DC-E4D5-42AF-883E-ECB5DEB519A6}" type="presOf" srcId="{D0B482E7-1318-4DDA-A831-A7F5DFBFAD03}" destId="{E0DA2481-4219-4493-8C74-8E4C1CEA9190}" srcOrd="0" destOrd="0" presId="urn:microsoft.com/office/officeart/2005/8/layout/target3"/>
    <dgm:cxn modelId="{443BCFC8-E11B-497A-A235-C4A78A447BF7}" type="presOf" srcId="{D114AAC9-70C8-496B-9204-D7871A2D539C}" destId="{CFA6C2AE-9ECA-4DD7-BFB0-AD6D974A1790}" srcOrd="0" destOrd="0" presId="urn:microsoft.com/office/officeart/2005/8/layout/target3"/>
    <dgm:cxn modelId="{BABFC882-8E98-4211-9B6B-C40719E817EE}" srcId="{E3798294-7DC6-407C-8961-17C856AB340D}" destId="{EA22BA09-723A-4505-B712-32B8E31846EE}" srcOrd="0" destOrd="0" parTransId="{035FA7BB-84C3-4132-BDD3-110213ECE526}" sibTransId="{D4A40627-CE9C-42F9-AFB2-290F247E608B}"/>
    <dgm:cxn modelId="{85A8004B-AE35-42CE-A850-BD69870F9C08}" type="presParOf" srcId="{FB9A0127-1858-46A1-882F-9E57B25B927D}" destId="{C41877FE-F3D1-4850-B0AC-DCEF1CD43883}" srcOrd="0" destOrd="0" presId="urn:microsoft.com/office/officeart/2005/8/layout/target3"/>
    <dgm:cxn modelId="{E52D1F64-9A49-429B-BA0E-9E13E5DB937C}" type="presParOf" srcId="{FB9A0127-1858-46A1-882F-9E57B25B927D}" destId="{E114D2FA-8F84-452B-BDFD-CD2FC7A51573}" srcOrd="1" destOrd="0" presId="urn:microsoft.com/office/officeart/2005/8/layout/target3"/>
    <dgm:cxn modelId="{D0A044B2-551D-429E-A83A-7C061FB70EDB}" type="presParOf" srcId="{FB9A0127-1858-46A1-882F-9E57B25B927D}" destId="{BAEE30EC-7F75-499D-9F29-68F1A5E8F323}" srcOrd="2" destOrd="0" presId="urn:microsoft.com/office/officeart/2005/8/layout/target3"/>
    <dgm:cxn modelId="{3AAB7FBD-10F1-4572-928E-7665147BAEF1}" type="presParOf" srcId="{FB9A0127-1858-46A1-882F-9E57B25B927D}" destId="{E23E130D-445E-477C-9974-0B724C6BD3B8}" srcOrd="3" destOrd="0" presId="urn:microsoft.com/office/officeart/2005/8/layout/target3"/>
    <dgm:cxn modelId="{EC4ACFF1-EEB0-4B68-B7E4-DEA68138ED2D}" type="presParOf" srcId="{FB9A0127-1858-46A1-882F-9E57B25B927D}" destId="{0227F53D-178C-4018-8B36-FB8D96B5732F}" srcOrd="4" destOrd="0" presId="urn:microsoft.com/office/officeart/2005/8/layout/target3"/>
    <dgm:cxn modelId="{6157868C-B930-4ECD-B76A-57E6F75F2B38}" type="presParOf" srcId="{FB9A0127-1858-46A1-882F-9E57B25B927D}" destId="{E0DA2481-4219-4493-8C74-8E4C1CEA9190}" srcOrd="5" destOrd="0" presId="urn:microsoft.com/office/officeart/2005/8/layout/target3"/>
    <dgm:cxn modelId="{C646285E-1192-4191-B338-D039BA9F244B}" type="presParOf" srcId="{FB9A0127-1858-46A1-882F-9E57B25B927D}" destId="{2873EA14-93F9-476F-AEDB-EF6DCA9B1C17}" srcOrd="6" destOrd="0" presId="urn:microsoft.com/office/officeart/2005/8/layout/target3"/>
    <dgm:cxn modelId="{8BB9E2F1-C52D-4D45-A5C1-D51D9DC4123B}" type="presParOf" srcId="{FB9A0127-1858-46A1-882F-9E57B25B927D}" destId="{CFA6C2AE-9ECA-4DD7-BFB0-AD6D974A1790}" srcOrd="7" destOrd="0" presId="urn:microsoft.com/office/officeart/2005/8/layout/target3"/>
    <dgm:cxn modelId="{33A7A1F5-C668-4B5B-8EF2-826A7F7CF93A}" type="presParOf" srcId="{FB9A0127-1858-46A1-882F-9E57B25B927D}" destId="{4A6B0EA1-3428-4B0D-926B-3CAF9D37A6FC}" srcOrd="8" destOrd="0" presId="urn:microsoft.com/office/officeart/2005/8/layout/target3"/>
    <dgm:cxn modelId="{0D525DA4-05FF-4DA7-9330-975EF4185A87}" type="presParOf" srcId="{FB9A0127-1858-46A1-882F-9E57B25B927D}" destId="{A2264490-C460-432F-8D4F-71C95A185748}" srcOrd="9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C850437-8218-4FE5-BB20-E050EA1BBB1E}" type="doc">
      <dgm:prSet loTypeId="urn:microsoft.com/office/officeart/2009/3/layout/IncreasingArrowsProcess" loCatId="process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4A0CAF89-7F6A-4F5F-A3A3-4FC3A205AE44}">
      <dgm:prSet phldrT="[Text]" custT="1"/>
      <dgm:spPr/>
      <dgm:t>
        <a:bodyPr/>
        <a:lstStyle/>
        <a:p>
          <a:r>
            <a:rPr lang="en-US" sz="1600" dirty="0" smtClean="0">
              <a:latin typeface="+mj-lt"/>
            </a:rPr>
            <a:t>Key macroeconomic variables (inflation, M2, Credit, economic Growth, exports, imports, ) Forecasting Suites </a:t>
          </a:r>
          <a:endParaRPr lang="en-US" sz="1600" dirty="0">
            <a:latin typeface="+mj-lt"/>
          </a:endParaRPr>
        </a:p>
      </dgm:t>
    </dgm:pt>
    <dgm:pt modelId="{63BCCC75-16EC-478F-B1ED-A92629DFDAA8}" type="parTrans" cxnId="{61676C3F-94DE-4F65-99A2-81A053680C85}">
      <dgm:prSet/>
      <dgm:spPr/>
      <dgm:t>
        <a:bodyPr/>
        <a:lstStyle/>
        <a:p>
          <a:endParaRPr lang="en-US"/>
        </a:p>
      </dgm:t>
    </dgm:pt>
    <dgm:pt modelId="{5BA1BBC2-3DF0-4CEE-A968-42977159D1B4}" type="sibTrans" cxnId="{61676C3F-94DE-4F65-99A2-81A053680C85}">
      <dgm:prSet/>
      <dgm:spPr/>
      <dgm:t>
        <a:bodyPr/>
        <a:lstStyle/>
        <a:p>
          <a:endParaRPr lang="en-US"/>
        </a:p>
      </dgm:t>
    </dgm:pt>
    <dgm:pt modelId="{9A684E0A-ECD6-4234-B685-9FE9E42695EE}">
      <dgm:prSet phldrT="[Text]" custT="1"/>
      <dgm:spPr/>
      <dgm:t>
        <a:bodyPr/>
        <a:lstStyle/>
        <a:p>
          <a:r>
            <a:rPr lang="en-US" sz="1600" b="1" dirty="0" smtClean="0">
              <a:latin typeface="+mj-lt"/>
            </a:rPr>
            <a:t>Jan 2005</a:t>
          </a:r>
          <a:endParaRPr lang="en-US" sz="1600" b="1" dirty="0">
            <a:latin typeface="+mj-lt"/>
          </a:endParaRPr>
        </a:p>
      </dgm:t>
    </dgm:pt>
    <dgm:pt modelId="{9BAEBF0D-2252-43E6-89FC-5DC31CC8A52A}" type="parTrans" cxnId="{8BA474C3-2B3F-4BCB-8BF4-3AA5B7D6B313}">
      <dgm:prSet/>
      <dgm:spPr/>
      <dgm:t>
        <a:bodyPr/>
        <a:lstStyle/>
        <a:p>
          <a:endParaRPr lang="en-US"/>
        </a:p>
      </dgm:t>
    </dgm:pt>
    <dgm:pt modelId="{271CCC63-BC47-43EB-9A79-F764ADE1CD10}" type="sibTrans" cxnId="{8BA474C3-2B3F-4BCB-8BF4-3AA5B7D6B313}">
      <dgm:prSet/>
      <dgm:spPr/>
      <dgm:t>
        <a:bodyPr/>
        <a:lstStyle/>
        <a:p>
          <a:endParaRPr lang="en-US"/>
        </a:p>
      </dgm:t>
    </dgm:pt>
    <dgm:pt modelId="{C6FF9BC2-F8EA-49EC-9017-A1324491F518}">
      <dgm:prSet phldrT="[Text]"/>
      <dgm:spPr/>
      <dgm:t>
        <a:bodyPr/>
        <a:lstStyle/>
        <a:p>
          <a:r>
            <a:rPr lang="en-US" dirty="0" smtClean="0">
              <a:latin typeface="+mj-lt"/>
            </a:rPr>
            <a:t>Technical modules for the assessment of Market liquidity, output gap, and global oil prices </a:t>
          </a:r>
          <a:endParaRPr lang="en-US" dirty="0">
            <a:latin typeface="+mj-lt"/>
          </a:endParaRPr>
        </a:p>
      </dgm:t>
    </dgm:pt>
    <dgm:pt modelId="{5356D079-2466-4526-8D43-3592DD485038}" type="parTrans" cxnId="{D4D59CD8-E55E-4B5A-9ECF-D45134B8F741}">
      <dgm:prSet/>
      <dgm:spPr/>
      <dgm:t>
        <a:bodyPr/>
        <a:lstStyle/>
        <a:p>
          <a:endParaRPr lang="en-US"/>
        </a:p>
      </dgm:t>
    </dgm:pt>
    <dgm:pt modelId="{38091F11-AD8D-4DF2-BFE1-EEDCAA575291}" type="sibTrans" cxnId="{D4D59CD8-E55E-4B5A-9ECF-D45134B8F741}">
      <dgm:prSet/>
      <dgm:spPr/>
      <dgm:t>
        <a:bodyPr/>
        <a:lstStyle/>
        <a:p>
          <a:endParaRPr lang="en-US"/>
        </a:p>
      </dgm:t>
    </dgm:pt>
    <dgm:pt modelId="{962F7C4A-4DFE-4653-8B3B-E908EB9F3A15}">
      <dgm:prSet phldrT="[Text]"/>
      <dgm:spPr/>
      <dgm:t>
        <a:bodyPr/>
        <a:lstStyle/>
        <a:p>
          <a:r>
            <a:rPr lang="en-US" dirty="0" smtClean="0">
              <a:latin typeface="+mj-lt"/>
            </a:rPr>
            <a:t>Exchange rate Misalignment analysis</a:t>
          </a:r>
          <a:endParaRPr lang="en-US" dirty="0">
            <a:latin typeface="+mj-lt"/>
          </a:endParaRPr>
        </a:p>
      </dgm:t>
    </dgm:pt>
    <dgm:pt modelId="{E2C59B16-CD3E-413D-BFF1-D8478F5EADEF}" type="parTrans" cxnId="{DA1739EE-C998-4B48-9B01-40CBB379B6C7}">
      <dgm:prSet/>
      <dgm:spPr/>
      <dgm:t>
        <a:bodyPr/>
        <a:lstStyle/>
        <a:p>
          <a:endParaRPr lang="en-US"/>
        </a:p>
      </dgm:t>
    </dgm:pt>
    <dgm:pt modelId="{2DD61D3B-10B3-493F-8E91-956057DA932D}" type="sibTrans" cxnId="{DA1739EE-C998-4B48-9B01-40CBB379B6C7}">
      <dgm:prSet/>
      <dgm:spPr/>
      <dgm:t>
        <a:bodyPr/>
        <a:lstStyle/>
        <a:p>
          <a:endParaRPr lang="en-US"/>
        </a:p>
      </dgm:t>
    </dgm:pt>
    <dgm:pt modelId="{41BD9FE2-8729-43D8-9889-D8068632C815}">
      <dgm:prSet phldrT="[Text]" custT="1"/>
      <dgm:spPr/>
      <dgm:t>
        <a:bodyPr/>
        <a:lstStyle/>
        <a:p>
          <a:r>
            <a:rPr lang="en-US" sz="1600" b="1" dirty="0" smtClean="0">
              <a:latin typeface="Cambria" panose="02040503050406030204" pitchFamily="18" charset="0"/>
              <a:ea typeface="Cambria" panose="02040503050406030204" pitchFamily="18" charset="0"/>
            </a:rPr>
            <a:t>Mid 1990s to date</a:t>
          </a:r>
          <a:endParaRPr lang="en-US" sz="1600" b="1" dirty="0">
            <a:latin typeface="Cambria" panose="02040503050406030204" pitchFamily="18" charset="0"/>
            <a:ea typeface="Cambria" panose="02040503050406030204" pitchFamily="18" charset="0"/>
          </a:endParaRPr>
        </a:p>
      </dgm:t>
    </dgm:pt>
    <dgm:pt modelId="{1AA9A019-6C57-4BCB-BF65-A613B1D280AB}" type="sibTrans" cxnId="{D62C522A-8918-4683-B13C-18E3CB10B06E}">
      <dgm:prSet/>
      <dgm:spPr/>
      <dgm:t>
        <a:bodyPr/>
        <a:lstStyle/>
        <a:p>
          <a:endParaRPr lang="en-US"/>
        </a:p>
      </dgm:t>
    </dgm:pt>
    <dgm:pt modelId="{57739B42-3D20-4183-B5DD-66EA771AE1BA}" type="parTrans" cxnId="{D62C522A-8918-4683-B13C-18E3CB10B06E}">
      <dgm:prSet/>
      <dgm:spPr/>
      <dgm:t>
        <a:bodyPr/>
        <a:lstStyle/>
        <a:p>
          <a:endParaRPr lang="en-US"/>
        </a:p>
      </dgm:t>
    </dgm:pt>
    <dgm:pt modelId="{EB4BAF34-B4DF-4A93-8104-F20458C57E07}">
      <dgm:prSet phldrT="[Text]" custT="1"/>
      <dgm:spPr/>
      <dgm:t>
        <a:bodyPr/>
        <a:lstStyle/>
        <a:p>
          <a:r>
            <a:rPr lang="en-US" sz="1600" b="1" dirty="0" smtClean="0">
              <a:latin typeface="+mj-lt"/>
            </a:rPr>
            <a:t>Apr 2016</a:t>
          </a:r>
          <a:endParaRPr lang="en-US" sz="1600" b="1" dirty="0">
            <a:latin typeface="+mj-lt"/>
          </a:endParaRPr>
        </a:p>
      </dgm:t>
    </dgm:pt>
    <dgm:pt modelId="{9FBF9BEE-AAD5-41B1-B147-0EC0B7A317B5}" type="sibTrans" cxnId="{F8C2EC7E-04E1-4385-A141-85250319EDD6}">
      <dgm:prSet/>
      <dgm:spPr/>
      <dgm:t>
        <a:bodyPr/>
        <a:lstStyle/>
        <a:p>
          <a:endParaRPr lang="en-US"/>
        </a:p>
      </dgm:t>
    </dgm:pt>
    <dgm:pt modelId="{9FFA5798-DB75-4B51-B888-4B998A8DDA5C}" type="parTrans" cxnId="{F8C2EC7E-04E1-4385-A141-85250319EDD6}">
      <dgm:prSet/>
      <dgm:spPr/>
      <dgm:t>
        <a:bodyPr/>
        <a:lstStyle/>
        <a:p>
          <a:endParaRPr lang="en-US"/>
        </a:p>
      </dgm:t>
    </dgm:pt>
    <dgm:pt modelId="{CC4A8C48-A06C-4220-B586-2A5AFA72399D}" type="pres">
      <dgm:prSet presAssocID="{2C850437-8218-4FE5-BB20-E050EA1BBB1E}" presName="Name0" presStyleCnt="0">
        <dgm:presLayoutVars>
          <dgm:chMax val="5"/>
          <dgm:chPref val="5"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FC0310B9-857D-4889-8136-FA48BF7ED27A}" type="pres">
      <dgm:prSet presAssocID="{41BD9FE2-8729-43D8-9889-D8068632C815}" presName="parentText1" presStyleLbl="node1" presStyleIdx="0" presStyleCnt="3" custScaleX="110596" custScaleY="82315" custLinFactNeighborX="-4519" custLinFactNeighborY="-2946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FD711CB-4AFA-45B0-A7EF-EE1986CEF5BF}" type="pres">
      <dgm:prSet presAssocID="{41BD9FE2-8729-43D8-9889-D8068632C815}" presName="childText1" presStyleLbl="solidAlignAcc1" presStyleIdx="0" presStyleCnt="3" custScaleX="110738" custScaleY="133419" custLinFactNeighborX="-30101" custLinFactNeighborY="1308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CC9EB38-5F6F-435A-AAF2-326D744B8F32}" type="pres">
      <dgm:prSet presAssocID="{9A684E0A-ECD6-4234-B685-9FE9E42695EE}" presName="parentText2" presStyleLbl="node1" presStyleIdx="1" presStyleCnt="3" custScaleX="110738" custLinFactNeighborX="-3861" custLinFactNeighborY="25197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1DD07F-FB90-4E08-989D-7F21D5979878}" type="pres">
      <dgm:prSet presAssocID="{9A684E0A-ECD6-4234-B685-9FE9E42695EE}" presName="childText2" presStyleLbl="solidAlignAcc1" presStyleIdx="1" presStyleCnt="3" custScaleX="115755" custScaleY="100226" custLinFactNeighborX="-12834" custLinFactNeighborY="1107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BDA48A3-BB2D-48A0-BC89-3F4FE96172BF}" type="pres">
      <dgm:prSet presAssocID="{EB4BAF34-B4DF-4A93-8104-F20458C57E07}" presName="parentText3" presStyleLbl="node1" presStyleIdx="2" presStyleCnt="3" custScaleX="103805" custLinFactNeighborX="-3312" custLinFactNeighborY="46425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5FA1854-A4F1-4E0E-91F8-072B2A4C5E6E}" type="pres">
      <dgm:prSet presAssocID="{EB4BAF34-B4DF-4A93-8104-F20458C57E07}" presName="childText3" presStyleLbl="solidAlignAcc1" presStyleIdx="2" presStyleCnt="3" custScaleX="116104" custScaleY="73905" custLinFactNeighborX="1551" custLinFactNeighborY="826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F98ABED-BA06-43F2-95B5-5B7363074402}" type="presOf" srcId="{C6FF9BC2-F8EA-49EC-9017-A1324491F518}" destId="{B61DD07F-FB90-4E08-989D-7F21D5979878}" srcOrd="0" destOrd="0" presId="urn:microsoft.com/office/officeart/2009/3/layout/IncreasingArrowsProcess"/>
    <dgm:cxn modelId="{D4D59CD8-E55E-4B5A-9ECF-D45134B8F741}" srcId="{9A684E0A-ECD6-4234-B685-9FE9E42695EE}" destId="{C6FF9BC2-F8EA-49EC-9017-A1324491F518}" srcOrd="0" destOrd="0" parTransId="{5356D079-2466-4526-8D43-3592DD485038}" sibTransId="{38091F11-AD8D-4DF2-BFE1-EEDCAA575291}"/>
    <dgm:cxn modelId="{6A013845-CCA1-4AB7-85E4-34BC57BF878E}" type="presOf" srcId="{EB4BAF34-B4DF-4A93-8104-F20458C57E07}" destId="{1BDA48A3-BB2D-48A0-BC89-3F4FE96172BF}" srcOrd="0" destOrd="0" presId="urn:microsoft.com/office/officeart/2009/3/layout/IncreasingArrowsProcess"/>
    <dgm:cxn modelId="{D62C522A-8918-4683-B13C-18E3CB10B06E}" srcId="{2C850437-8218-4FE5-BB20-E050EA1BBB1E}" destId="{41BD9FE2-8729-43D8-9889-D8068632C815}" srcOrd="0" destOrd="0" parTransId="{57739B42-3D20-4183-B5DD-66EA771AE1BA}" sibTransId="{1AA9A019-6C57-4BCB-BF65-A613B1D280AB}"/>
    <dgm:cxn modelId="{DA1739EE-C998-4B48-9B01-40CBB379B6C7}" srcId="{EB4BAF34-B4DF-4A93-8104-F20458C57E07}" destId="{962F7C4A-4DFE-4653-8B3B-E908EB9F3A15}" srcOrd="0" destOrd="0" parTransId="{E2C59B16-CD3E-413D-BFF1-D8478F5EADEF}" sibTransId="{2DD61D3B-10B3-493F-8E91-956057DA932D}"/>
    <dgm:cxn modelId="{8BA474C3-2B3F-4BCB-8BF4-3AA5B7D6B313}" srcId="{2C850437-8218-4FE5-BB20-E050EA1BBB1E}" destId="{9A684E0A-ECD6-4234-B685-9FE9E42695EE}" srcOrd="1" destOrd="0" parTransId="{9BAEBF0D-2252-43E6-89FC-5DC31CC8A52A}" sibTransId="{271CCC63-BC47-43EB-9A79-F764ADE1CD10}"/>
    <dgm:cxn modelId="{5201302B-AE5C-42DC-93CB-76A5E75E5B8C}" type="presOf" srcId="{2C850437-8218-4FE5-BB20-E050EA1BBB1E}" destId="{CC4A8C48-A06C-4220-B586-2A5AFA72399D}" srcOrd="0" destOrd="0" presId="urn:microsoft.com/office/officeart/2009/3/layout/IncreasingArrowsProcess"/>
    <dgm:cxn modelId="{BB62DC1E-7E7C-4832-A902-4F0B38505460}" type="presOf" srcId="{962F7C4A-4DFE-4653-8B3B-E908EB9F3A15}" destId="{F5FA1854-A4F1-4E0E-91F8-072B2A4C5E6E}" srcOrd="0" destOrd="0" presId="urn:microsoft.com/office/officeart/2009/3/layout/IncreasingArrowsProcess"/>
    <dgm:cxn modelId="{F8C2EC7E-04E1-4385-A141-85250319EDD6}" srcId="{2C850437-8218-4FE5-BB20-E050EA1BBB1E}" destId="{EB4BAF34-B4DF-4A93-8104-F20458C57E07}" srcOrd="2" destOrd="0" parTransId="{9FFA5798-DB75-4B51-B888-4B998A8DDA5C}" sibTransId="{9FBF9BEE-AAD5-41B1-B147-0EC0B7A317B5}"/>
    <dgm:cxn modelId="{BC94D8DD-B91D-457E-8367-A662394F11A0}" type="presOf" srcId="{4A0CAF89-7F6A-4F5F-A3A3-4FC3A205AE44}" destId="{6FD711CB-4AFA-45B0-A7EF-EE1986CEF5BF}" srcOrd="0" destOrd="0" presId="urn:microsoft.com/office/officeart/2009/3/layout/IncreasingArrowsProcess"/>
    <dgm:cxn modelId="{54D9B375-1D4B-4058-AB1A-D834471CD004}" type="presOf" srcId="{9A684E0A-ECD6-4234-B685-9FE9E42695EE}" destId="{DCC9EB38-5F6F-435A-AAF2-326D744B8F32}" srcOrd="0" destOrd="0" presId="urn:microsoft.com/office/officeart/2009/3/layout/IncreasingArrowsProcess"/>
    <dgm:cxn modelId="{61676C3F-94DE-4F65-99A2-81A053680C85}" srcId="{41BD9FE2-8729-43D8-9889-D8068632C815}" destId="{4A0CAF89-7F6A-4F5F-A3A3-4FC3A205AE44}" srcOrd="0" destOrd="0" parTransId="{63BCCC75-16EC-478F-B1ED-A92629DFDAA8}" sibTransId="{5BA1BBC2-3DF0-4CEE-A968-42977159D1B4}"/>
    <dgm:cxn modelId="{95317396-CCA7-4013-AF70-9EFDB74AA6DF}" type="presOf" srcId="{41BD9FE2-8729-43D8-9889-D8068632C815}" destId="{FC0310B9-857D-4889-8136-FA48BF7ED27A}" srcOrd="0" destOrd="0" presId="urn:microsoft.com/office/officeart/2009/3/layout/IncreasingArrowsProcess"/>
    <dgm:cxn modelId="{B961A981-52D9-4CFF-AB4E-80678BD2BB32}" type="presParOf" srcId="{CC4A8C48-A06C-4220-B586-2A5AFA72399D}" destId="{FC0310B9-857D-4889-8136-FA48BF7ED27A}" srcOrd="0" destOrd="0" presId="urn:microsoft.com/office/officeart/2009/3/layout/IncreasingArrowsProcess"/>
    <dgm:cxn modelId="{5896BCCF-9FF0-4E34-BDC7-2D60F004991B}" type="presParOf" srcId="{CC4A8C48-A06C-4220-B586-2A5AFA72399D}" destId="{6FD711CB-4AFA-45B0-A7EF-EE1986CEF5BF}" srcOrd="1" destOrd="0" presId="urn:microsoft.com/office/officeart/2009/3/layout/IncreasingArrowsProcess"/>
    <dgm:cxn modelId="{123C0435-DA77-4618-A57A-9A5187C0ADD1}" type="presParOf" srcId="{CC4A8C48-A06C-4220-B586-2A5AFA72399D}" destId="{DCC9EB38-5F6F-435A-AAF2-326D744B8F32}" srcOrd="2" destOrd="0" presId="urn:microsoft.com/office/officeart/2009/3/layout/IncreasingArrowsProcess"/>
    <dgm:cxn modelId="{96B7335D-F984-43FE-841B-5BDC4E84FE80}" type="presParOf" srcId="{CC4A8C48-A06C-4220-B586-2A5AFA72399D}" destId="{B61DD07F-FB90-4E08-989D-7F21D5979878}" srcOrd="3" destOrd="0" presId="urn:microsoft.com/office/officeart/2009/3/layout/IncreasingArrowsProcess"/>
    <dgm:cxn modelId="{429FB604-E49D-4AE3-9AF9-AE3D2C105E18}" type="presParOf" srcId="{CC4A8C48-A06C-4220-B586-2A5AFA72399D}" destId="{1BDA48A3-BB2D-48A0-BC89-3F4FE96172BF}" srcOrd="4" destOrd="0" presId="urn:microsoft.com/office/officeart/2009/3/layout/IncreasingArrowsProcess"/>
    <dgm:cxn modelId="{48336A33-56F5-42B1-8357-776DE90CD907}" type="presParOf" srcId="{CC4A8C48-A06C-4220-B586-2A5AFA72399D}" destId="{F5FA1854-A4F1-4E0E-91F8-072B2A4C5E6E}" srcOrd="5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41877FE-F3D1-4850-B0AC-DCEF1CD43883}">
      <dsp:nvSpPr>
        <dsp:cNvPr id="0" name=""/>
        <dsp:cNvSpPr/>
      </dsp:nvSpPr>
      <dsp:spPr>
        <a:xfrm>
          <a:off x="0" y="0"/>
          <a:ext cx="5413248" cy="5413248"/>
        </a:xfrm>
        <a:prstGeom prst="pie">
          <a:avLst>
            <a:gd name="adj1" fmla="val 5400000"/>
            <a:gd name="adj2" fmla="val 1620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BAEE30EC-7F75-499D-9F29-68F1A5E8F323}">
      <dsp:nvSpPr>
        <dsp:cNvPr id="0" name=""/>
        <dsp:cNvSpPr/>
      </dsp:nvSpPr>
      <dsp:spPr>
        <a:xfrm>
          <a:off x="2706624" y="0"/>
          <a:ext cx="8799576" cy="541324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US" sz="2800" kern="1200" dirty="0" smtClean="0">
              <a:latin typeface="+mj-lt"/>
            </a:rPr>
            <a:t>General</a:t>
          </a:r>
        </a:p>
        <a:p>
          <a:pPr lvl="0" algn="l" defTabSz="12446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US" sz="2800" kern="1200" dirty="0" smtClean="0">
              <a:latin typeface="+mj-lt"/>
            </a:rPr>
            <a:t>Equilibrium</a:t>
          </a:r>
        </a:p>
        <a:p>
          <a:pPr lvl="0" algn="l" defTabSz="12446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US" sz="2800" kern="1200" dirty="0" smtClean="0">
              <a:latin typeface="+mj-lt"/>
            </a:rPr>
            <a:t>Models</a:t>
          </a:r>
          <a:endParaRPr lang="en-US" sz="2800" kern="1200" dirty="0">
            <a:latin typeface="+mj-lt"/>
          </a:endParaRPr>
        </a:p>
      </dsp:txBody>
      <dsp:txXfrm>
        <a:off x="2706624" y="0"/>
        <a:ext cx="4399788" cy="2571292"/>
      </dsp:txXfrm>
    </dsp:sp>
    <dsp:sp modelId="{0227F53D-178C-4018-8B36-FB8D96B5732F}">
      <dsp:nvSpPr>
        <dsp:cNvPr id="0" name=""/>
        <dsp:cNvSpPr/>
      </dsp:nvSpPr>
      <dsp:spPr>
        <a:xfrm>
          <a:off x="1420977" y="2571292"/>
          <a:ext cx="2571292" cy="2571292"/>
        </a:xfrm>
        <a:prstGeom prst="pie">
          <a:avLst>
            <a:gd name="adj1" fmla="val 5400000"/>
            <a:gd name="adj2" fmla="val 1620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E0DA2481-4219-4493-8C74-8E4C1CEA9190}">
      <dsp:nvSpPr>
        <dsp:cNvPr id="0" name=""/>
        <dsp:cNvSpPr/>
      </dsp:nvSpPr>
      <dsp:spPr>
        <a:xfrm>
          <a:off x="2706624" y="2571292"/>
          <a:ext cx="8799576" cy="257129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2800" kern="1200" dirty="0" smtClean="0">
              <a:latin typeface="+mj-lt"/>
            </a:rPr>
            <a:t>Partial </a:t>
          </a:r>
        </a:p>
        <a:p>
          <a:pPr lvl="0" algn="l" defTabSz="12446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2800" kern="1200" dirty="0" smtClean="0">
              <a:latin typeface="+mj-lt"/>
            </a:rPr>
            <a:t>Equilibrium</a:t>
          </a:r>
        </a:p>
        <a:p>
          <a:pPr lvl="0" algn="l" defTabSz="12446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2800" kern="1200" dirty="0" smtClean="0">
              <a:latin typeface="+mj-lt"/>
            </a:rPr>
            <a:t>Models </a:t>
          </a:r>
          <a:endParaRPr lang="en-US" sz="2800" kern="1200" dirty="0">
            <a:latin typeface="+mj-lt"/>
          </a:endParaRPr>
        </a:p>
      </dsp:txBody>
      <dsp:txXfrm>
        <a:off x="2706624" y="2571292"/>
        <a:ext cx="4399788" cy="2571292"/>
      </dsp:txXfrm>
    </dsp:sp>
    <dsp:sp modelId="{CFA6C2AE-9ECA-4DD7-BFB0-AD6D974A1790}">
      <dsp:nvSpPr>
        <dsp:cNvPr id="0" name=""/>
        <dsp:cNvSpPr/>
      </dsp:nvSpPr>
      <dsp:spPr>
        <a:xfrm>
          <a:off x="7106412" y="0"/>
          <a:ext cx="4399788" cy="2571292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285750" lvl="1" indent="-285750" algn="l" defTabSz="2889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6500" kern="1200" dirty="0"/>
        </a:p>
      </dsp:txBody>
      <dsp:txXfrm>
        <a:off x="7106412" y="0"/>
        <a:ext cx="4399788" cy="257129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0310B9-857D-4889-8136-FA48BF7ED27A}">
      <dsp:nvSpPr>
        <dsp:cNvPr id="0" name=""/>
        <dsp:cNvSpPr/>
      </dsp:nvSpPr>
      <dsp:spPr>
        <a:xfrm>
          <a:off x="0" y="115393"/>
          <a:ext cx="5989326" cy="649221"/>
        </a:xfrm>
        <a:prstGeom prst="rightArrow">
          <a:avLst>
            <a:gd name="adj1" fmla="val 5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254000" bIns="125207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latin typeface="Cambria" panose="02040503050406030204" pitchFamily="18" charset="0"/>
              <a:ea typeface="Cambria" panose="02040503050406030204" pitchFamily="18" charset="0"/>
            </a:rPr>
            <a:t>Mid 1990s to date</a:t>
          </a:r>
          <a:endParaRPr lang="en-US" sz="1600" b="1" kern="1200" dirty="0">
            <a:latin typeface="Cambria" panose="02040503050406030204" pitchFamily="18" charset="0"/>
            <a:ea typeface="Cambria" panose="02040503050406030204" pitchFamily="18" charset="0"/>
          </a:endParaRPr>
        </a:p>
      </dsp:txBody>
      <dsp:txXfrm>
        <a:off x="0" y="277698"/>
        <a:ext cx="5827021" cy="324611"/>
      </dsp:txXfrm>
    </dsp:sp>
    <dsp:sp modelId="{6FD711CB-4AFA-45B0-A7EF-EE1986CEF5BF}">
      <dsp:nvSpPr>
        <dsp:cNvPr id="0" name=""/>
        <dsp:cNvSpPr/>
      </dsp:nvSpPr>
      <dsp:spPr>
        <a:xfrm>
          <a:off x="0" y="616206"/>
          <a:ext cx="1847081" cy="202707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+mj-lt"/>
            </a:rPr>
            <a:t>Key macroeconomic variables (inflation, M2, Credit, economic Growth, exports, imports, ) Forecasting Suites </a:t>
          </a:r>
          <a:endParaRPr lang="en-US" sz="1600" kern="1200" dirty="0">
            <a:latin typeface="+mj-lt"/>
          </a:endParaRPr>
        </a:p>
      </dsp:txBody>
      <dsp:txXfrm>
        <a:off x="0" y="616206"/>
        <a:ext cx="1847081" cy="2027078"/>
      </dsp:txXfrm>
    </dsp:sp>
    <dsp:sp modelId="{DCC9EB38-5F6F-435A-AAF2-326D744B8F32}">
      <dsp:nvSpPr>
        <dsp:cNvPr id="0" name=""/>
        <dsp:cNvSpPr/>
      </dsp:nvSpPr>
      <dsp:spPr>
        <a:xfrm>
          <a:off x="1852712" y="530517"/>
          <a:ext cx="4149935" cy="788703"/>
        </a:xfrm>
        <a:prstGeom prst="rightArrow">
          <a:avLst>
            <a:gd name="adj1" fmla="val 50000"/>
            <a:gd name="adj2" fmla="val 50000"/>
          </a:avLst>
        </a:prstGeom>
        <a:gradFill rotWithShape="0">
          <a:gsLst>
            <a:gs pos="0">
              <a:schemeClr val="accent5">
                <a:hueOff val="2571418"/>
                <a:satOff val="5874"/>
                <a:lumOff val="-16274"/>
                <a:alphaOff val="0"/>
                <a:shade val="51000"/>
                <a:satMod val="130000"/>
              </a:schemeClr>
            </a:gs>
            <a:gs pos="80000">
              <a:schemeClr val="accent5">
                <a:hueOff val="2571418"/>
                <a:satOff val="5874"/>
                <a:lumOff val="-16274"/>
                <a:alphaOff val="0"/>
                <a:shade val="93000"/>
                <a:satMod val="130000"/>
              </a:schemeClr>
            </a:gs>
            <a:gs pos="100000">
              <a:schemeClr val="accent5">
                <a:hueOff val="2571418"/>
                <a:satOff val="5874"/>
                <a:lumOff val="-1627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254000" bIns="125207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latin typeface="+mj-lt"/>
            </a:rPr>
            <a:t>Jan 2005</a:t>
          </a:r>
          <a:endParaRPr lang="en-US" sz="1600" b="1" kern="1200" dirty="0">
            <a:latin typeface="+mj-lt"/>
          </a:endParaRPr>
        </a:p>
      </dsp:txBody>
      <dsp:txXfrm>
        <a:off x="1852712" y="727693"/>
        <a:ext cx="3952759" cy="394351"/>
      </dsp:txXfrm>
    </dsp:sp>
    <dsp:sp modelId="{B61DD07F-FB90-4E08-989D-7F21D5979878}">
      <dsp:nvSpPr>
        <dsp:cNvPr id="0" name=""/>
        <dsp:cNvSpPr/>
      </dsp:nvSpPr>
      <dsp:spPr>
        <a:xfrm>
          <a:off x="1853146" y="1106602"/>
          <a:ext cx="1930763" cy="152276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2571418"/>
              <a:satOff val="5874"/>
              <a:lumOff val="-16274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>
              <a:latin typeface="+mj-lt"/>
            </a:rPr>
            <a:t>Technical modules for the assessment of Market liquidity, output gap, and global oil prices </a:t>
          </a:r>
          <a:endParaRPr lang="en-US" sz="1700" kern="1200" dirty="0">
            <a:latin typeface="+mj-lt"/>
          </a:endParaRPr>
        </a:p>
      </dsp:txBody>
      <dsp:txXfrm>
        <a:off x="1853146" y="1106602"/>
        <a:ext cx="1930763" cy="1522766"/>
      </dsp:txXfrm>
    </dsp:sp>
    <dsp:sp modelId="{1BDA48A3-BB2D-48A0-BC89-3F4FE96172BF}">
      <dsp:nvSpPr>
        <dsp:cNvPr id="0" name=""/>
        <dsp:cNvSpPr/>
      </dsp:nvSpPr>
      <dsp:spPr>
        <a:xfrm>
          <a:off x="3758144" y="960844"/>
          <a:ext cx="2158679" cy="788703"/>
        </a:xfrm>
        <a:prstGeom prst="rightArrow">
          <a:avLst>
            <a:gd name="adj1" fmla="val 50000"/>
            <a:gd name="adj2" fmla="val 50000"/>
          </a:avLst>
        </a:prstGeom>
        <a:gradFill rotWithShape="0">
          <a:gsLst>
            <a:gs pos="0">
              <a:schemeClr val="accent5">
                <a:hueOff val="5142836"/>
                <a:satOff val="11748"/>
                <a:lumOff val="-32549"/>
                <a:alphaOff val="0"/>
                <a:shade val="51000"/>
                <a:satMod val="130000"/>
              </a:schemeClr>
            </a:gs>
            <a:gs pos="80000">
              <a:schemeClr val="accent5">
                <a:hueOff val="5142836"/>
                <a:satOff val="11748"/>
                <a:lumOff val="-32549"/>
                <a:alphaOff val="0"/>
                <a:shade val="93000"/>
                <a:satMod val="130000"/>
              </a:schemeClr>
            </a:gs>
            <a:gs pos="100000">
              <a:schemeClr val="accent5">
                <a:hueOff val="5142836"/>
                <a:satOff val="11748"/>
                <a:lumOff val="-3254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254000" bIns="125207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latin typeface="+mj-lt"/>
            </a:rPr>
            <a:t>Apr 2016</a:t>
          </a:r>
          <a:endParaRPr lang="en-US" sz="1600" b="1" kern="1200" dirty="0">
            <a:latin typeface="+mj-lt"/>
          </a:endParaRPr>
        </a:p>
      </dsp:txBody>
      <dsp:txXfrm>
        <a:off x="3758144" y="1158020"/>
        <a:ext cx="1961503" cy="394351"/>
      </dsp:txXfrm>
    </dsp:sp>
    <dsp:sp modelId="{F5FA1854-A4F1-4E0E-91F8-072B2A4C5E6E}">
      <dsp:nvSpPr>
        <dsp:cNvPr id="0" name=""/>
        <dsp:cNvSpPr/>
      </dsp:nvSpPr>
      <dsp:spPr>
        <a:xfrm>
          <a:off x="3758148" y="1521977"/>
          <a:ext cx="1936584" cy="110642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5142836"/>
              <a:satOff val="11748"/>
              <a:lumOff val="-32549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>
              <a:latin typeface="+mj-lt"/>
            </a:rPr>
            <a:t>Exchange rate Misalignment analysis</a:t>
          </a:r>
          <a:endParaRPr lang="en-US" sz="1700" kern="1200" dirty="0">
            <a:latin typeface="+mj-lt"/>
          </a:endParaRPr>
        </a:p>
      </dsp:txBody>
      <dsp:txXfrm>
        <a:off x="3758148" y="1521977"/>
        <a:ext cx="1936584" cy="11064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0.96123</cdr:y>
    </cdr:from>
    <cdr:to>
      <cdr:x>0.78592</cdr:x>
      <cdr:y>1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0" y="5273675"/>
          <a:ext cx="5749162" cy="2127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bIns="9144" rtlCol="0" anchor="ctr"/>
        <a:lstStyle xmlns:a="http://schemas.openxmlformats.org/drawingml/2006/main"/>
        <a:p xmlns:a="http://schemas.openxmlformats.org/drawingml/2006/main">
          <a:r>
            <a:rPr lang="en-US" sz="900" dirty="0">
              <a:latin typeface="Cambria" panose="02040503050406030204" pitchFamily="18" charset="0"/>
            </a:rPr>
            <a:t>Source: SBP staff estimates</a:t>
          </a:r>
        </a:p>
      </cdr:txBody>
    </cdr:sp>
  </cdr:relSizeAnchor>
  <cdr:relSizeAnchor xmlns:cdr="http://schemas.openxmlformats.org/drawingml/2006/chartDrawing">
    <cdr:from>
      <cdr:x>0.5</cdr:x>
      <cdr:y>0.64178</cdr:y>
    </cdr:from>
    <cdr:to>
      <cdr:x>0.89356</cdr:x>
      <cdr:y>0.68282</cdr:y>
    </cdr:to>
    <cdr:pic>
      <cdr:nvPicPr>
        <cdr:cNvPr id="4" name="Picture 3">
          <a:extLst xmlns:a="http://schemas.openxmlformats.org/drawingml/2006/main">
            <a:ext uri="{FF2B5EF4-FFF2-40B4-BE49-F238E27FC236}">
              <a16:creationId xmlns:a16="http://schemas.microsoft.com/office/drawing/2014/main" id="{8A7B081B-9EEB-43D1-821A-CA37DDFC2BA9}"/>
            </a:ext>
          </a:extLst>
        </cdr:cNvPr>
        <cdr:cNvPicPr/>
      </cdr:nvPicPr>
      <cdr:blipFill>
        <a:blip xmlns:a="http://schemas.openxmlformats.org/drawingml/2006/main" xmlns:r="http://schemas.openxmlformats.org/officeDocument/2006/relationships" r:embed="rId1" cstate="print"/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3657600" y="3521075"/>
          <a:ext cx="2878970" cy="22512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</cdr:pic>
  </cdr:relSizeAnchor>
  <cdr:relSizeAnchor xmlns:cdr="http://schemas.openxmlformats.org/drawingml/2006/chartDrawing">
    <cdr:from>
      <cdr:x>0</cdr:x>
      <cdr:y>0</cdr:y>
    </cdr:from>
    <cdr:to>
      <cdr:x>0.995</cdr:x>
      <cdr:y>0.13621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-914400" y="0"/>
          <a:ext cx="5905036" cy="390517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lIns="9144" tIns="9144" rIns="9144" bIns="9144" rtlCol="0">
          <a:noAutofit/>
        </a:bodyPr>
        <a:lstStyle xmlns:a="http://schemas.openxmlformats.org/drawingml/2006/main">
          <a:defPPr>
            <a:defRPr lang="en-US"/>
          </a:defPPr>
          <a:lvl1pPr algn="l" rtl="0" fontAlgn="base">
            <a:spcBef>
              <a:spcPct val="0"/>
            </a:spcBef>
            <a:spcAft>
              <a:spcPct val="0"/>
            </a:spcAft>
            <a:defRPr sz="2000" b="1"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sz="2000" b="1"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sz="2000" b="1"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sz="2000" b="1"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sz="2000" b="1"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5pPr>
          <a:lvl6pPr marL="2286000" algn="l" defTabSz="914400" rtl="0" eaLnBrk="1" latinLnBrk="0" hangingPunct="1">
            <a:defRPr sz="2000" b="1"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6pPr>
          <a:lvl7pPr marL="2743200" algn="l" defTabSz="914400" rtl="0" eaLnBrk="1" latinLnBrk="0" hangingPunct="1">
            <a:defRPr sz="2000" b="1"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7pPr>
          <a:lvl8pPr marL="3200400" algn="l" defTabSz="914400" rtl="0" eaLnBrk="1" latinLnBrk="0" hangingPunct="1">
            <a:defRPr sz="2000" b="1"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8pPr>
          <a:lvl9pPr marL="3657600" algn="l" defTabSz="914400" rtl="0" eaLnBrk="1" latinLnBrk="0" hangingPunct="1">
            <a:defRPr sz="2000" b="1"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9pPr>
        </a:lstStyle>
        <a:p xmlns:a="http://schemas.openxmlformats.org/drawingml/2006/main">
          <a:pPr marL="0" marR="0" lvl="0" indent="0" algn="l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  <a:defRPr/>
          </a:pPr>
          <a:r>
            <a:rPr lang="en-US" sz="1400" dirty="0" smtClean="0">
              <a:latin typeface="Cambria" pitchFamily="18" charset="0"/>
            </a:rPr>
            <a:t> Fan </a:t>
          </a:r>
          <a:r>
            <a:rPr lang="en-US" sz="1400" dirty="0">
              <a:latin typeface="Cambria" pitchFamily="18" charset="0"/>
            </a:rPr>
            <a:t>Chart Baseline CPI inflation projections </a:t>
          </a:r>
          <a:r>
            <a:rPr lang="en-US" sz="1400" baseline="0" dirty="0">
              <a:latin typeface="Cambria" pitchFamily="18" charset="0"/>
            </a:rPr>
            <a:t>(</a:t>
          </a:r>
          <a:r>
            <a:rPr lang="en-US" sz="1400" baseline="0" dirty="0" smtClean="0">
              <a:latin typeface="Cambria" pitchFamily="18" charset="0"/>
            </a:rPr>
            <a:t>National, percent)</a:t>
          </a:r>
          <a:endParaRPr lang="en-US" sz="1400" dirty="0">
            <a:latin typeface="Cambria" pitchFamily="18" charset="0"/>
          </a:endParaRPr>
        </a:p>
        <a:p xmlns:a="http://schemas.openxmlformats.org/drawingml/2006/main">
          <a:pPr algn="l"/>
          <a:r>
            <a:rPr lang="en-US" sz="1100" baseline="0" dirty="0" smtClean="0">
              <a:latin typeface="Cambria" pitchFamily="18" charset="0"/>
            </a:rPr>
            <a:t>                          </a:t>
          </a:r>
          <a:r>
            <a:rPr lang="en-US" sz="1100" dirty="0" smtClean="0">
              <a:latin typeface="Cambria" pitchFamily="18" charset="0"/>
            </a:rPr>
            <a:t> </a:t>
          </a:r>
          <a:r>
            <a:rPr lang="en-US" sz="1100" dirty="0">
              <a:latin typeface="Cambria" pitchFamily="18" charset="0"/>
            </a:rPr>
            <a:t>(12 months moving average inflation, percent)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0.20667</cdr:x>
      <cdr:y>0.09722</cdr:y>
    </cdr:from>
    <cdr:to>
      <cdr:x>0.20667</cdr:x>
      <cdr:y>0.84722</cdr:y>
    </cdr:to>
    <cdr:cxnSp macro="">
      <cdr:nvCxnSpPr>
        <cdr:cNvPr id="3" name="Straight Connector 2">
          <a:extLst xmlns:a="http://schemas.openxmlformats.org/drawingml/2006/main">
            <a:ext uri="{FF2B5EF4-FFF2-40B4-BE49-F238E27FC236}">
              <a16:creationId xmlns:a16="http://schemas.microsoft.com/office/drawing/2014/main" id="{62FE997E-2367-441C-9EC7-8970A49941A7}"/>
            </a:ext>
          </a:extLst>
        </cdr:cNvPr>
        <cdr:cNvCxnSpPr/>
      </cdr:nvCxnSpPr>
      <cdr:spPr>
        <a:xfrm xmlns:a="http://schemas.openxmlformats.org/drawingml/2006/main" flipH="1" flipV="1">
          <a:off x="2362200" y="533400"/>
          <a:ext cx="0" cy="4114800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0.36667</cdr:x>
      <cdr:y>0.09722</cdr:y>
    </cdr:from>
    <cdr:to>
      <cdr:x>0.36667</cdr:x>
      <cdr:y>0.84722</cdr:y>
    </cdr:to>
    <cdr:cxnSp macro="">
      <cdr:nvCxnSpPr>
        <cdr:cNvPr id="4" name="Straight Connector 3">
          <a:extLst xmlns:a="http://schemas.openxmlformats.org/drawingml/2006/main">
            <a:ext uri="{FF2B5EF4-FFF2-40B4-BE49-F238E27FC236}">
              <a16:creationId xmlns:a16="http://schemas.microsoft.com/office/drawing/2014/main" id="{0EEBF228-7604-4150-B59A-0E26F0E20D63}"/>
            </a:ext>
          </a:extLst>
        </cdr:cNvPr>
        <cdr:cNvCxnSpPr/>
      </cdr:nvCxnSpPr>
      <cdr:spPr>
        <a:xfrm xmlns:a="http://schemas.openxmlformats.org/drawingml/2006/main" flipH="1" flipV="1">
          <a:off x="4191000" y="533400"/>
          <a:ext cx="0" cy="4114800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0.52667</cdr:x>
      <cdr:y>0.09943</cdr:y>
    </cdr:from>
    <cdr:to>
      <cdr:x>0.52667</cdr:x>
      <cdr:y>0.84943</cdr:y>
    </cdr:to>
    <cdr:cxnSp macro="">
      <cdr:nvCxnSpPr>
        <cdr:cNvPr id="5" name="Straight Connector 4">
          <a:extLst xmlns:a="http://schemas.openxmlformats.org/drawingml/2006/main">
            <a:ext uri="{FF2B5EF4-FFF2-40B4-BE49-F238E27FC236}">
              <a16:creationId xmlns:a16="http://schemas.microsoft.com/office/drawing/2014/main" id="{F2CD3587-6399-452A-8E9E-B773AAC5C5CD}"/>
            </a:ext>
          </a:extLst>
        </cdr:cNvPr>
        <cdr:cNvCxnSpPr/>
      </cdr:nvCxnSpPr>
      <cdr:spPr>
        <a:xfrm xmlns:a="http://schemas.openxmlformats.org/drawingml/2006/main" flipH="1" flipV="1">
          <a:off x="6019800" y="533400"/>
          <a:ext cx="0" cy="4023360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0.22667</cdr:x>
      <cdr:y>0.69444</cdr:y>
    </cdr:from>
    <cdr:to>
      <cdr:x>0.36144</cdr:x>
      <cdr:y>0.76043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2590800" y="3810000"/>
          <a:ext cx="1540421" cy="362047"/>
        </a:xfrm>
        <a:prstGeom xmlns:a="http://schemas.openxmlformats.org/drawingml/2006/main" prst="rect">
          <a:avLst/>
        </a:prstGeom>
        <a:solidFill xmlns:a="http://schemas.openxmlformats.org/drawingml/2006/main">
          <a:schemeClr val="lt1"/>
        </a:solidFill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800" b="1" dirty="0">
              <a:latin typeface="Cambria" panose="02040503050406030204" pitchFamily="18" charset="0"/>
              <a:ea typeface="Cambria" panose="02040503050406030204" pitchFamily="18" charset="0"/>
            </a:rPr>
            <a:t>FY17</a:t>
          </a:r>
        </a:p>
      </cdr:txBody>
    </cdr:sp>
  </cdr:relSizeAnchor>
  <cdr:relSizeAnchor xmlns:cdr="http://schemas.openxmlformats.org/drawingml/2006/chartDrawing">
    <cdr:from>
      <cdr:x>0.414</cdr:x>
      <cdr:y>0.69444</cdr:y>
    </cdr:from>
    <cdr:to>
      <cdr:x>0.50249</cdr:x>
      <cdr:y>0.76043</cdr:y>
    </cdr:to>
    <cdr:sp macro="" textlink="">
      <cdr:nvSpPr>
        <cdr:cNvPr id="7" name="TextBox 5"/>
        <cdr:cNvSpPr txBox="1"/>
      </cdr:nvSpPr>
      <cdr:spPr>
        <a:xfrm xmlns:a="http://schemas.openxmlformats.org/drawingml/2006/main">
          <a:off x="4732020" y="3810000"/>
          <a:ext cx="1011441" cy="362048"/>
        </a:xfrm>
        <a:prstGeom xmlns:a="http://schemas.openxmlformats.org/drawingml/2006/main" prst="rect">
          <a:avLst/>
        </a:prstGeom>
        <a:solidFill xmlns:a="http://schemas.openxmlformats.org/drawingml/2006/main">
          <a:schemeClr val="lt1"/>
        </a:solidFill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800" b="1" dirty="0">
              <a:latin typeface="Cambria" panose="02040503050406030204" pitchFamily="18" charset="0"/>
              <a:ea typeface="Cambria" panose="02040503050406030204" pitchFamily="18" charset="0"/>
            </a:rPr>
            <a:t>FY18</a:t>
          </a:r>
        </a:p>
      </cdr:txBody>
    </cdr:sp>
  </cdr:relSizeAnchor>
  <cdr:relSizeAnchor xmlns:cdr="http://schemas.openxmlformats.org/drawingml/2006/chartDrawing">
    <cdr:from>
      <cdr:x>0.55333</cdr:x>
      <cdr:y>0.69444</cdr:y>
    </cdr:from>
    <cdr:to>
      <cdr:x>0.66206</cdr:x>
      <cdr:y>0.76043</cdr:y>
    </cdr:to>
    <cdr:sp macro="" textlink="">
      <cdr:nvSpPr>
        <cdr:cNvPr id="8" name="TextBox 5"/>
        <cdr:cNvSpPr txBox="1"/>
      </cdr:nvSpPr>
      <cdr:spPr>
        <a:xfrm xmlns:a="http://schemas.openxmlformats.org/drawingml/2006/main">
          <a:off x="6324600" y="3810000"/>
          <a:ext cx="1242783" cy="362048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800" b="1" dirty="0">
              <a:latin typeface="Cambria" panose="02040503050406030204" pitchFamily="18" charset="0"/>
              <a:ea typeface="Cambria" panose="02040503050406030204" pitchFamily="18" charset="0"/>
            </a:rPr>
            <a:t>FY19</a:t>
          </a:r>
        </a:p>
      </cdr:txBody>
    </cdr:sp>
  </cdr:relSizeAnchor>
  <cdr:relSizeAnchor xmlns:cdr="http://schemas.openxmlformats.org/drawingml/2006/chartDrawing">
    <cdr:from>
      <cdr:x>0.00065</cdr:x>
      <cdr:y>0.95739</cdr:y>
    </cdr:from>
    <cdr:to>
      <cdr:x>0.55655</cdr:x>
      <cdr:y>1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7374" y="5135880"/>
          <a:ext cx="6353937" cy="2286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10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rPr>
            <a:t>Approved</a:t>
          </a:r>
          <a:r>
            <a:rPr lang="en-US" sz="1100" baseline="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rPr>
            <a:t> point Forecast is available from July-2017</a:t>
          </a:r>
          <a:endParaRPr lang="en-US" sz="1100" dirty="0">
            <a:solidFill>
              <a:schemeClr val="tx1"/>
            </a:solidFill>
            <a:latin typeface="Cambria" panose="02040503050406030204" pitchFamily="18" charset="0"/>
            <a:ea typeface="Cambria" panose="020405030504060302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0.06</cdr:x>
      <cdr:y>0.69444</cdr:y>
    </cdr:from>
    <cdr:to>
      <cdr:x>0.19477</cdr:x>
      <cdr:y>0.76043</cdr:y>
    </cdr:to>
    <cdr:sp macro="" textlink="">
      <cdr:nvSpPr>
        <cdr:cNvPr id="11" name="TextBox 1"/>
        <cdr:cNvSpPr txBox="1"/>
      </cdr:nvSpPr>
      <cdr:spPr>
        <a:xfrm xmlns:a="http://schemas.openxmlformats.org/drawingml/2006/main">
          <a:off x="685800" y="3810000"/>
          <a:ext cx="1540421" cy="362047"/>
        </a:xfrm>
        <a:prstGeom xmlns:a="http://schemas.openxmlformats.org/drawingml/2006/main" prst="rect">
          <a:avLst/>
        </a:prstGeom>
        <a:solidFill xmlns:a="http://schemas.openxmlformats.org/drawingml/2006/main">
          <a:schemeClr val="lt1"/>
        </a:solidFill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800" b="1" dirty="0">
              <a:latin typeface="Cambria" panose="02040503050406030204" pitchFamily="18" charset="0"/>
              <a:ea typeface="Cambria" panose="02040503050406030204" pitchFamily="18" charset="0"/>
            </a:rPr>
            <a:t>FY16</a:t>
          </a:r>
        </a:p>
      </cdr:txBody>
    </cdr:sp>
  </cdr:relSizeAnchor>
  <cdr:relSizeAnchor xmlns:cdr="http://schemas.openxmlformats.org/drawingml/2006/chartDrawing">
    <cdr:from>
      <cdr:x>0.68667</cdr:x>
      <cdr:y>0.09722</cdr:y>
    </cdr:from>
    <cdr:to>
      <cdr:x>0.68667</cdr:x>
      <cdr:y>0.84722</cdr:y>
    </cdr:to>
    <cdr:cxnSp macro="">
      <cdr:nvCxnSpPr>
        <cdr:cNvPr id="10" name="Straight Connector 9">
          <a:extLst xmlns:a="http://schemas.openxmlformats.org/drawingml/2006/main">
            <a:ext uri="{FF2B5EF4-FFF2-40B4-BE49-F238E27FC236}">
              <a16:creationId xmlns:a16="http://schemas.microsoft.com/office/drawing/2014/main" id="{FA76F516-7B49-4C04-ACD3-B16FE8B6A64F}"/>
            </a:ext>
          </a:extLst>
        </cdr:cNvPr>
        <cdr:cNvCxnSpPr/>
      </cdr:nvCxnSpPr>
      <cdr:spPr>
        <a:xfrm xmlns:a="http://schemas.openxmlformats.org/drawingml/2006/main" flipH="1" flipV="1">
          <a:off x="7848600" y="533400"/>
          <a:ext cx="0" cy="4114800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0.69333</cdr:x>
      <cdr:y>0.69444</cdr:y>
    </cdr:from>
    <cdr:to>
      <cdr:x>0.83142</cdr:x>
      <cdr:y>0.76043</cdr:y>
    </cdr:to>
    <cdr:sp macro="" textlink="">
      <cdr:nvSpPr>
        <cdr:cNvPr id="12" name="TextBox 5"/>
        <cdr:cNvSpPr txBox="1"/>
      </cdr:nvSpPr>
      <cdr:spPr>
        <a:xfrm xmlns:a="http://schemas.openxmlformats.org/drawingml/2006/main">
          <a:off x="7924800" y="3810000"/>
          <a:ext cx="1578369" cy="36204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800" b="1" dirty="0">
              <a:latin typeface="Cambria" panose="02040503050406030204" pitchFamily="18" charset="0"/>
              <a:ea typeface="Cambria" panose="02040503050406030204" pitchFamily="18" charset="0"/>
            </a:rPr>
            <a:t>FY20</a:t>
          </a:r>
        </a:p>
        <a:p xmlns:a="http://schemas.openxmlformats.org/drawingml/2006/main">
          <a:pPr algn="ctr"/>
          <a:r>
            <a:rPr lang="en-US" sz="1100" b="1" dirty="0">
              <a:latin typeface="Cambria" panose="02040503050406030204" pitchFamily="18" charset="0"/>
              <a:ea typeface="Cambria" panose="02040503050406030204" pitchFamily="18" charset="0"/>
            </a:rPr>
            <a:t>Base</a:t>
          </a:r>
          <a:r>
            <a:rPr lang="en-US" sz="1100" b="1" baseline="0" dirty="0">
              <a:latin typeface="Cambria" panose="02040503050406030204" pitchFamily="18" charset="0"/>
              <a:ea typeface="Cambria" panose="02040503050406030204" pitchFamily="18" charset="0"/>
            </a:rPr>
            <a:t> 2015-16</a:t>
          </a:r>
          <a:endParaRPr lang="en-US" sz="1100" b="1" dirty="0">
            <a:latin typeface="Cambria" panose="02040503050406030204" pitchFamily="18" charset="0"/>
            <a:ea typeface="Cambria" panose="02040503050406030204" pitchFamily="18" charset="0"/>
          </a:endParaRPr>
        </a:p>
      </cdr:txBody>
    </cdr:sp>
  </cdr:relSizeAnchor>
  <cdr:relSizeAnchor xmlns:cdr="http://schemas.openxmlformats.org/drawingml/2006/chartDrawing">
    <cdr:from>
      <cdr:x>0.8411</cdr:x>
      <cdr:y>0.08333</cdr:y>
    </cdr:from>
    <cdr:to>
      <cdr:x>0.8411</cdr:x>
      <cdr:y>0.83333</cdr:y>
    </cdr:to>
    <cdr:cxnSp macro="">
      <cdr:nvCxnSpPr>
        <cdr:cNvPr id="13" name="Straight Connector 12">
          <a:extLst xmlns:a="http://schemas.openxmlformats.org/drawingml/2006/main">
            <a:ext uri="{FF2B5EF4-FFF2-40B4-BE49-F238E27FC236}">
              <a16:creationId xmlns:a16="http://schemas.microsoft.com/office/drawing/2014/main" id="{054C5191-DD5E-40A4-9D9C-1F043E9ADA46}"/>
            </a:ext>
          </a:extLst>
        </cdr:cNvPr>
        <cdr:cNvCxnSpPr/>
      </cdr:nvCxnSpPr>
      <cdr:spPr>
        <a:xfrm xmlns:a="http://schemas.openxmlformats.org/drawingml/2006/main" flipH="1" flipV="1">
          <a:off x="9613760" y="457200"/>
          <a:ext cx="0" cy="4114800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0.84</cdr:x>
      <cdr:y>0.69444</cdr:y>
    </cdr:from>
    <cdr:to>
      <cdr:x>0.97809</cdr:x>
      <cdr:y>0.74655</cdr:y>
    </cdr:to>
    <cdr:sp macro="" textlink="">
      <cdr:nvSpPr>
        <cdr:cNvPr id="14" name="TextBox 5">
          <a:extLst xmlns:a="http://schemas.openxmlformats.org/drawingml/2006/main">
            <a:ext uri="{FF2B5EF4-FFF2-40B4-BE49-F238E27FC236}">
              <a16:creationId xmlns:a16="http://schemas.microsoft.com/office/drawing/2014/main" id="{3CA45B31-3AA2-458D-BDDD-C95DB3AE0A3D}"/>
            </a:ext>
          </a:extLst>
        </cdr:cNvPr>
        <cdr:cNvSpPr txBox="1"/>
      </cdr:nvSpPr>
      <cdr:spPr>
        <a:xfrm xmlns:a="http://schemas.openxmlformats.org/drawingml/2006/main">
          <a:off x="9601200" y="3810000"/>
          <a:ext cx="1578369" cy="28584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800" b="1" dirty="0">
              <a:latin typeface="Cambria" panose="02040503050406030204" pitchFamily="18" charset="0"/>
              <a:ea typeface="Cambria" panose="02040503050406030204" pitchFamily="18" charset="0"/>
            </a:rPr>
            <a:t>FY21</a:t>
          </a:r>
        </a:p>
        <a:p xmlns:a="http://schemas.openxmlformats.org/drawingml/2006/main">
          <a:pPr algn="ctr"/>
          <a:endParaRPr lang="en-US" sz="1100" b="1" dirty="0">
            <a:latin typeface="Cambria" panose="02040503050406030204" pitchFamily="18" charset="0"/>
            <a:ea typeface="Cambria" panose="02040503050406030204" pitchFamily="18" charset="0"/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3"/>
            <a:ext cx="30368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117" tIns="48560" rIns="97117" bIns="48560" numCol="1" anchor="t" anchorCtr="0" compatLnSpc="1">
            <a:prstTxWarp prst="textNoShape">
              <a:avLst/>
            </a:prstTxWarp>
          </a:bodyPr>
          <a:lstStyle>
            <a:lvl1pPr defTabSz="971140">
              <a:defRPr sz="1300" b="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925" y="23"/>
            <a:ext cx="30368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117" tIns="48560" rIns="97117" bIns="48560" numCol="1" anchor="t" anchorCtr="0" compatLnSpc="1">
            <a:prstTxWarp prst="textNoShape">
              <a:avLst/>
            </a:prstTxWarp>
          </a:bodyPr>
          <a:lstStyle>
            <a:lvl1pPr algn="r" defTabSz="971140">
              <a:defRPr sz="1300" b="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75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2875"/>
            <a:ext cx="30368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117" tIns="48560" rIns="97117" bIns="48560" numCol="1" anchor="b" anchorCtr="0" compatLnSpc="1">
            <a:prstTxWarp prst="textNoShape">
              <a:avLst/>
            </a:prstTxWarp>
          </a:bodyPr>
          <a:lstStyle>
            <a:lvl1pPr defTabSz="971140">
              <a:defRPr sz="1300" b="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75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925" y="8832875"/>
            <a:ext cx="30368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117" tIns="48560" rIns="97117" bIns="48560" numCol="1" anchor="b" anchorCtr="0" compatLnSpc="1">
            <a:prstTxWarp prst="textNoShape">
              <a:avLst/>
            </a:prstTxWarp>
          </a:bodyPr>
          <a:lstStyle>
            <a:lvl1pPr algn="r" defTabSz="971140">
              <a:defRPr sz="1300" b="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2A1D72CB-00A6-44B1-9F64-D327F8805FD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68075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3"/>
            <a:ext cx="30368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117" tIns="48560" rIns="97117" bIns="48560" numCol="1" anchor="t" anchorCtr="0" compatLnSpc="1">
            <a:prstTxWarp prst="textNoShape">
              <a:avLst/>
            </a:prstTxWarp>
          </a:bodyPr>
          <a:lstStyle>
            <a:lvl1pPr defTabSz="971140">
              <a:defRPr sz="1300" b="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925" y="23"/>
            <a:ext cx="30368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117" tIns="48560" rIns="97117" bIns="48560" numCol="1" anchor="t" anchorCtr="0" compatLnSpc="1">
            <a:prstTxWarp prst="textNoShape">
              <a:avLst/>
            </a:prstTxWarp>
          </a:bodyPr>
          <a:lstStyle>
            <a:lvl1pPr algn="r" defTabSz="971140">
              <a:defRPr sz="1300" b="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48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06400" y="698500"/>
            <a:ext cx="6199188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99" y="4416430"/>
            <a:ext cx="5607049" cy="4179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117" tIns="48560" rIns="97117" bIns="485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2875"/>
            <a:ext cx="30368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117" tIns="48560" rIns="97117" bIns="48560" numCol="1" anchor="b" anchorCtr="0" compatLnSpc="1">
            <a:prstTxWarp prst="textNoShape">
              <a:avLst/>
            </a:prstTxWarp>
          </a:bodyPr>
          <a:lstStyle>
            <a:lvl1pPr defTabSz="971140">
              <a:defRPr sz="1300" b="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925" y="8832875"/>
            <a:ext cx="30368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117" tIns="48560" rIns="97117" bIns="48560" numCol="1" anchor="b" anchorCtr="0" compatLnSpc="1">
            <a:prstTxWarp prst="textNoShape">
              <a:avLst/>
            </a:prstTxWarp>
          </a:bodyPr>
          <a:lstStyle>
            <a:lvl1pPr algn="r" defTabSz="971140">
              <a:defRPr sz="1300" b="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C8C1D813-8CD9-435D-B840-279E048AF44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825115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2238" y="746125"/>
            <a:ext cx="6615112" cy="3722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C1D813-8CD9-435D-B840-279E048AF441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00992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7114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8C1D813-8CD9-435D-B840-279E048AF441}" type="slidenum">
              <a:rPr kumimoji="0" lang="en-US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7114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3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649064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9F561B-F6D2-4B1A-9F1A-15A6A641EF33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4787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C1D813-8CD9-435D-B840-279E048AF441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4156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046453"/>
            <a:ext cx="10363200" cy="55399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369332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Tuesday, February 06, 2007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DF7ABA-3125-4EBC-A9B7-E2F9E19FCB6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33645" y="1595444"/>
            <a:ext cx="4351961" cy="167430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Tuesday, February 06, 2007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2CC67B-68C2-4637-9877-50042C6B774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52472" y="730250"/>
            <a:ext cx="1246495" cy="24145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70374" y="730250"/>
            <a:ext cx="1578894" cy="241458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Tuesday, February 06, 2007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8E1120-7B22-47F4-AB95-9A43415EE3E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0515970"/>
      </p:ext>
    </p:extLst>
  </p:cSld>
  <p:clrMapOvr>
    <a:masterClrMapping/>
  </p:clrMapOvr>
  <p:transition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184953"/>
            <a:ext cx="10363200" cy="41549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2"/>
            <a:ext cx="8534400" cy="276999"/>
          </a:xfrm>
        </p:spPr>
        <p:txBody>
          <a:bodyPr/>
          <a:lstStyle>
            <a:lvl1pPr marL="0" indent="0" algn="ctr">
              <a:buNone/>
              <a:defRPr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  <a:lvl6pPr marL="1714500" indent="0" algn="ctr">
              <a:buNone/>
              <a:defRPr/>
            </a:lvl6pPr>
            <a:lvl7pPr marL="2057400" indent="0" algn="ctr">
              <a:buNone/>
              <a:defRPr/>
            </a:lvl7pPr>
            <a:lvl8pPr marL="2400300" indent="0" algn="ctr">
              <a:buNone/>
              <a:defRPr/>
            </a:lvl8pPr>
            <a:lvl9pPr marL="27432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Tuesday, February 06, 2007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DF7ABA-3125-4EBC-A9B7-E2F9E19FCB6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8380016"/>
      </p:ext>
    </p:extLst>
  </p:cSld>
  <p:clrMapOvr>
    <a:masterClrMapping/>
  </p:clrMapOvr>
  <p:transition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3068" y="1595443"/>
            <a:ext cx="10532533" cy="13018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Tuesday, February 06, 2007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6E1542-8B8B-45C4-BFB0-3C2FB8A083D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66033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8"/>
            <a:ext cx="10363200" cy="46166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4176071"/>
            <a:ext cx="10363200" cy="230832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Tuesday, February 06, 2007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C4620A-8301-4B30-AB72-6E4355CB3C7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7957509"/>
      </p:ext>
    </p:extLst>
  </p:cSld>
  <p:clrMapOvr>
    <a:masterClrMapping/>
  </p:clrMapOvr>
  <p:transition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3069" y="1595440"/>
            <a:ext cx="5164667" cy="1431161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20933" y="1595440"/>
            <a:ext cx="5164667" cy="1431161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Tuesday, February 06, 2007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CF3698-A056-4AC8-A4D6-21AA6E64912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741521"/>
      </p:ext>
    </p:extLst>
  </p:cSld>
  <p:clrMapOvr>
    <a:masterClrMapping/>
  </p:clrMapOvr>
  <p:transition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002140"/>
            <a:ext cx="10972800" cy="41549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897879"/>
            <a:ext cx="5386917" cy="27699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83"/>
            <a:ext cx="5386917" cy="1246495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3" y="1897879"/>
            <a:ext cx="5389033" cy="27699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3" y="2174883"/>
            <a:ext cx="5389033" cy="1246495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Tuesday, February 06, 2007</a:t>
            </a: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D2A0B8-F3BB-4126-AB29-9F467E2AACC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8556391"/>
      </p:ext>
    </p:extLst>
  </p:cSld>
  <p:clrMapOvr>
    <a:masterClrMapping/>
  </p:clrMapOvr>
  <p:transition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Tuesday, February 06, 2007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279993-6C91-4B5E-8A50-CD6820E1075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9023232"/>
      </p:ext>
    </p:extLst>
  </p:cSld>
  <p:clrMapOvr>
    <a:masterClrMapping/>
  </p:clrMapOvr>
  <p:transition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Tuesday, February 06, 2007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8514EB-6F97-4F6B-B772-AFCF8550001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9915488"/>
      </p:ext>
    </p:extLst>
  </p:cSld>
  <p:clrMapOvr>
    <a:masterClrMapping/>
  </p:clrMapOvr>
  <p:transition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3" y="1204271"/>
            <a:ext cx="4011084" cy="230832"/>
          </a:xfrm>
        </p:spPr>
        <p:txBody>
          <a:bodyPr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8"/>
            <a:ext cx="6815667" cy="164352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3" y="1435106"/>
            <a:ext cx="4011084" cy="16158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Tuesday, February 06, 2007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E20312-9F1E-465A-B1C2-DF318675DEC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3089249"/>
      </p:ext>
    </p:extLst>
  </p:cSld>
  <p:clrMapOvr>
    <a:masterClrMapping/>
  </p:clrMapOvr>
  <p:transition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5136509"/>
            <a:ext cx="7315200" cy="230832"/>
          </a:xfrm>
        </p:spPr>
        <p:txBody>
          <a:bodyPr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8"/>
            <a:ext cx="7315200" cy="369332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43"/>
            <a:ext cx="7315200" cy="16158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Tuesday, February 06, 2007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444960-E996-4A4E-A0BA-81035578B6B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595265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52467" y="730250"/>
            <a:ext cx="1661993" cy="24145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13079" y="730250"/>
            <a:ext cx="2936188" cy="241458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Tuesday, February 06, 2007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8E1120-7B22-47F4-AB95-9A43415EE3E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306463" y="1595446"/>
            <a:ext cx="2479140" cy="167430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Tuesday, February 06, 2007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2CC67B-68C2-4637-9877-50042C6B774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9676446"/>
      </p:ext>
    </p:extLst>
  </p:cSld>
  <p:clrMapOvr>
    <a:masterClrMapping/>
  </p:clrMapOvr>
  <p:transition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52472" y="730250"/>
            <a:ext cx="1246495" cy="24145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70374" y="730250"/>
            <a:ext cx="1578894" cy="241458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Tuesday, February 06, 2007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8E1120-7B22-47F4-AB95-9A43415EE3E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5482638"/>
      </p:ext>
    </p:extLst>
  </p:cSld>
  <p:clrMapOvr>
    <a:masterClrMapping/>
  </p:clrMapOvr>
  <p:transition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184953"/>
            <a:ext cx="10363200" cy="41549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2"/>
            <a:ext cx="8534400" cy="276999"/>
          </a:xfrm>
        </p:spPr>
        <p:txBody>
          <a:bodyPr/>
          <a:lstStyle>
            <a:lvl1pPr marL="0" indent="0" algn="ctr">
              <a:buNone/>
              <a:defRPr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  <a:lvl6pPr marL="1714500" indent="0" algn="ctr">
              <a:buNone/>
              <a:defRPr/>
            </a:lvl6pPr>
            <a:lvl7pPr marL="2057400" indent="0" algn="ctr">
              <a:buNone/>
              <a:defRPr/>
            </a:lvl7pPr>
            <a:lvl8pPr marL="2400300" indent="0" algn="ctr">
              <a:buNone/>
              <a:defRPr/>
            </a:lvl8pPr>
            <a:lvl9pPr marL="27432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Tuesday, February 06, 2007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DF7ABA-3125-4EBC-A9B7-E2F9E19FCB6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7923213"/>
      </p:ext>
    </p:extLst>
  </p:cSld>
  <p:clrMapOvr>
    <a:masterClrMapping/>
  </p:clrMapOvr>
  <p:transition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3068" y="1595441"/>
            <a:ext cx="10532533" cy="13018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Tuesday, February 06, 2007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6E1542-8B8B-45C4-BFB0-3C2FB8A083D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348706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7"/>
            <a:ext cx="10363200" cy="46166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4176073"/>
            <a:ext cx="10363200" cy="230832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Tuesday, February 06, 2007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C4620A-8301-4B30-AB72-6E4355CB3C7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0708234"/>
      </p:ext>
    </p:extLst>
  </p:cSld>
  <p:clrMapOvr>
    <a:masterClrMapping/>
  </p:clrMapOvr>
  <p:transition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3069" y="1595439"/>
            <a:ext cx="5164667" cy="1431161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20933" y="1595439"/>
            <a:ext cx="5164667" cy="1431161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Tuesday, February 06, 2007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CF3698-A056-4AC8-A4D6-21AA6E64912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678617"/>
      </p:ext>
    </p:extLst>
  </p:cSld>
  <p:clrMapOvr>
    <a:masterClrMapping/>
  </p:clrMapOvr>
  <p:transition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002140"/>
            <a:ext cx="10972800" cy="41549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897879"/>
            <a:ext cx="5386917" cy="27699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83"/>
            <a:ext cx="5386917" cy="1246495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3" y="1897879"/>
            <a:ext cx="5389033" cy="27699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3" y="2174883"/>
            <a:ext cx="5389033" cy="1246495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Tuesday, February 06, 2007</a:t>
            </a: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D2A0B8-F3BB-4126-AB29-9F467E2AACC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4982920"/>
      </p:ext>
    </p:extLst>
  </p:cSld>
  <p:clrMapOvr>
    <a:masterClrMapping/>
  </p:clrMapOvr>
  <p:transition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Tuesday, February 06, 2007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279993-6C91-4B5E-8A50-CD6820E1075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783005"/>
      </p:ext>
    </p:extLst>
  </p:cSld>
  <p:clrMapOvr>
    <a:masterClrMapping/>
  </p:clrMapOvr>
  <p:transition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Tuesday, February 06, 2007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8514EB-6F97-4F6B-B772-AFCF8550001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4335724"/>
      </p:ext>
    </p:extLst>
  </p:cSld>
  <p:clrMapOvr>
    <a:masterClrMapping/>
  </p:clrMapOvr>
  <p:transition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3" y="1204273"/>
            <a:ext cx="4011084" cy="230832"/>
          </a:xfrm>
        </p:spPr>
        <p:txBody>
          <a:bodyPr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7"/>
            <a:ext cx="6815667" cy="164352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3" y="1435104"/>
            <a:ext cx="4011084" cy="16158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Tuesday, February 06, 2007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E20312-9F1E-465A-B1C2-DF318675DEC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639711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" y="2814608"/>
            <a:ext cx="184731" cy="4001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en-US" sz="2000">
              <a:cs typeface="+mn-cs"/>
            </a:endParaRPr>
          </a:p>
        </p:txBody>
      </p:sp>
      <p:cxnSp>
        <p:nvCxnSpPr>
          <p:cNvPr id="6" name="Straight Connector 12"/>
          <p:cNvCxnSpPr>
            <a:cxnSpLocks noChangeShapeType="1"/>
          </p:cNvCxnSpPr>
          <p:nvPr/>
        </p:nvCxnSpPr>
        <p:spPr bwMode="auto">
          <a:xfrm>
            <a:off x="304800" y="1219200"/>
            <a:ext cx="11887200" cy="1588"/>
          </a:xfrm>
          <a:prstGeom prst="line">
            <a:avLst/>
          </a:prstGeom>
          <a:noFill/>
          <a:ln w="15875" algn="ctr">
            <a:solidFill>
              <a:schemeClr val="accent2"/>
            </a:solidFill>
            <a:round/>
            <a:headEnd/>
            <a:tailEnd/>
          </a:ln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20800" y="390564"/>
            <a:ext cx="10668000" cy="55399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304800" y="1524000"/>
            <a:ext cx="11582400" cy="369332"/>
          </a:xfrm>
        </p:spPr>
        <p:txBody>
          <a:bodyPr/>
          <a:lstStyle>
            <a:lvl1pPr algn="l">
              <a:buFont typeface="Arial" pitchFamily="34" charset="0"/>
              <a:buNone/>
              <a:defRPr/>
            </a:lvl1pPr>
            <a:lvl2pPr>
              <a:buNone/>
              <a:defRPr/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 b="1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2A72E24F-545F-44F9-A119-E6448F7575D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 descr="sbp_logoclr_1_KK.png">
            <a:hlinkClick r:id="" action="ppaction://noaction"/>
          </p:cNvPr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0645650" y="63182"/>
            <a:ext cx="1097280" cy="1097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3758016"/>
      </p:ext>
    </p:extLst>
  </p:cSld>
  <p:clrMapOvr>
    <a:masterClrMapping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5136511"/>
            <a:ext cx="7315200" cy="230832"/>
          </a:xfrm>
        </p:spPr>
        <p:txBody>
          <a:bodyPr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8"/>
            <a:ext cx="7315200" cy="369332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41"/>
            <a:ext cx="7315200" cy="16158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Tuesday, February 06, 2007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444960-E996-4A4E-A0BA-81035578B6B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0617093"/>
      </p:ext>
    </p:extLst>
  </p:cSld>
  <p:clrMapOvr>
    <a:masterClrMapping/>
  </p:clrMapOvr>
  <p:transition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306465" y="1595446"/>
            <a:ext cx="2479140" cy="167430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Tuesday, February 06, 2007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2CC67B-68C2-4637-9877-50042C6B774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306881"/>
      </p:ext>
    </p:extLst>
  </p:cSld>
  <p:clrMapOvr>
    <a:masterClrMapping/>
  </p:clrMapOvr>
  <p:transition/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52470" y="730250"/>
            <a:ext cx="1246495" cy="24145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70374" y="730250"/>
            <a:ext cx="1578894" cy="241458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Tuesday, February 06, 2007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8E1120-7B22-47F4-AB95-9A43415EE3E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2370376"/>
      </p:ext>
    </p:extLst>
  </p:cSld>
  <p:clrMapOvr>
    <a:masterClrMapping/>
  </p:clrMapOvr>
  <p:transition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ABEE9-ABD6-4263-AB5C-CCC557E06514}" type="datetimeFigureOut">
              <a:rPr lang="en-US" smtClean="0"/>
              <a:t>4/5/2021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DDC70-7B72-46DD-AF35-51A586521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107647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ABEE9-ABD6-4263-AB5C-CCC557E06514}" type="datetimeFigureOut">
              <a:rPr lang="en-US" smtClean="0"/>
              <a:t>4/5/2021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DDC70-7B72-46DD-AF35-51A586521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356531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ABEE9-ABD6-4263-AB5C-CCC557E06514}" type="datetimeFigureOut">
              <a:rPr lang="en-US" smtClean="0"/>
              <a:t>4/5/2021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DDC70-7B72-46DD-AF35-51A586521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5237343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ABEE9-ABD6-4263-AB5C-CCC557E06514}" type="datetimeFigureOut">
              <a:rPr lang="en-US" smtClean="0"/>
              <a:t>4/5/2021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DDC70-7B72-46DD-AF35-51A586521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508674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ABEE9-ABD6-4263-AB5C-CCC557E06514}" type="datetimeFigureOut">
              <a:rPr lang="en-US" smtClean="0"/>
              <a:t>4/5/2021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DDC70-7B72-46DD-AF35-51A586521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026213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ABEE9-ABD6-4263-AB5C-CCC557E06514}" type="datetimeFigureOut">
              <a:rPr lang="en-US" smtClean="0"/>
              <a:t>4/5/2021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DDC70-7B72-46DD-AF35-51A586521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282073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ABEE9-ABD6-4263-AB5C-CCC557E06514}" type="datetimeFigureOut">
              <a:rPr lang="en-US" smtClean="0"/>
              <a:t>4/5/2021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DDC70-7B72-46DD-AF35-51A586521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44885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046453"/>
            <a:ext cx="10363200" cy="55399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369332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3333CC"/>
                </a:solidFill>
              </a:rPr>
              <a:t>Tuesday, February 06, 2007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DF7ABA-3125-4EBC-A9B7-E2F9E19FCB6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ABEE9-ABD6-4263-AB5C-CCC557E06514}" type="datetimeFigureOut">
              <a:rPr lang="en-US" smtClean="0"/>
              <a:t>4/5/2021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DDC70-7B72-46DD-AF35-51A586521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7162983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ABEE9-ABD6-4263-AB5C-CCC557E06514}" type="datetimeFigureOut">
              <a:rPr lang="en-US" smtClean="0"/>
              <a:t>4/5/2021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DDC70-7B72-46DD-AF35-51A586521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479412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ABEE9-ABD6-4263-AB5C-CCC557E06514}" type="datetimeFigureOut">
              <a:rPr lang="en-US" smtClean="0"/>
              <a:t>4/5/2021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DDC70-7B72-46DD-AF35-51A586521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486530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ABEE9-ABD6-4263-AB5C-CCC557E06514}" type="datetimeFigureOut">
              <a:rPr lang="en-US" smtClean="0"/>
              <a:t>4/5/2021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DDC70-7B72-46DD-AF35-51A586521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26297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3068" y="1595438"/>
            <a:ext cx="10532533" cy="17358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3333CC"/>
                </a:solidFill>
              </a:rPr>
              <a:t>Tuesday, February 06, 2007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6E1542-8B8B-45C4-BFB0-3C2FB8A083D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4"/>
            <a:ext cx="10363200" cy="61555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4099129"/>
            <a:ext cx="10363200" cy="30777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3333CC"/>
                </a:solidFill>
              </a:rPr>
              <a:t>Tuesday, February 06, 2007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C4620A-8301-4B30-AB72-6E4355CB3C7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3069" y="1595438"/>
            <a:ext cx="5164667" cy="23391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20933" y="1595438"/>
            <a:ext cx="5164667" cy="23391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3333CC"/>
                </a:solidFill>
              </a:rPr>
              <a:t>Tuesday, February 06, 2007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CF3698-A056-4AC8-A4D6-21AA6E64912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63640"/>
            <a:ext cx="10972800" cy="55399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805543"/>
            <a:ext cx="5386917" cy="36933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81"/>
            <a:ext cx="5386917" cy="166199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2" y="1805543"/>
            <a:ext cx="5389033" cy="36933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2" y="2174881"/>
            <a:ext cx="5389033" cy="166199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3333CC"/>
                </a:solidFill>
              </a:rPr>
              <a:t>Tuesday, February 06, 2007</a:t>
            </a: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D2A0B8-F3BB-4126-AB29-9F467E2AACC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3333CC"/>
                </a:solidFill>
              </a:rPr>
              <a:t>Tuesday, February 06, 2007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279993-6C91-4B5E-8A50-CD6820E1075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3333CC"/>
                </a:solidFill>
              </a:rPr>
              <a:t>Tuesday, February 06, 2007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8514EB-6F97-4F6B-B772-AFCF8550001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3068" y="1595438"/>
            <a:ext cx="10532533" cy="17358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Tuesday, February 06, 2007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6E1542-8B8B-45C4-BFB0-3C2FB8A083D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3" y="1127329"/>
            <a:ext cx="4011084" cy="30777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4"/>
            <a:ext cx="6815667" cy="219136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3" y="1435101"/>
            <a:ext cx="4011084" cy="21544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3333CC"/>
                </a:solidFill>
              </a:rPr>
              <a:t>Tuesday, February 06, 2007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E20312-9F1E-465A-B1C2-DF318675DEC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5059567"/>
            <a:ext cx="7315200" cy="30777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8"/>
            <a:ext cx="7315200" cy="49244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21544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3333CC"/>
                </a:solidFill>
              </a:rPr>
              <a:t>Tuesday, February 06, 2007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444960-E996-4A4E-A0BA-81035578B6B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33645" y="1595444"/>
            <a:ext cx="4351961" cy="167430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3333CC"/>
                </a:solidFill>
              </a:rPr>
              <a:t>Tuesday, February 06, 2007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2CC67B-68C2-4637-9877-50042C6B774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52467" y="730250"/>
            <a:ext cx="1661993" cy="24145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13079" y="730250"/>
            <a:ext cx="2936188" cy="241458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3333CC"/>
                </a:solidFill>
              </a:rPr>
              <a:t>Tuesday, February 06, 2007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8E1120-7B22-47F4-AB95-9A43415EE3E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046453"/>
            <a:ext cx="10363200" cy="55399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369332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Tuesday, February 06, 2007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DF7ABA-3125-4EBC-A9B7-E2F9E19FCB6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587757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3068" y="1595438"/>
            <a:ext cx="10532533" cy="17358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Tuesday, February 06, 2007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6E1542-8B8B-45C4-BFB0-3C2FB8A083D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20191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4"/>
            <a:ext cx="10363200" cy="61555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4099129"/>
            <a:ext cx="10363200" cy="30777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Tuesday, February 06, 2007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C4620A-8301-4B30-AB72-6E4355CB3C7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974527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3069" y="1595438"/>
            <a:ext cx="5164667" cy="23391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20933" y="1595438"/>
            <a:ext cx="5164667" cy="23391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Tuesday, February 06, 2007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CF3698-A056-4AC8-A4D6-21AA6E64912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5711396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63640"/>
            <a:ext cx="10972800" cy="55399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805543"/>
            <a:ext cx="5386917" cy="36933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81"/>
            <a:ext cx="5386917" cy="166199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2" y="1805543"/>
            <a:ext cx="5389033" cy="36933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2" y="2174881"/>
            <a:ext cx="5389033" cy="166199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Tuesday, February 06, 2007</a:t>
            </a: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D2A0B8-F3BB-4126-AB29-9F467E2AACC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4342239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Tuesday, February 06, 2007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279993-6C91-4B5E-8A50-CD6820E1075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9018583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4"/>
            <a:ext cx="10363200" cy="61555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4099129"/>
            <a:ext cx="10363200" cy="30777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Tuesday, February 06, 2007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C4620A-8301-4B30-AB72-6E4355CB3C7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Tuesday, February 06, 2007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8514EB-6F97-4F6B-B772-AFCF8550001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3124785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3" y="1127329"/>
            <a:ext cx="4011084" cy="30777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4"/>
            <a:ext cx="6815667" cy="219136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3" y="1435101"/>
            <a:ext cx="4011084" cy="21544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Tuesday, February 06, 2007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E20312-9F1E-465A-B1C2-DF318675DEC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7907822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5059567"/>
            <a:ext cx="7315200" cy="30777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8"/>
            <a:ext cx="7315200" cy="49244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21544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Tuesday, February 06, 2007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444960-E996-4A4E-A0BA-81035578B6B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5293449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33645" y="1595444"/>
            <a:ext cx="4351961" cy="167430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Tuesday, February 06, 2007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2CC67B-68C2-4637-9877-50042C6B774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8743589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52467" y="730250"/>
            <a:ext cx="1661993" cy="24145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13079" y="730250"/>
            <a:ext cx="2936188" cy="241458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Tuesday, February 06, 2007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8E1120-7B22-47F4-AB95-9A43415EE3E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7114467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046453"/>
            <a:ext cx="10363200" cy="55399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369332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Tuesday, February 06, 2007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DF7ABA-3125-4EBC-A9B7-E2F9E19FCB6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3483608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3068" y="1595438"/>
            <a:ext cx="10532533" cy="17358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Tuesday, February 06, 2007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6E1542-8B8B-45C4-BFB0-3C2FB8A083D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37612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4"/>
            <a:ext cx="10363200" cy="61555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4099129"/>
            <a:ext cx="10363200" cy="30777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Tuesday, February 06, 2007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C4620A-8301-4B30-AB72-6E4355CB3C7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6940698"/>
      </p:ext>
    </p:extLst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3069" y="1595438"/>
            <a:ext cx="5164667" cy="23391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20933" y="1595438"/>
            <a:ext cx="5164667" cy="23391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Tuesday, February 06, 2007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CF3698-A056-4AC8-A4D6-21AA6E64912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0512696"/>
      </p:ext>
    </p:extLst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63640"/>
            <a:ext cx="10972800" cy="55399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805543"/>
            <a:ext cx="5386917" cy="36933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81"/>
            <a:ext cx="5386917" cy="166199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2" y="1805543"/>
            <a:ext cx="5389033" cy="36933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2" y="2174881"/>
            <a:ext cx="5389033" cy="166199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Tuesday, February 06, 2007</a:t>
            </a: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D2A0B8-F3BB-4126-AB29-9F467E2AACC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0047332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3069" y="1595438"/>
            <a:ext cx="5164667" cy="23391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20933" y="1595438"/>
            <a:ext cx="5164667" cy="23391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Tuesday, February 06, 2007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CF3698-A056-4AC8-A4D6-21AA6E64912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Tuesday, February 06, 2007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279993-6C91-4B5E-8A50-CD6820E1075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1034599"/>
      </p:ext>
    </p:extLst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Tuesday, February 06, 2007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8514EB-6F97-4F6B-B772-AFCF8550001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329155"/>
      </p:ext>
    </p:extLst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3" y="1127329"/>
            <a:ext cx="4011084" cy="30777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4"/>
            <a:ext cx="6815667" cy="219136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3" y="1435101"/>
            <a:ext cx="4011084" cy="21544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Tuesday, February 06, 2007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E20312-9F1E-465A-B1C2-DF318675DEC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0061985"/>
      </p:ext>
    </p:extLst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5059567"/>
            <a:ext cx="7315200" cy="30777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8"/>
            <a:ext cx="7315200" cy="49244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21544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Tuesday, February 06, 2007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444960-E996-4A4E-A0BA-81035578B6B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1371469"/>
      </p:ext>
    </p:extLst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33645" y="1595444"/>
            <a:ext cx="4351961" cy="167430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Tuesday, February 06, 2007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2CC67B-68C2-4637-9877-50042C6B774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8546892"/>
      </p:ext>
    </p:extLst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52467" y="730250"/>
            <a:ext cx="1661993" cy="24145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13079" y="730250"/>
            <a:ext cx="2936188" cy="241458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Tuesday, February 06, 2007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8E1120-7B22-47F4-AB95-9A43415EE3E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5538769"/>
      </p:ext>
    </p:extLst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046453"/>
            <a:ext cx="10363200" cy="55399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369332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Tuesday, February 06, 2007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DF7ABA-3125-4EBC-A9B7-E2F9E19FCB6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38371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3068" y="1595438"/>
            <a:ext cx="10532533" cy="17358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Tuesday, February 06, 2007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6E1542-8B8B-45C4-BFB0-3C2FB8A083D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48905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4"/>
            <a:ext cx="10363200" cy="61555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4099129"/>
            <a:ext cx="10363200" cy="30777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Tuesday, February 06, 2007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C4620A-8301-4B30-AB72-6E4355CB3C7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7205668"/>
      </p:ext>
    </p:extLst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3069" y="1595438"/>
            <a:ext cx="5164667" cy="23391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20933" y="1595438"/>
            <a:ext cx="5164667" cy="23391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Tuesday, February 06, 2007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CF3698-A056-4AC8-A4D6-21AA6E64912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5983056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63640"/>
            <a:ext cx="10972800" cy="55399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805543"/>
            <a:ext cx="5386917" cy="36933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81"/>
            <a:ext cx="5386917" cy="166199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2" y="1805543"/>
            <a:ext cx="5389033" cy="36933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2" y="2174881"/>
            <a:ext cx="5389033" cy="166199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Tuesday, February 06, 2007</a:t>
            </a: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D2A0B8-F3BB-4126-AB29-9F467E2AACC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63640"/>
            <a:ext cx="10972800" cy="55399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805543"/>
            <a:ext cx="5386917" cy="36933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81"/>
            <a:ext cx="5386917" cy="166199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2" y="1805543"/>
            <a:ext cx="5389033" cy="36933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2" y="2174881"/>
            <a:ext cx="5389033" cy="166199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Tuesday, February 06, 2007</a:t>
            </a: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D2A0B8-F3BB-4126-AB29-9F467E2AACC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0911968"/>
      </p:ext>
    </p:extLst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Tuesday, February 06, 2007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279993-6C91-4B5E-8A50-CD6820E1075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9515258"/>
      </p:ext>
    </p:extLst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Tuesday, February 06, 2007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8514EB-6F97-4F6B-B772-AFCF8550001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9567496"/>
      </p:ext>
    </p:extLst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3" y="1127329"/>
            <a:ext cx="4011084" cy="30777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4"/>
            <a:ext cx="6815667" cy="219136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3" y="1435101"/>
            <a:ext cx="4011084" cy="21544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Tuesday, February 06, 2007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E20312-9F1E-465A-B1C2-DF318675DEC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8966371"/>
      </p:ext>
    </p:extLst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5059567"/>
            <a:ext cx="7315200" cy="30777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8"/>
            <a:ext cx="7315200" cy="49244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21544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Tuesday, February 06, 2007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444960-E996-4A4E-A0BA-81035578B6B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3771943"/>
      </p:ext>
    </p:extLst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33645" y="1595444"/>
            <a:ext cx="4351961" cy="167430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Tuesday, February 06, 2007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2CC67B-68C2-4637-9877-50042C6B774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1029242"/>
      </p:ext>
    </p:extLst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52467" y="730250"/>
            <a:ext cx="1661993" cy="24145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13079" y="730250"/>
            <a:ext cx="2936188" cy="241458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Tuesday, February 06, 2007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8E1120-7B22-47F4-AB95-9A43415EE3E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7040148"/>
      </p:ext>
    </p:extLst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046453"/>
            <a:ext cx="10363200" cy="55399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369332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Tuesday, February 06, 2007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DF7ABA-3125-4EBC-A9B7-E2F9E19FCB6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8394395"/>
      </p:ext>
    </p:extLst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3068" y="1595438"/>
            <a:ext cx="10532533" cy="17358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Tuesday, February 06, 2007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6E1542-8B8B-45C4-BFB0-3C2FB8A083D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050811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4"/>
            <a:ext cx="10363200" cy="61555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4099129"/>
            <a:ext cx="10363200" cy="30777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Tuesday, February 06, 2007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C4620A-8301-4B30-AB72-6E4355CB3C7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617586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Tuesday, February 06, 2007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279993-6C91-4B5E-8A50-CD6820E1075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3069" y="1595438"/>
            <a:ext cx="5164667" cy="23391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20933" y="1595438"/>
            <a:ext cx="5164667" cy="23391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Tuesday, February 06, 2007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CF3698-A056-4AC8-A4D6-21AA6E64912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8580893"/>
      </p:ext>
    </p:extLst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63640"/>
            <a:ext cx="10972800" cy="55399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805543"/>
            <a:ext cx="5386917" cy="36933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81"/>
            <a:ext cx="5386917" cy="166199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2" y="1805543"/>
            <a:ext cx="5389033" cy="36933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2" y="2174881"/>
            <a:ext cx="5389033" cy="166199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Tuesday, February 06, 2007</a:t>
            </a: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D2A0B8-F3BB-4126-AB29-9F467E2AACC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7960718"/>
      </p:ext>
    </p:extLst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Tuesday, February 06, 2007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279993-6C91-4B5E-8A50-CD6820E1075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522043"/>
      </p:ext>
    </p:extLst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Tuesday, February 06, 2007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8514EB-6F97-4F6B-B772-AFCF8550001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805429"/>
      </p:ext>
    </p:extLst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3" y="1127329"/>
            <a:ext cx="4011084" cy="30777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4"/>
            <a:ext cx="6815667" cy="219136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3" y="1435101"/>
            <a:ext cx="4011084" cy="21544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Tuesday, February 06, 2007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E20312-9F1E-465A-B1C2-DF318675DEC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6431719"/>
      </p:ext>
    </p:extLst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5059567"/>
            <a:ext cx="7315200" cy="30777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8"/>
            <a:ext cx="7315200" cy="49244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21544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Tuesday, February 06, 2007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444960-E996-4A4E-A0BA-81035578B6B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9296164"/>
      </p:ext>
    </p:extLst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33645" y="1595444"/>
            <a:ext cx="4351961" cy="167430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Tuesday, February 06, 2007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2CC67B-68C2-4637-9877-50042C6B774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4408403"/>
      </p:ext>
    </p:extLst>
  </p:cSld>
  <p:clrMapOvr>
    <a:masterClrMapping/>
  </p:clrMapOvr>
  <p:transition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52467" y="730250"/>
            <a:ext cx="1661993" cy="24145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13079" y="730250"/>
            <a:ext cx="2936188" cy="241458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Tuesday, February 06, 2007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8E1120-7B22-47F4-AB95-9A43415EE3E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343317"/>
      </p:ext>
    </p:extLst>
  </p:cSld>
  <p:clrMapOvr>
    <a:masterClrMapping/>
  </p:clrMapOvr>
  <p:transition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046453"/>
            <a:ext cx="10363200" cy="55399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369332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Tuesday, February 06, 2007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DF7ABA-3125-4EBC-A9B7-E2F9E19FCB6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7821414"/>
      </p:ext>
    </p:extLst>
  </p:cSld>
  <p:clrMapOvr>
    <a:masterClrMapping/>
  </p:clrMapOvr>
  <p:transition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3068" y="1595438"/>
            <a:ext cx="10532533" cy="17358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Tuesday, February 06, 2007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6E1542-8B8B-45C4-BFB0-3C2FB8A083D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71004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Tuesday, February 06, 2007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8514EB-6F97-4F6B-B772-AFCF8550001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61555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4099127"/>
            <a:ext cx="10363200" cy="30777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Tuesday, February 06, 2007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C4620A-8301-4B30-AB72-6E4355CB3C7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7182"/>
      </p:ext>
    </p:extLst>
  </p:cSld>
  <p:clrMapOvr>
    <a:masterClrMapping/>
  </p:clrMapOvr>
  <p:transition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3069" y="1595438"/>
            <a:ext cx="5164667" cy="23391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20933" y="1595438"/>
            <a:ext cx="5164667" cy="23391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Tuesday, February 06, 2007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CF3698-A056-4AC8-A4D6-21AA6E64912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8239457"/>
      </p:ext>
    </p:extLst>
  </p:cSld>
  <p:clrMapOvr>
    <a:masterClrMapping/>
  </p:clrMapOvr>
  <p:transition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63640"/>
            <a:ext cx="10972800" cy="55399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805543"/>
            <a:ext cx="5386917" cy="36933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9"/>
            <a:ext cx="5386917" cy="166199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0" y="1805543"/>
            <a:ext cx="5389033" cy="36933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0" y="2174879"/>
            <a:ext cx="5389033" cy="166199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Tuesday, February 06, 2007</a:t>
            </a: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D2A0B8-F3BB-4126-AB29-9F467E2AACC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7415777"/>
      </p:ext>
    </p:extLst>
  </p:cSld>
  <p:clrMapOvr>
    <a:masterClrMapping/>
  </p:clrMapOvr>
  <p:transition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Tuesday, February 06, 2007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279993-6C91-4B5E-8A50-CD6820E1075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0613975"/>
      </p:ext>
    </p:extLst>
  </p:cSld>
  <p:clrMapOvr>
    <a:masterClrMapping/>
  </p:clrMapOvr>
  <p:transition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Tuesday, February 06, 2007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8514EB-6F97-4F6B-B772-AFCF8550001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166512"/>
      </p:ext>
    </p:extLst>
  </p:cSld>
  <p:clrMapOvr>
    <a:masterClrMapping/>
  </p:clrMapOvr>
  <p:transition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3" y="1127327"/>
            <a:ext cx="4011084" cy="30777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219136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3" y="1435101"/>
            <a:ext cx="4011084" cy="21544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Tuesday, February 06, 2007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E20312-9F1E-465A-B1C2-DF318675DEC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1645999"/>
      </p:ext>
    </p:extLst>
  </p:cSld>
  <p:clrMapOvr>
    <a:masterClrMapping/>
  </p:clrMapOvr>
  <p:transition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5059565"/>
            <a:ext cx="7315200" cy="30777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8"/>
            <a:ext cx="7315200" cy="49244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21544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Tuesday, February 06, 2007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444960-E996-4A4E-A0BA-81035578B6B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1998859"/>
      </p:ext>
    </p:extLst>
  </p:cSld>
  <p:clrMapOvr>
    <a:masterClrMapping/>
  </p:clrMapOvr>
  <p:transition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33643" y="1595442"/>
            <a:ext cx="4351961" cy="167430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Tuesday, February 06, 2007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2CC67B-68C2-4637-9877-50042C6B774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7574607"/>
      </p:ext>
    </p:extLst>
  </p:cSld>
  <p:clrMapOvr>
    <a:masterClrMapping/>
  </p:clrMapOvr>
  <p:transition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52467" y="730250"/>
            <a:ext cx="1661993" cy="24145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13079" y="730250"/>
            <a:ext cx="2936188" cy="241458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Tuesday, February 06, 2007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8E1120-7B22-47F4-AB95-9A43415EE3E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7791319"/>
      </p:ext>
    </p:extLst>
  </p:cSld>
  <p:clrMapOvr>
    <a:masterClrMapping/>
  </p:clrMapOvr>
  <p:transition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046453"/>
            <a:ext cx="10363200" cy="55399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369332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Tuesday, February 06, 2007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DF7ABA-3125-4EBC-A9B7-E2F9E19FCB6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4736467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3" y="1127329"/>
            <a:ext cx="4011084" cy="30777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4"/>
            <a:ext cx="6815667" cy="219136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3" y="1435101"/>
            <a:ext cx="4011084" cy="21544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Tuesday, February 06, 2007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E20312-9F1E-465A-B1C2-DF318675DEC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3068" y="1595438"/>
            <a:ext cx="10532533" cy="17358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Tuesday, February 06, 2007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6E1542-8B8B-45C4-BFB0-3C2FB8A083D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32054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4"/>
            <a:ext cx="10363200" cy="61555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4099129"/>
            <a:ext cx="10363200" cy="30777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Tuesday, February 06, 2007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C4620A-8301-4B30-AB72-6E4355CB3C7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5719613"/>
      </p:ext>
    </p:extLst>
  </p:cSld>
  <p:clrMapOvr>
    <a:masterClrMapping/>
  </p:clrMapOvr>
  <p:transition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3069" y="1595438"/>
            <a:ext cx="5164667" cy="23391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20933" y="1595438"/>
            <a:ext cx="5164667" cy="23391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Tuesday, February 06, 2007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CF3698-A056-4AC8-A4D6-21AA6E64912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9826753"/>
      </p:ext>
    </p:extLst>
  </p:cSld>
  <p:clrMapOvr>
    <a:masterClrMapping/>
  </p:clrMapOvr>
  <p:transition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63640"/>
            <a:ext cx="10972800" cy="55399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805543"/>
            <a:ext cx="5386917" cy="36933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81"/>
            <a:ext cx="5386917" cy="166199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2" y="1805543"/>
            <a:ext cx="5389033" cy="36933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2" y="2174881"/>
            <a:ext cx="5389033" cy="166199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Tuesday, February 06, 2007</a:t>
            </a: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D2A0B8-F3BB-4126-AB29-9F467E2AACC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1964141"/>
      </p:ext>
    </p:extLst>
  </p:cSld>
  <p:clrMapOvr>
    <a:masterClrMapping/>
  </p:clrMapOvr>
  <p:transition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Tuesday, February 06, 2007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279993-6C91-4B5E-8A50-CD6820E1075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4630687"/>
      </p:ext>
    </p:extLst>
  </p:cSld>
  <p:clrMapOvr>
    <a:masterClrMapping/>
  </p:clrMapOvr>
  <p:transition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Tuesday, February 06, 2007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8514EB-6F97-4F6B-B772-AFCF8550001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684475"/>
      </p:ext>
    </p:extLst>
  </p:cSld>
  <p:clrMapOvr>
    <a:masterClrMapping/>
  </p:clrMapOvr>
  <p:transition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3" y="1127329"/>
            <a:ext cx="4011084" cy="30777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4"/>
            <a:ext cx="6815667" cy="219136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3" y="1435101"/>
            <a:ext cx="4011084" cy="21544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Tuesday, February 06, 2007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E20312-9F1E-465A-B1C2-DF318675DEC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4497859"/>
      </p:ext>
    </p:extLst>
  </p:cSld>
  <p:clrMapOvr>
    <a:masterClrMapping/>
  </p:clrMapOvr>
  <p:transition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5059567"/>
            <a:ext cx="7315200" cy="30777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8"/>
            <a:ext cx="7315200" cy="49244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21544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Tuesday, February 06, 2007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444960-E996-4A4E-A0BA-81035578B6B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9558004"/>
      </p:ext>
    </p:extLst>
  </p:cSld>
  <p:clrMapOvr>
    <a:masterClrMapping/>
  </p:clrMapOvr>
  <p:transition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33645" y="1595444"/>
            <a:ext cx="4351961" cy="167430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Tuesday, February 06, 2007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2CC67B-68C2-4637-9877-50042C6B774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2403822"/>
      </p:ext>
    </p:extLst>
  </p:cSld>
  <p:clrMapOvr>
    <a:masterClrMapping/>
  </p:clrMapOvr>
  <p:transition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52467" y="730250"/>
            <a:ext cx="1661993" cy="24145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13079" y="730250"/>
            <a:ext cx="2936188" cy="241458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Tuesday, February 06, 2007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8E1120-7B22-47F4-AB95-9A43415EE3E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1869141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5059567"/>
            <a:ext cx="7315200" cy="30777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8"/>
            <a:ext cx="7315200" cy="49244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21544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Tuesday, February 06, 2007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444960-E996-4A4E-A0BA-81035578B6B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184953"/>
            <a:ext cx="10363200" cy="41549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2"/>
            <a:ext cx="8534400" cy="276999"/>
          </a:xfrm>
        </p:spPr>
        <p:txBody>
          <a:bodyPr/>
          <a:lstStyle>
            <a:lvl1pPr marL="0" indent="0" algn="ctr">
              <a:buNone/>
              <a:defRPr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  <a:lvl6pPr marL="1714500" indent="0" algn="ctr">
              <a:buNone/>
              <a:defRPr/>
            </a:lvl6pPr>
            <a:lvl7pPr marL="2057400" indent="0" algn="ctr">
              <a:buNone/>
              <a:defRPr/>
            </a:lvl7pPr>
            <a:lvl8pPr marL="2400300" indent="0" algn="ctr">
              <a:buNone/>
              <a:defRPr/>
            </a:lvl8pPr>
            <a:lvl9pPr marL="27432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Tuesday, February 06, 2007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DF7ABA-3125-4EBC-A9B7-E2F9E19FCB6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9089442"/>
      </p:ext>
    </p:extLst>
  </p:cSld>
  <p:clrMapOvr>
    <a:masterClrMapping/>
  </p:clrMapOvr>
  <p:transition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3068" y="1595443"/>
            <a:ext cx="10532533" cy="13018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Tuesday, February 06, 2007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6E1542-8B8B-45C4-BFB0-3C2FB8A083D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6036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7"/>
            <a:ext cx="10363200" cy="46166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4176069"/>
            <a:ext cx="10363200" cy="230832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Tuesday, February 06, 2007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C4620A-8301-4B30-AB72-6E4355CB3C7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5932027"/>
      </p:ext>
    </p:extLst>
  </p:cSld>
  <p:clrMapOvr>
    <a:masterClrMapping/>
  </p:clrMapOvr>
  <p:transition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3069" y="1595440"/>
            <a:ext cx="5164667" cy="1431161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20933" y="1595440"/>
            <a:ext cx="5164667" cy="1431161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Tuesday, February 06, 2007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CF3698-A056-4AC8-A4D6-21AA6E64912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4233423"/>
      </p:ext>
    </p:extLst>
  </p:cSld>
  <p:clrMapOvr>
    <a:masterClrMapping/>
  </p:clrMapOvr>
  <p:transition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002140"/>
            <a:ext cx="10972800" cy="41549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897879"/>
            <a:ext cx="5386917" cy="27699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81"/>
            <a:ext cx="5386917" cy="1246495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2" y="1897879"/>
            <a:ext cx="5389033" cy="27699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2" y="2174881"/>
            <a:ext cx="5389033" cy="1246495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Tuesday, February 06, 2007</a:t>
            </a: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D2A0B8-F3BB-4126-AB29-9F467E2AACC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103067"/>
      </p:ext>
    </p:extLst>
  </p:cSld>
  <p:clrMapOvr>
    <a:masterClrMapping/>
  </p:clrMapOvr>
  <p:transition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Tuesday, February 06, 2007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279993-6C91-4B5E-8A50-CD6820E1075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4115535"/>
      </p:ext>
    </p:extLst>
  </p:cSld>
  <p:clrMapOvr>
    <a:masterClrMapping/>
  </p:clrMapOvr>
  <p:transition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Tuesday, February 06, 2007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8514EB-6F97-4F6B-B772-AFCF8550001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353558"/>
      </p:ext>
    </p:extLst>
  </p:cSld>
  <p:clrMapOvr>
    <a:masterClrMapping/>
  </p:clrMapOvr>
  <p:transition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3" y="1204269"/>
            <a:ext cx="4011084" cy="230832"/>
          </a:xfrm>
        </p:spPr>
        <p:txBody>
          <a:bodyPr/>
          <a:lstStyle>
            <a:lvl1pPr algn="l">
              <a:defRPr sz="15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7"/>
            <a:ext cx="6815667" cy="164352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3" y="1435106"/>
            <a:ext cx="4011084" cy="16158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Tuesday, February 06, 2007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E20312-9F1E-465A-B1C2-DF318675DEC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3318756"/>
      </p:ext>
    </p:extLst>
  </p:cSld>
  <p:clrMapOvr>
    <a:masterClrMapping/>
  </p:clrMapOvr>
  <p:transition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5136507"/>
            <a:ext cx="7315200" cy="230832"/>
          </a:xfrm>
        </p:spPr>
        <p:txBody>
          <a:bodyPr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6"/>
            <a:ext cx="7315200" cy="369332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43"/>
            <a:ext cx="7315200" cy="16158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Tuesday, February 06, 2007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444960-E996-4A4E-A0BA-81035578B6B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4289992"/>
      </p:ext>
    </p:extLst>
  </p:cSld>
  <p:clrMapOvr>
    <a:masterClrMapping/>
  </p:clrMapOvr>
  <p:transition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306461" y="1595444"/>
            <a:ext cx="2479140" cy="167430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Tuesday, February 06, 2007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2CC67B-68C2-4637-9877-50042C6B774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0005720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03.xml"/><Relationship Id="rId7" Type="http://schemas.openxmlformats.org/officeDocument/2006/relationships/slideLayout" Target="../slideLayouts/slideLayout107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2.xml"/><Relationship Id="rId1" Type="http://schemas.openxmlformats.org/officeDocument/2006/relationships/slideLayout" Target="../slideLayouts/slideLayout101.xml"/><Relationship Id="rId6" Type="http://schemas.openxmlformats.org/officeDocument/2006/relationships/slideLayout" Target="../slideLayouts/slideLayout106.xml"/><Relationship Id="rId11" Type="http://schemas.openxmlformats.org/officeDocument/2006/relationships/slideLayout" Target="../slideLayouts/slideLayout111.xml"/><Relationship Id="rId5" Type="http://schemas.openxmlformats.org/officeDocument/2006/relationships/slideLayout" Target="../slideLayouts/slideLayout105.xml"/><Relationship Id="rId10" Type="http://schemas.openxmlformats.org/officeDocument/2006/relationships/slideLayout" Target="../slideLayouts/slideLayout110.xml"/><Relationship Id="rId4" Type="http://schemas.openxmlformats.org/officeDocument/2006/relationships/slideLayout" Target="../slideLayouts/slideLayout104.xml"/><Relationship Id="rId9" Type="http://schemas.openxmlformats.org/officeDocument/2006/relationships/slideLayout" Target="../slideLayouts/slideLayout109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14.xml"/><Relationship Id="rId7" Type="http://schemas.openxmlformats.org/officeDocument/2006/relationships/slideLayout" Target="../slideLayouts/slideLayout118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3.xml"/><Relationship Id="rId1" Type="http://schemas.openxmlformats.org/officeDocument/2006/relationships/slideLayout" Target="../slideLayouts/slideLayout112.xml"/><Relationship Id="rId6" Type="http://schemas.openxmlformats.org/officeDocument/2006/relationships/slideLayout" Target="../slideLayouts/slideLayout117.xml"/><Relationship Id="rId11" Type="http://schemas.openxmlformats.org/officeDocument/2006/relationships/slideLayout" Target="../slideLayouts/slideLayout122.xml"/><Relationship Id="rId5" Type="http://schemas.openxmlformats.org/officeDocument/2006/relationships/slideLayout" Target="../slideLayouts/slideLayout116.xml"/><Relationship Id="rId10" Type="http://schemas.openxmlformats.org/officeDocument/2006/relationships/slideLayout" Target="../slideLayouts/slideLayout121.xml"/><Relationship Id="rId4" Type="http://schemas.openxmlformats.org/officeDocument/2006/relationships/slideLayout" Target="../slideLayouts/slideLayout115.xml"/><Relationship Id="rId9" Type="http://schemas.openxmlformats.org/officeDocument/2006/relationships/slideLayout" Target="../slideLayouts/slideLayout120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0.xml"/><Relationship Id="rId3" Type="http://schemas.openxmlformats.org/officeDocument/2006/relationships/slideLayout" Target="../slideLayouts/slideLayout125.xml"/><Relationship Id="rId7" Type="http://schemas.openxmlformats.org/officeDocument/2006/relationships/slideLayout" Target="../slideLayouts/slideLayout129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4.xml"/><Relationship Id="rId1" Type="http://schemas.openxmlformats.org/officeDocument/2006/relationships/slideLayout" Target="../slideLayouts/slideLayout123.xml"/><Relationship Id="rId6" Type="http://schemas.openxmlformats.org/officeDocument/2006/relationships/slideLayout" Target="../slideLayouts/slideLayout128.xml"/><Relationship Id="rId11" Type="http://schemas.openxmlformats.org/officeDocument/2006/relationships/slideLayout" Target="../slideLayouts/slideLayout133.xml"/><Relationship Id="rId5" Type="http://schemas.openxmlformats.org/officeDocument/2006/relationships/slideLayout" Target="../slideLayouts/slideLayout127.xml"/><Relationship Id="rId10" Type="http://schemas.openxmlformats.org/officeDocument/2006/relationships/slideLayout" Target="../slideLayouts/slideLayout132.xml"/><Relationship Id="rId4" Type="http://schemas.openxmlformats.org/officeDocument/2006/relationships/slideLayout" Target="../slideLayouts/slideLayout126.xml"/><Relationship Id="rId9" Type="http://schemas.openxmlformats.org/officeDocument/2006/relationships/slideLayout" Target="../slideLayouts/slideLayout13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11" Type="http://schemas.openxmlformats.org/officeDocument/2006/relationships/slideLayout" Target="../slideLayouts/slideLayout89.xml"/><Relationship Id="rId5" Type="http://schemas.openxmlformats.org/officeDocument/2006/relationships/slideLayout" Target="../slideLayouts/slideLayout83.xml"/><Relationship Id="rId10" Type="http://schemas.openxmlformats.org/officeDocument/2006/relationships/slideLayout" Target="../slideLayouts/slideLayout88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7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92.xml"/><Relationship Id="rId7" Type="http://schemas.openxmlformats.org/officeDocument/2006/relationships/slideLayout" Target="../slideLayouts/slideLayout96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1.xml"/><Relationship Id="rId1" Type="http://schemas.openxmlformats.org/officeDocument/2006/relationships/slideLayout" Target="../slideLayouts/slideLayout90.xml"/><Relationship Id="rId6" Type="http://schemas.openxmlformats.org/officeDocument/2006/relationships/slideLayout" Target="../slideLayouts/slideLayout95.xml"/><Relationship Id="rId11" Type="http://schemas.openxmlformats.org/officeDocument/2006/relationships/slideLayout" Target="../slideLayouts/slideLayout100.xml"/><Relationship Id="rId5" Type="http://schemas.openxmlformats.org/officeDocument/2006/relationships/slideLayout" Target="../slideLayouts/slideLayout94.xml"/><Relationship Id="rId10" Type="http://schemas.openxmlformats.org/officeDocument/2006/relationships/slideLayout" Target="../slideLayouts/slideLayout99.xml"/><Relationship Id="rId4" Type="http://schemas.openxmlformats.org/officeDocument/2006/relationships/slideLayout" Target="../slideLayouts/slideLayout93.xml"/><Relationship Id="rId9" Type="http://schemas.openxmlformats.org/officeDocument/2006/relationships/slideLayout" Target="../slideLayouts/slideLayout9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253067" y="730251"/>
            <a:ext cx="104394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dirty="0"/>
              <a:t>Click to Edit Page title</a:t>
            </a:r>
          </a:p>
        </p:txBody>
      </p:sp>
      <p:sp>
        <p:nvSpPr>
          <p:cNvPr id="1029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53068" y="1595444"/>
            <a:ext cx="10532533" cy="1674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1"/>
            <a:r>
              <a:rPr lang="en-US"/>
              <a:t>Click to edit Master text styles</a:t>
            </a:r>
          </a:p>
          <a:p>
            <a:pPr lvl="1"/>
            <a:r>
              <a:rPr lang="en-US"/>
              <a:t> Second level</a:t>
            </a:r>
          </a:p>
          <a:p>
            <a:pPr lvl="2"/>
            <a:r>
              <a:rPr lang="en-US"/>
              <a:t> Third level</a:t>
            </a:r>
          </a:p>
          <a:p>
            <a:pPr lvl="3"/>
            <a:r>
              <a:rPr lang="en-US"/>
              <a:t> Fourth level</a:t>
            </a:r>
          </a:p>
          <a:p>
            <a:pPr lvl="4"/>
            <a:r>
              <a:rPr lang="en-US"/>
              <a:t> Fifth level</a:t>
            </a:r>
          </a:p>
        </p:txBody>
      </p:sp>
      <p:sp>
        <p:nvSpPr>
          <p:cNvPr id="185349" name="Rectangle 5"/>
          <p:cNvSpPr>
            <a:spLocks noGrp="1" noChangeArrowheads="1"/>
          </p:cNvSpPr>
          <p:nvPr>
            <p:ph type="dt" sz="half" idx="2"/>
          </p:nvPr>
        </p:nvSpPr>
        <p:spPr bwMode="black">
          <a:xfrm>
            <a:off x="5632451" y="6608770"/>
            <a:ext cx="2514600" cy="1603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102833" tIns="51417" rIns="102833" bIns="51417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000" b="0">
                <a:solidFill>
                  <a:srgbClr val="000099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85350" name="Rectangle 6"/>
          <p:cNvSpPr>
            <a:spLocks noGrp="1" noChangeArrowheads="1"/>
          </p:cNvSpPr>
          <p:nvPr>
            <p:ph type="ftr" sz="quarter" idx="3"/>
          </p:nvPr>
        </p:nvSpPr>
        <p:spPr bwMode="black">
          <a:xfrm>
            <a:off x="1193800" y="6608770"/>
            <a:ext cx="3769784" cy="1603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102833" tIns="51417" rIns="102833" bIns="51417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000" b="0">
                <a:solidFill>
                  <a:schemeClr val="accent2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Tuesday, February 06, 2007</a:t>
            </a:r>
          </a:p>
        </p:txBody>
      </p:sp>
      <p:sp>
        <p:nvSpPr>
          <p:cNvPr id="185351" name="Rectangle 7"/>
          <p:cNvSpPr>
            <a:spLocks noGrp="1" noChangeArrowheads="1"/>
          </p:cNvSpPr>
          <p:nvPr>
            <p:ph type="sldNum" sz="quarter" idx="4"/>
          </p:nvPr>
        </p:nvSpPr>
        <p:spPr bwMode="black">
          <a:xfrm>
            <a:off x="8684687" y="6608770"/>
            <a:ext cx="2628900" cy="1603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102833" tIns="51417" rIns="102833" bIns="51417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000" b="0">
                <a:solidFill>
                  <a:srgbClr val="0F7B1E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614D4462-E8C0-48CD-B843-E194C0454ED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85353" name="Rectangle 9"/>
          <p:cNvSpPr>
            <a:spLocks noChangeArrowheads="1"/>
          </p:cNvSpPr>
          <p:nvPr/>
        </p:nvSpPr>
        <p:spPr bwMode="auto">
          <a:xfrm>
            <a:off x="5" y="2814608"/>
            <a:ext cx="184731" cy="4001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en-US" sz="2000" dirty="0">
              <a:cs typeface="+mn-cs"/>
            </a:endParaRPr>
          </a:p>
        </p:txBody>
      </p:sp>
      <p:cxnSp>
        <p:nvCxnSpPr>
          <p:cNvPr id="1034" name="Straight Connector 10"/>
          <p:cNvCxnSpPr>
            <a:cxnSpLocks noChangeShapeType="1"/>
          </p:cNvCxnSpPr>
          <p:nvPr userDrawn="1"/>
        </p:nvCxnSpPr>
        <p:spPr bwMode="auto">
          <a:xfrm>
            <a:off x="304800" y="1219200"/>
            <a:ext cx="11887200" cy="1588"/>
          </a:xfrm>
          <a:prstGeom prst="line">
            <a:avLst/>
          </a:prstGeom>
          <a:noFill/>
          <a:ln w="15875" algn="ctr">
            <a:solidFill>
              <a:schemeClr val="accent2"/>
            </a:solidFill>
            <a:round/>
            <a:headEnd/>
            <a:tailEnd/>
          </a:ln>
        </p:spPr>
      </p:cxnSp>
      <p:pic>
        <p:nvPicPr>
          <p:cNvPr id="12" name="Picture 11" descr="sbp_logoclr_1_KK.png">
            <a:hlinkClick r:id="" action="ppaction://noaction"/>
          </p:cNvPr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10645650" y="63182"/>
            <a:ext cx="1097280" cy="109728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818" r:id="rId12"/>
  </p:sldLayoutIdLst>
  <p:transition/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75000"/>
        <a:buFont typeface="Wingdings 2" pitchFamily="18" charset="2"/>
        <a:buChar char=""/>
        <a:defRPr sz="2400" b="1">
          <a:solidFill>
            <a:srgbClr val="118722"/>
          </a:solidFill>
          <a:latin typeface="+mn-lt"/>
          <a:ea typeface="+mn-ea"/>
          <a:cs typeface="+mn-cs"/>
        </a:defRPr>
      </a:lvl1pPr>
      <a:lvl2pPr marL="114300" indent="3429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2000">
          <a:solidFill>
            <a:srgbClr val="800000"/>
          </a:solidFill>
          <a:latin typeface="+mn-lt"/>
        </a:defRPr>
      </a:lvl2pPr>
      <a:lvl3pPr marL="228600" indent="6858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2400">
          <a:solidFill>
            <a:srgbClr val="800000"/>
          </a:solidFill>
          <a:latin typeface="+mn-lt"/>
        </a:defRPr>
      </a:lvl3pPr>
      <a:lvl4pPr marL="342900" indent="10287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1600">
          <a:solidFill>
            <a:srgbClr val="800000"/>
          </a:solidFill>
          <a:latin typeface="+mn-lt"/>
        </a:defRPr>
      </a:lvl4pPr>
      <a:lvl5pPr marL="457200" indent="13716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1400">
          <a:solidFill>
            <a:srgbClr val="800000"/>
          </a:solidFill>
          <a:latin typeface="+mn-lt"/>
        </a:defRPr>
      </a:lvl5pPr>
      <a:lvl6pPr marL="914400" algn="l" rtl="0" fontAlgn="base">
        <a:spcBef>
          <a:spcPct val="20000"/>
        </a:spcBef>
        <a:spcAft>
          <a:spcPct val="0"/>
        </a:spcAft>
        <a:buSzPct val="100000"/>
        <a:buChar char="–"/>
        <a:defRPr sz="1400">
          <a:solidFill>
            <a:srgbClr val="800000"/>
          </a:solidFill>
          <a:latin typeface="+mn-lt"/>
        </a:defRPr>
      </a:lvl6pPr>
      <a:lvl7pPr marL="1371600" algn="l" rtl="0" fontAlgn="base">
        <a:spcBef>
          <a:spcPct val="20000"/>
        </a:spcBef>
        <a:spcAft>
          <a:spcPct val="0"/>
        </a:spcAft>
        <a:buSzPct val="100000"/>
        <a:buChar char="–"/>
        <a:defRPr sz="1400">
          <a:solidFill>
            <a:srgbClr val="800000"/>
          </a:solidFill>
          <a:latin typeface="+mn-lt"/>
        </a:defRPr>
      </a:lvl7pPr>
      <a:lvl8pPr marL="1828800" algn="l" rtl="0" fontAlgn="base">
        <a:spcBef>
          <a:spcPct val="20000"/>
        </a:spcBef>
        <a:spcAft>
          <a:spcPct val="0"/>
        </a:spcAft>
        <a:buSzPct val="100000"/>
        <a:buChar char="–"/>
        <a:defRPr sz="1400">
          <a:solidFill>
            <a:srgbClr val="800000"/>
          </a:solidFill>
          <a:latin typeface="+mn-lt"/>
        </a:defRPr>
      </a:lvl8pPr>
      <a:lvl9pPr marL="2286000" algn="l" rtl="0" fontAlgn="base">
        <a:spcBef>
          <a:spcPct val="20000"/>
        </a:spcBef>
        <a:spcAft>
          <a:spcPct val="0"/>
        </a:spcAft>
        <a:buSzPct val="100000"/>
        <a:buChar char="–"/>
        <a:defRPr sz="1400">
          <a:solidFill>
            <a:srgbClr val="8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253067" y="864028"/>
            <a:ext cx="10439400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dirty="0"/>
              <a:t>Click to Edit Page title</a:t>
            </a:r>
          </a:p>
        </p:txBody>
      </p:sp>
      <p:sp>
        <p:nvSpPr>
          <p:cNvPr id="1029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53068" y="1595441"/>
            <a:ext cx="10532533" cy="1255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1"/>
            <a:r>
              <a:rPr lang="en-US"/>
              <a:t>Click to edit Master text styles</a:t>
            </a:r>
          </a:p>
          <a:p>
            <a:pPr lvl="1"/>
            <a:r>
              <a:rPr lang="en-US"/>
              <a:t> Second level</a:t>
            </a:r>
          </a:p>
          <a:p>
            <a:pPr lvl="2"/>
            <a:r>
              <a:rPr lang="en-US"/>
              <a:t> Third level</a:t>
            </a:r>
          </a:p>
          <a:p>
            <a:pPr lvl="3"/>
            <a:r>
              <a:rPr lang="en-US"/>
              <a:t> Fourth level</a:t>
            </a:r>
          </a:p>
          <a:p>
            <a:pPr lvl="4"/>
            <a:r>
              <a:rPr lang="en-US"/>
              <a:t> Fifth level</a:t>
            </a:r>
          </a:p>
        </p:txBody>
      </p:sp>
      <p:sp>
        <p:nvSpPr>
          <p:cNvPr id="185349" name="Rectangle 5"/>
          <p:cNvSpPr>
            <a:spLocks noGrp="1" noChangeArrowheads="1"/>
          </p:cNvSpPr>
          <p:nvPr>
            <p:ph type="dt" sz="half" idx="2"/>
          </p:nvPr>
        </p:nvSpPr>
        <p:spPr bwMode="black">
          <a:xfrm>
            <a:off x="5632451" y="6608772"/>
            <a:ext cx="2514600" cy="1603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102833" tIns="51417" rIns="102833" bIns="51417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750" b="0">
                <a:solidFill>
                  <a:srgbClr val="000099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85350" name="Rectangle 6"/>
          <p:cNvSpPr>
            <a:spLocks noGrp="1" noChangeArrowheads="1"/>
          </p:cNvSpPr>
          <p:nvPr>
            <p:ph type="ftr" sz="quarter" idx="3"/>
          </p:nvPr>
        </p:nvSpPr>
        <p:spPr bwMode="black">
          <a:xfrm>
            <a:off x="1193800" y="6608772"/>
            <a:ext cx="3769784" cy="1603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102833" tIns="51417" rIns="102833" bIns="51417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750" b="0">
                <a:solidFill>
                  <a:schemeClr val="accent2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Tuesday, February 06, 2007</a:t>
            </a:r>
          </a:p>
        </p:txBody>
      </p:sp>
      <p:sp>
        <p:nvSpPr>
          <p:cNvPr id="185351" name="Rectangle 7"/>
          <p:cNvSpPr>
            <a:spLocks noGrp="1" noChangeArrowheads="1"/>
          </p:cNvSpPr>
          <p:nvPr>
            <p:ph type="sldNum" sz="quarter" idx="4"/>
          </p:nvPr>
        </p:nvSpPr>
        <p:spPr bwMode="black">
          <a:xfrm>
            <a:off x="8684687" y="6608772"/>
            <a:ext cx="2628900" cy="1603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102833" tIns="51417" rIns="102833" bIns="51417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750" b="0">
                <a:solidFill>
                  <a:srgbClr val="0F7B1E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614D4462-E8C0-48CD-B843-E194C0454ED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85353" name="Rectangle 9"/>
          <p:cNvSpPr>
            <a:spLocks noChangeArrowheads="1"/>
          </p:cNvSpPr>
          <p:nvPr/>
        </p:nvSpPr>
        <p:spPr bwMode="auto">
          <a:xfrm>
            <a:off x="6" y="2853086"/>
            <a:ext cx="184731" cy="3231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en-US" sz="1500" dirty="0">
              <a:cs typeface="+mn-cs"/>
            </a:endParaRPr>
          </a:p>
        </p:txBody>
      </p:sp>
      <p:cxnSp>
        <p:nvCxnSpPr>
          <p:cNvPr id="1034" name="Straight Connector 10"/>
          <p:cNvCxnSpPr>
            <a:cxnSpLocks noChangeShapeType="1"/>
          </p:cNvCxnSpPr>
          <p:nvPr userDrawn="1"/>
        </p:nvCxnSpPr>
        <p:spPr bwMode="auto">
          <a:xfrm>
            <a:off x="304800" y="1219200"/>
            <a:ext cx="11887200" cy="1588"/>
          </a:xfrm>
          <a:prstGeom prst="line">
            <a:avLst/>
          </a:prstGeom>
          <a:noFill/>
          <a:ln w="15875" algn="ctr">
            <a:solidFill>
              <a:schemeClr val="accent2"/>
            </a:solidFill>
            <a:round/>
            <a:headEnd/>
            <a:tailEnd/>
          </a:ln>
        </p:spPr>
      </p:cxnSp>
      <p:pic>
        <p:nvPicPr>
          <p:cNvPr id="11" name="Picture 10" descr="sbp_logoclr_1_KK.png">
            <a:hlinkClick r:id="" action="ppaction://noaction"/>
          </p:cNvPr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10645650" y="63182"/>
            <a:ext cx="1097280" cy="1097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480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5" r:id="rId1"/>
    <p:sldLayoutId id="2147483796" r:id="rId2"/>
    <p:sldLayoutId id="2147483797" r:id="rId3"/>
    <p:sldLayoutId id="2147483798" r:id="rId4"/>
    <p:sldLayoutId id="2147483799" r:id="rId5"/>
    <p:sldLayoutId id="2147483800" r:id="rId6"/>
    <p:sldLayoutId id="2147483801" r:id="rId7"/>
    <p:sldLayoutId id="2147483802" r:id="rId8"/>
    <p:sldLayoutId id="2147483803" r:id="rId9"/>
    <p:sldLayoutId id="2147483804" r:id="rId10"/>
    <p:sldLayoutId id="2147483805" r:id="rId11"/>
  </p:sldLayoutIdLst>
  <p:transition/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700" b="1">
          <a:solidFill>
            <a:schemeClr val="accent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700" b="1">
          <a:solidFill>
            <a:schemeClr val="accent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700" b="1">
          <a:solidFill>
            <a:schemeClr val="accent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700" b="1">
          <a:solidFill>
            <a:schemeClr val="accent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700" b="1">
          <a:solidFill>
            <a:schemeClr val="accent2"/>
          </a:solidFill>
          <a:latin typeface="Arial" charset="0"/>
        </a:defRPr>
      </a:lvl5pPr>
      <a:lvl6pPr marL="342900" algn="l" rtl="0" fontAlgn="base">
        <a:spcBef>
          <a:spcPct val="0"/>
        </a:spcBef>
        <a:spcAft>
          <a:spcPct val="0"/>
        </a:spcAft>
        <a:defRPr sz="2700" b="1">
          <a:solidFill>
            <a:schemeClr val="accent2"/>
          </a:solidFill>
          <a:latin typeface="Arial" charset="0"/>
        </a:defRPr>
      </a:lvl6pPr>
      <a:lvl7pPr marL="685800" algn="l" rtl="0" fontAlgn="base">
        <a:spcBef>
          <a:spcPct val="0"/>
        </a:spcBef>
        <a:spcAft>
          <a:spcPct val="0"/>
        </a:spcAft>
        <a:defRPr sz="2700" b="1">
          <a:solidFill>
            <a:schemeClr val="accent2"/>
          </a:solidFill>
          <a:latin typeface="Arial" charset="0"/>
        </a:defRPr>
      </a:lvl7pPr>
      <a:lvl8pPr marL="1028700" algn="l" rtl="0" fontAlgn="base">
        <a:spcBef>
          <a:spcPct val="0"/>
        </a:spcBef>
        <a:spcAft>
          <a:spcPct val="0"/>
        </a:spcAft>
        <a:defRPr sz="2700" b="1">
          <a:solidFill>
            <a:schemeClr val="accent2"/>
          </a:solidFill>
          <a:latin typeface="Arial" charset="0"/>
        </a:defRPr>
      </a:lvl8pPr>
      <a:lvl9pPr marL="1371600" algn="l" rtl="0" fontAlgn="base">
        <a:spcBef>
          <a:spcPct val="0"/>
        </a:spcBef>
        <a:spcAft>
          <a:spcPct val="0"/>
        </a:spcAft>
        <a:defRPr sz="2700" b="1">
          <a:solidFill>
            <a:schemeClr val="accent2"/>
          </a:solidFill>
          <a:latin typeface="Arial" charset="0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SzPct val="75000"/>
        <a:buFont typeface="Wingdings 2" pitchFamily="18" charset="2"/>
        <a:buChar char=""/>
        <a:defRPr sz="1800" b="1">
          <a:solidFill>
            <a:srgbClr val="118722"/>
          </a:solidFill>
          <a:latin typeface="+mn-lt"/>
          <a:ea typeface="+mn-ea"/>
          <a:cs typeface="+mn-cs"/>
        </a:defRPr>
      </a:lvl1pPr>
      <a:lvl2pPr marL="85725" indent="257175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1500">
          <a:solidFill>
            <a:srgbClr val="800000"/>
          </a:solidFill>
          <a:latin typeface="+mn-lt"/>
        </a:defRPr>
      </a:lvl2pPr>
      <a:lvl3pPr marL="171450" indent="51435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1800">
          <a:solidFill>
            <a:srgbClr val="800000"/>
          </a:solidFill>
          <a:latin typeface="+mn-lt"/>
        </a:defRPr>
      </a:lvl3pPr>
      <a:lvl4pPr marL="257175" indent="771525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1200">
          <a:solidFill>
            <a:srgbClr val="800000"/>
          </a:solidFill>
          <a:latin typeface="+mn-lt"/>
        </a:defRPr>
      </a:lvl4pPr>
      <a:lvl5pPr marL="342900" indent="10287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1050">
          <a:solidFill>
            <a:srgbClr val="800000"/>
          </a:solidFill>
          <a:latin typeface="+mn-lt"/>
        </a:defRPr>
      </a:lvl5pPr>
      <a:lvl6pPr marL="685800" algn="l" rtl="0" fontAlgn="base">
        <a:spcBef>
          <a:spcPct val="20000"/>
        </a:spcBef>
        <a:spcAft>
          <a:spcPct val="0"/>
        </a:spcAft>
        <a:buSzPct val="100000"/>
        <a:buChar char="–"/>
        <a:defRPr sz="1050">
          <a:solidFill>
            <a:srgbClr val="800000"/>
          </a:solidFill>
          <a:latin typeface="+mn-lt"/>
        </a:defRPr>
      </a:lvl6pPr>
      <a:lvl7pPr marL="1028700" algn="l" rtl="0" fontAlgn="base">
        <a:spcBef>
          <a:spcPct val="20000"/>
        </a:spcBef>
        <a:spcAft>
          <a:spcPct val="0"/>
        </a:spcAft>
        <a:buSzPct val="100000"/>
        <a:buChar char="–"/>
        <a:defRPr sz="1050">
          <a:solidFill>
            <a:srgbClr val="800000"/>
          </a:solidFill>
          <a:latin typeface="+mn-lt"/>
        </a:defRPr>
      </a:lvl7pPr>
      <a:lvl8pPr marL="1371600" algn="l" rtl="0" fontAlgn="base">
        <a:spcBef>
          <a:spcPct val="20000"/>
        </a:spcBef>
        <a:spcAft>
          <a:spcPct val="0"/>
        </a:spcAft>
        <a:buSzPct val="100000"/>
        <a:buChar char="–"/>
        <a:defRPr sz="1050">
          <a:solidFill>
            <a:srgbClr val="800000"/>
          </a:solidFill>
          <a:latin typeface="+mn-lt"/>
        </a:defRPr>
      </a:lvl8pPr>
      <a:lvl9pPr marL="1714500" algn="l" rtl="0" fontAlgn="base">
        <a:spcBef>
          <a:spcPct val="20000"/>
        </a:spcBef>
        <a:spcAft>
          <a:spcPct val="0"/>
        </a:spcAft>
        <a:buSzPct val="100000"/>
        <a:buChar char="–"/>
        <a:defRPr sz="1050">
          <a:solidFill>
            <a:srgbClr val="800000"/>
          </a:solidFill>
          <a:latin typeface="+mn-lt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253067" y="864028"/>
            <a:ext cx="10439400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dirty="0"/>
              <a:t>Click to Edit Page title</a:t>
            </a:r>
          </a:p>
        </p:txBody>
      </p:sp>
      <p:sp>
        <p:nvSpPr>
          <p:cNvPr id="1029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53068" y="1595443"/>
            <a:ext cx="10532533" cy="1255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1"/>
            <a:r>
              <a:rPr lang="en-US"/>
              <a:t>Click to edit Master text styles</a:t>
            </a:r>
          </a:p>
          <a:p>
            <a:pPr lvl="1"/>
            <a:r>
              <a:rPr lang="en-US"/>
              <a:t> Second level</a:t>
            </a:r>
          </a:p>
          <a:p>
            <a:pPr lvl="2"/>
            <a:r>
              <a:rPr lang="en-US"/>
              <a:t> Third level</a:t>
            </a:r>
          </a:p>
          <a:p>
            <a:pPr lvl="3"/>
            <a:r>
              <a:rPr lang="en-US"/>
              <a:t> Fourth level</a:t>
            </a:r>
          </a:p>
          <a:p>
            <a:pPr lvl="4"/>
            <a:r>
              <a:rPr lang="en-US"/>
              <a:t> Fifth level</a:t>
            </a:r>
          </a:p>
        </p:txBody>
      </p:sp>
      <p:sp>
        <p:nvSpPr>
          <p:cNvPr id="185349" name="Rectangle 5"/>
          <p:cNvSpPr>
            <a:spLocks noGrp="1" noChangeArrowheads="1"/>
          </p:cNvSpPr>
          <p:nvPr>
            <p:ph type="dt" sz="half" idx="2"/>
          </p:nvPr>
        </p:nvSpPr>
        <p:spPr bwMode="black">
          <a:xfrm>
            <a:off x="5632451" y="6608772"/>
            <a:ext cx="2514600" cy="1603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102833" tIns="51417" rIns="102833" bIns="51417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750" b="0">
                <a:solidFill>
                  <a:srgbClr val="000099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85350" name="Rectangle 6"/>
          <p:cNvSpPr>
            <a:spLocks noGrp="1" noChangeArrowheads="1"/>
          </p:cNvSpPr>
          <p:nvPr>
            <p:ph type="ftr" sz="quarter" idx="3"/>
          </p:nvPr>
        </p:nvSpPr>
        <p:spPr bwMode="black">
          <a:xfrm>
            <a:off x="1193800" y="6608772"/>
            <a:ext cx="3769784" cy="1603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102833" tIns="51417" rIns="102833" bIns="51417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750" b="0">
                <a:solidFill>
                  <a:schemeClr val="accent2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Tuesday, February 06, 2007</a:t>
            </a:r>
          </a:p>
        </p:txBody>
      </p:sp>
      <p:sp>
        <p:nvSpPr>
          <p:cNvPr id="185351" name="Rectangle 7"/>
          <p:cNvSpPr>
            <a:spLocks noGrp="1" noChangeArrowheads="1"/>
          </p:cNvSpPr>
          <p:nvPr>
            <p:ph type="sldNum" sz="quarter" idx="4"/>
          </p:nvPr>
        </p:nvSpPr>
        <p:spPr bwMode="black">
          <a:xfrm>
            <a:off x="8684687" y="6608772"/>
            <a:ext cx="2628900" cy="1603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102833" tIns="51417" rIns="102833" bIns="51417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750" b="0">
                <a:solidFill>
                  <a:srgbClr val="0F7B1E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614D4462-E8C0-48CD-B843-E194C0454ED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85353" name="Rectangle 9"/>
          <p:cNvSpPr>
            <a:spLocks noChangeArrowheads="1"/>
          </p:cNvSpPr>
          <p:nvPr/>
        </p:nvSpPr>
        <p:spPr bwMode="auto">
          <a:xfrm>
            <a:off x="6" y="2853084"/>
            <a:ext cx="184731" cy="3231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en-US" sz="1500" dirty="0">
              <a:cs typeface="+mn-cs"/>
            </a:endParaRPr>
          </a:p>
        </p:txBody>
      </p:sp>
      <p:cxnSp>
        <p:nvCxnSpPr>
          <p:cNvPr id="1034" name="Straight Connector 10"/>
          <p:cNvCxnSpPr>
            <a:cxnSpLocks noChangeShapeType="1"/>
          </p:cNvCxnSpPr>
          <p:nvPr userDrawn="1"/>
        </p:nvCxnSpPr>
        <p:spPr bwMode="auto">
          <a:xfrm>
            <a:off x="304800" y="1219200"/>
            <a:ext cx="11887200" cy="1588"/>
          </a:xfrm>
          <a:prstGeom prst="line">
            <a:avLst/>
          </a:prstGeom>
          <a:noFill/>
          <a:ln w="15875" algn="ctr">
            <a:solidFill>
              <a:schemeClr val="accent2"/>
            </a:solidFill>
            <a:round/>
            <a:headEnd/>
            <a:tailEnd/>
          </a:ln>
        </p:spPr>
      </p:cxnSp>
      <p:pic>
        <p:nvPicPr>
          <p:cNvPr id="11" name="Picture 10" descr="sbp_logoclr_1_KK.png">
            <a:hlinkClick r:id="" action="ppaction://noaction"/>
          </p:cNvPr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10645650" y="63182"/>
            <a:ext cx="1097280" cy="1097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6978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7" r:id="rId1"/>
    <p:sldLayoutId id="2147483808" r:id="rId2"/>
    <p:sldLayoutId id="2147483809" r:id="rId3"/>
    <p:sldLayoutId id="2147483810" r:id="rId4"/>
    <p:sldLayoutId id="2147483811" r:id="rId5"/>
    <p:sldLayoutId id="2147483812" r:id="rId6"/>
    <p:sldLayoutId id="2147483813" r:id="rId7"/>
    <p:sldLayoutId id="2147483814" r:id="rId8"/>
    <p:sldLayoutId id="2147483815" r:id="rId9"/>
    <p:sldLayoutId id="2147483816" r:id="rId10"/>
    <p:sldLayoutId id="2147483817" r:id="rId11"/>
  </p:sldLayoutIdLst>
  <p:transition/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700" b="1">
          <a:solidFill>
            <a:schemeClr val="accent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700" b="1">
          <a:solidFill>
            <a:schemeClr val="accent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700" b="1">
          <a:solidFill>
            <a:schemeClr val="accent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700" b="1">
          <a:solidFill>
            <a:schemeClr val="accent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700" b="1">
          <a:solidFill>
            <a:schemeClr val="accent2"/>
          </a:solidFill>
          <a:latin typeface="Arial" charset="0"/>
        </a:defRPr>
      </a:lvl5pPr>
      <a:lvl6pPr marL="342900" algn="l" rtl="0" fontAlgn="base">
        <a:spcBef>
          <a:spcPct val="0"/>
        </a:spcBef>
        <a:spcAft>
          <a:spcPct val="0"/>
        </a:spcAft>
        <a:defRPr sz="2700" b="1">
          <a:solidFill>
            <a:schemeClr val="accent2"/>
          </a:solidFill>
          <a:latin typeface="Arial" charset="0"/>
        </a:defRPr>
      </a:lvl6pPr>
      <a:lvl7pPr marL="685800" algn="l" rtl="0" fontAlgn="base">
        <a:spcBef>
          <a:spcPct val="0"/>
        </a:spcBef>
        <a:spcAft>
          <a:spcPct val="0"/>
        </a:spcAft>
        <a:defRPr sz="2700" b="1">
          <a:solidFill>
            <a:schemeClr val="accent2"/>
          </a:solidFill>
          <a:latin typeface="Arial" charset="0"/>
        </a:defRPr>
      </a:lvl7pPr>
      <a:lvl8pPr marL="1028700" algn="l" rtl="0" fontAlgn="base">
        <a:spcBef>
          <a:spcPct val="0"/>
        </a:spcBef>
        <a:spcAft>
          <a:spcPct val="0"/>
        </a:spcAft>
        <a:defRPr sz="2700" b="1">
          <a:solidFill>
            <a:schemeClr val="accent2"/>
          </a:solidFill>
          <a:latin typeface="Arial" charset="0"/>
        </a:defRPr>
      </a:lvl8pPr>
      <a:lvl9pPr marL="1371600" algn="l" rtl="0" fontAlgn="base">
        <a:spcBef>
          <a:spcPct val="0"/>
        </a:spcBef>
        <a:spcAft>
          <a:spcPct val="0"/>
        </a:spcAft>
        <a:defRPr sz="2700" b="1">
          <a:solidFill>
            <a:schemeClr val="accent2"/>
          </a:solidFill>
          <a:latin typeface="Arial" charset="0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SzPct val="75000"/>
        <a:buFont typeface="Wingdings 2" pitchFamily="18" charset="2"/>
        <a:buChar char=""/>
        <a:defRPr sz="1800" b="1">
          <a:solidFill>
            <a:srgbClr val="118722"/>
          </a:solidFill>
          <a:latin typeface="+mn-lt"/>
          <a:ea typeface="+mn-ea"/>
          <a:cs typeface="+mn-cs"/>
        </a:defRPr>
      </a:lvl1pPr>
      <a:lvl2pPr marL="85725" indent="257175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1500">
          <a:solidFill>
            <a:srgbClr val="800000"/>
          </a:solidFill>
          <a:latin typeface="+mn-lt"/>
        </a:defRPr>
      </a:lvl2pPr>
      <a:lvl3pPr marL="171450" indent="51435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1800">
          <a:solidFill>
            <a:srgbClr val="800000"/>
          </a:solidFill>
          <a:latin typeface="+mn-lt"/>
        </a:defRPr>
      </a:lvl3pPr>
      <a:lvl4pPr marL="257175" indent="771525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1200">
          <a:solidFill>
            <a:srgbClr val="800000"/>
          </a:solidFill>
          <a:latin typeface="+mn-lt"/>
        </a:defRPr>
      </a:lvl4pPr>
      <a:lvl5pPr marL="342900" indent="10287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1050">
          <a:solidFill>
            <a:srgbClr val="800000"/>
          </a:solidFill>
          <a:latin typeface="+mn-lt"/>
        </a:defRPr>
      </a:lvl5pPr>
      <a:lvl6pPr marL="685800" algn="l" rtl="0" fontAlgn="base">
        <a:spcBef>
          <a:spcPct val="20000"/>
        </a:spcBef>
        <a:spcAft>
          <a:spcPct val="0"/>
        </a:spcAft>
        <a:buSzPct val="100000"/>
        <a:buChar char="–"/>
        <a:defRPr sz="1050">
          <a:solidFill>
            <a:srgbClr val="800000"/>
          </a:solidFill>
          <a:latin typeface="+mn-lt"/>
        </a:defRPr>
      </a:lvl6pPr>
      <a:lvl7pPr marL="1028700" algn="l" rtl="0" fontAlgn="base">
        <a:spcBef>
          <a:spcPct val="20000"/>
        </a:spcBef>
        <a:spcAft>
          <a:spcPct val="0"/>
        </a:spcAft>
        <a:buSzPct val="100000"/>
        <a:buChar char="–"/>
        <a:defRPr sz="1050">
          <a:solidFill>
            <a:srgbClr val="800000"/>
          </a:solidFill>
          <a:latin typeface="+mn-lt"/>
        </a:defRPr>
      </a:lvl7pPr>
      <a:lvl8pPr marL="1371600" algn="l" rtl="0" fontAlgn="base">
        <a:spcBef>
          <a:spcPct val="20000"/>
        </a:spcBef>
        <a:spcAft>
          <a:spcPct val="0"/>
        </a:spcAft>
        <a:buSzPct val="100000"/>
        <a:buChar char="–"/>
        <a:defRPr sz="1050">
          <a:solidFill>
            <a:srgbClr val="800000"/>
          </a:solidFill>
          <a:latin typeface="+mn-lt"/>
        </a:defRPr>
      </a:lvl8pPr>
      <a:lvl9pPr marL="1714500" algn="l" rtl="0" fontAlgn="base">
        <a:spcBef>
          <a:spcPct val="20000"/>
        </a:spcBef>
        <a:spcAft>
          <a:spcPct val="0"/>
        </a:spcAft>
        <a:buSzPct val="100000"/>
        <a:buChar char="–"/>
        <a:defRPr sz="1050">
          <a:solidFill>
            <a:srgbClr val="800000"/>
          </a:solidFill>
          <a:latin typeface="+mn-lt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EABEE9-ABD6-4263-AB5C-CCC557E06514}" type="datetimeFigureOut">
              <a:rPr lang="en-US" smtClean="0"/>
              <a:t>4/5/2021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DDC70-7B72-46DD-AF35-51A5865215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997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0" r:id="rId1"/>
    <p:sldLayoutId id="2147483821" r:id="rId2"/>
    <p:sldLayoutId id="2147483822" r:id="rId3"/>
    <p:sldLayoutId id="2147483823" r:id="rId4"/>
    <p:sldLayoutId id="2147483824" r:id="rId5"/>
    <p:sldLayoutId id="2147483825" r:id="rId6"/>
    <p:sldLayoutId id="2147483826" r:id="rId7"/>
    <p:sldLayoutId id="2147483827" r:id="rId8"/>
    <p:sldLayoutId id="2147483828" r:id="rId9"/>
    <p:sldLayoutId id="2147483829" r:id="rId10"/>
    <p:sldLayoutId id="214748383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253067" y="730251"/>
            <a:ext cx="104394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dirty="0"/>
              <a:t>Click to Edit Page title</a:t>
            </a:r>
          </a:p>
        </p:txBody>
      </p:sp>
      <p:sp>
        <p:nvSpPr>
          <p:cNvPr id="1029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53068" y="1595444"/>
            <a:ext cx="10532533" cy="1674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1"/>
            <a:r>
              <a:rPr lang="en-US"/>
              <a:t>Click to edit Master text styles</a:t>
            </a:r>
          </a:p>
          <a:p>
            <a:pPr lvl="1"/>
            <a:r>
              <a:rPr lang="en-US"/>
              <a:t> Second level</a:t>
            </a:r>
          </a:p>
          <a:p>
            <a:pPr lvl="2"/>
            <a:r>
              <a:rPr lang="en-US"/>
              <a:t> Third level</a:t>
            </a:r>
          </a:p>
          <a:p>
            <a:pPr lvl="3"/>
            <a:r>
              <a:rPr lang="en-US"/>
              <a:t> Fourth level</a:t>
            </a:r>
          </a:p>
          <a:p>
            <a:pPr lvl="4"/>
            <a:r>
              <a:rPr lang="en-US"/>
              <a:t> Fifth level</a:t>
            </a:r>
          </a:p>
        </p:txBody>
      </p:sp>
      <p:sp>
        <p:nvSpPr>
          <p:cNvPr id="185349" name="Rectangle 5"/>
          <p:cNvSpPr>
            <a:spLocks noGrp="1" noChangeArrowheads="1"/>
          </p:cNvSpPr>
          <p:nvPr>
            <p:ph type="dt" sz="half" idx="2"/>
          </p:nvPr>
        </p:nvSpPr>
        <p:spPr bwMode="black">
          <a:xfrm>
            <a:off x="5632451" y="6608770"/>
            <a:ext cx="2514600" cy="1603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102833" tIns="51417" rIns="102833" bIns="51417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000" b="0">
                <a:solidFill>
                  <a:srgbClr val="000099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85350" name="Rectangle 6"/>
          <p:cNvSpPr>
            <a:spLocks noGrp="1" noChangeArrowheads="1"/>
          </p:cNvSpPr>
          <p:nvPr>
            <p:ph type="ftr" sz="quarter" idx="3"/>
          </p:nvPr>
        </p:nvSpPr>
        <p:spPr bwMode="black">
          <a:xfrm>
            <a:off x="1193800" y="6608770"/>
            <a:ext cx="3769784" cy="1603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102833" tIns="51417" rIns="102833" bIns="51417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000" b="0">
                <a:solidFill>
                  <a:schemeClr val="accent2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 dirty="0">
                <a:solidFill>
                  <a:srgbClr val="3333CC"/>
                </a:solidFill>
              </a:rPr>
              <a:t>Tuesday, February 06, 2007</a:t>
            </a:r>
          </a:p>
        </p:txBody>
      </p:sp>
      <p:sp>
        <p:nvSpPr>
          <p:cNvPr id="185351" name="Rectangle 7"/>
          <p:cNvSpPr>
            <a:spLocks noGrp="1" noChangeArrowheads="1"/>
          </p:cNvSpPr>
          <p:nvPr>
            <p:ph type="sldNum" sz="quarter" idx="4"/>
          </p:nvPr>
        </p:nvSpPr>
        <p:spPr bwMode="black">
          <a:xfrm>
            <a:off x="8684687" y="6608770"/>
            <a:ext cx="2628900" cy="1603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102833" tIns="51417" rIns="102833" bIns="51417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000" b="0">
                <a:solidFill>
                  <a:srgbClr val="0F7B1E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614D4462-E8C0-48CD-B843-E194C0454ED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85353" name="Rectangle 9"/>
          <p:cNvSpPr>
            <a:spLocks noChangeArrowheads="1"/>
          </p:cNvSpPr>
          <p:nvPr/>
        </p:nvSpPr>
        <p:spPr bwMode="auto">
          <a:xfrm>
            <a:off x="5" y="2814608"/>
            <a:ext cx="184731" cy="4001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en-US" sz="2000" dirty="0">
              <a:solidFill>
                <a:srgbClr val="000000"/>
              </a:solidFill>
            </a:endParaRPr>
          </a:p>
        </p:txBody>
      </p:sp>
      <p:cxnSp>
        <p:nvCxnSpPr>
          <p:cNvPr id="1034" name="Straight Connector 10"/>
          <p:cNvCxnSpPr>
            <a:cxnSpLocks noChangeShapeType="1"/>
          </p:cNvCxnSpPr>
          <p:nvPr userDrawn="1"/>
        </p:nvCxnSpPr>
        <p:spPr bwMode="auto">
          <a:xfrm>
            <a:off x="304800" y="1219200"/>
            <a:ext cx="11887200" cy="1588"/>
          </a:xfrm>
          <a:prstGeom prst="line">
            <a:avLst/>
          </a:prstGeom>
          <a:noFill/>
          <a:ln w="15875" algn="ctr">
            <a:solidFill>
              <a:schemeClr val="accent2"/>
            </a:solidFill>
            <a:round/>
            <a:headEnd/>
            <a:tailEnd/>
          </a:ln>
        </p:spPr>
      </p:cxnSp>
      <p:pic>
        <p:nvPicPr>
          <p:cNvPr id="11" name="Picture 10" descr="sbp_logoclr_1_KK.png">
            <a:hlinkClick r:id="" action="ppaction://noaction"/>
          </p:cNvPr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10645650" y="63182"/>
            <a:ext cx="1097280" cy="109728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ransition/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75000"/>
        <a:buFont typeface="Wingdings 2" pitchFamily="18" charset="2"/>
        <a:buChar char=""/>
        <a:defRPr sz="2400" b="1">
          <a:solidFill>
            <a:srgbClr val="118722"/>
          </a:solidFill>
          <a:latin typeface="+mn-lt"/>
          <a:ea typeface="+mn-ea"/>
          <a:cs typeface="+mn-cs"/>
        </a:defRPr>
      </a:lvl1pPr>
      <a:lvl2pPr marL="114300" indent="3429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2000">
          <a:solidFill>
            <a:srgbClr val="800000"/>
          </a:solidFill>
          <a:latin typeface="+mn-lt"/>
        </a:defRPr>
      </a:lvl2pPr>
      <a:lvl3pPr marL="228600" indent="6858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2400">
          <a:solidFill>
            <a:srgbClr val="800000"/>
          </a:solidFill>
          <a:latin typeface="+mn-lt"/>
        </a:defRPr>
      </a:lvl3pPr>
      <a:lvl4pPr marL="342900" indent="10287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1600">
          <a:solidFill>
            <a:srgbClr val="800000"/>
          </a:solidFill>
          <a:latin typeface="+mn-lt"/>
        </a:defRPr>
      </a:lvl4pPr>
      <a:lvl5pPr marL="457200" indent="13716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1400">
          <a:solidFill>
            <a:srgbClr val="800000"/>
          </a:solidFill>
          <a:latin typeface="+mn-lt"/>
        </a:defRPr>
      </a:lvl5pPr>
      <a:lvl6pPr marL="914400" algn="l" rtl="0" fontAlgn="base">
        <a:spcBef>
          <a:spcPct val="20000"/>
        </a:spcBef>
        <a:spcAft>
          <a:spcPct val="0"/>
        </a:spcAft>
        <a:buSzPct val="100000"/>
        <a:buChar char="–"/>
        <a:defRPr sz="1400">
          <a:solidFill>
            <a:srgbClr val="800000"/>
          </a:solidFill>
          <a:latin typeface="+mn-lt"/>
        </a:defRPr>
      </a:lvl6pPr>
      <a:lvl7pPr marL="1371600" algn="l" rtl="0" fontAlgn="base">
        <a:spcBef>
          <a:spcPct val="20000"/>
        </a:spcBef>
        <a:spcAft>
          <a:spcPct val="0"/>
        </a:spcAft>
        <a:buSzPct val="100000"/>
        <a:buChar char="–"/>
        <a:defRPr sz="1400">
          <a:solidFill>
            <a:srgbClr val="800000"/>
          </a:solidFill>
          <a:latin typeface="+mn-lt"/>
        </a:defRPr>
      </a:lvl7pPr>
      <a:lvl8pPr marL="1828800" algn="l" rtl="0" fontAlgn="base">
        <a:spcBef>
          <a:spcPct val="20000"/>
        </a:spcBef>
        <a:spcAft>
          <a:spcPct val="0"/>
        </a:spcAft>
        <a:buSzPct val="100000"/>
        <a:buChar char="–"/>
        <a:defRPr sz="1400">
          <a:solidFill>
            <a:srgbClr val="800000"/>
          </a:solidFill>
          <a:latin typeface="+mn-lt"/>
        </a:defRPr>
      </a:lvl8pPr>
      <a:lvl9pPr marL="2286000" algn="l" rtl="0" fontAlgn="base">
        <a:spcBef>
          <a:spcPct val="20000"/>
        </a:spcBef>
        <a:spcAft>
          <a:spcPct val="0"/>
        </a:spcAft>
        <a:buSzPct val="100000"/>
        <a:buChar char="–"/>
        <a:defRPr sz="1400">
          <a:solidFill>
            <a:srgbClr val="8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253067" y="730251"/>
            <a:ext cx="104394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dirty="0"/>
              <a:t>Click to Edit Page title</a:t>
            </a:r>
          </a:p>
        </p:txBody>
      </p:sp>
      <p:sp>
        <p:nvSpPr>
          <p:cNvPr id="1029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53068" y="1595444"/>
            <a:ext cx="10532533" cy="1674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1"/>
            <a:r>
              <a:rPr lang="en-US"/>
              <a:t>Click to edit Master text styles</a:t>
            </a:r>
          </a:p>
          <a:p>
            <a:pPr lvl="1"/>
            <a:r>
              <a:rPr lang="en-US"/>
              <a:t> Second level</a:t>
            </a:r>
          </a:p>
          <a:p>
            <a:pPr lvl="2"/>
            <a:r>
              <a:rPr lang="en-US"/>
              <a:t> Third level</a:t>
            </a:r>
          </a:p>
          <a:p>
            <a:pPr lvl="3"/>
            <a:r>
              <a:rPr lang="en-US"/>
              <a:t> Fourth level</a:t>
            </a:r>
          </a:p>
          <a:p>
            <a:pPr lvl="4"/>
            <a:r>
              <a:rPr lang="en-US"/>
              <a:t> Fifth level</a:t>
            </a:r>
          </a:p>
        </p:txBody>
      </p:sp>
      <p:sp>
        <p:nvSpPr>
          <p:cNvPr id="185349" name="Rectangle 5"/>
          <p:cNvSpPr>
            <a:spLocks noGrp="1" noChangeArrowheads="1"/>
          </p:cNvSpPr>
          <p:nvPr>
            <p:ph type="dt" sz="half" idx="2"/>
          </p:nvPr>
        </p:nvSpPr>
        <p:spPr bwMode="black">
          <a:xfrm>
            <a:off x="5632451" y="6608770"/>
            <a:ext cx="2514600" cy="1603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102833" tIns="51417" rIns="102833" bIns="51417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000" b="0">
                <a:solidFill>
                  <a:srgbClr val="000099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85350" name="Rectangle 6"/>
          <p:cNvSpPr>
            <a:spLocks noGrp="1" noChangeArrowheads="1"/>
          </p:cNvSpPr>
          <p:nvPr>
            <p:ph type="ftr" sz="quarter" idx="3"/>
          </p:nvPr>
        </p:nvSpPr>
        <p:spPr bwMode="black">
          <a:xfrm>
            <a:off x="1193800" y="6608770"/>
            <a:ext cx="3769784" cy="1603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102833" tIns="51417" rIns="102833" bIns="51417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000" b="0">
                <a:solidFill>
                  <a:schemeClr val="accent2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Tuesday, February 06, 2007</a:t>
            </a:r>
          </a:p>
        </p:txBody>
      </p:sp>
      <p:sp>
        <p:nvSpPr>
          <p:cNvPr id="185351" name="Rectangle 7"/>
          <p:cNvSpPr>
            <a:spLocks noGrp="1" noChangeArrowheads="1"/>
          </p:cNvSpPr>
          <p:nvPr>
            <p:ph type="sldNum" sz="quarter" idx="4"/>
          </p:nvPr>
        </p:nvSpPr>
        <p:spPr bwMode="black">
          <a:xfrm>
            <a:off x="8684687" y="6608770"/>
            <a:ext cx="2628900" cy="1603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102833" tIns="51417" rIns="102833" bIns="51417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000" b="0">
                <a:solidFill>
                  <a:srgbClr val="0F7B1E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614D4462-E8C0-48CD-B843-E194C0454ED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85353" name="Rectangle 9"/>
          <p:cNvSpPr>
            <a:spLocks noChangeArrowheads="1"/>
          </p:cNvSpPr>
          <p:nvPr/>
        </p:nvSpPr>
        <p:spPr bwMode="auto">
          <a:xfrm>
            <a:off x="5" y="2814608"/>
            <a:ext cx="184731" cy="4001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en-US" sz="2000" dirty="0">
              <a:cs typeface="+mn-cs"/>
            </a:endParaRPr>
          </a:p>
        </p:txBody>
      </p:sp>
      <p:cxnSp>
        <p:nvCxnSpPr>
          <p:cNvPr id="1034" name="Straight Connector 10"/>
          <p:cNvCxnSpPr>
            <a:cxnSpLocks noChangeShapeType="1"/>
          </p:cNvCxnSpPr>
          <p:nvPr userDrawn="1"/>
        </p:nvCxnSpPr>
        <p:spPr bwMode="auto">
          <a:xfrm>
            <a:off x="304800" y="1219200"/>
            <a:ext cx="11887200" cy="1588"/>
          </a:xfrm>
          <a:prstGeom prst="line">
            <a:avLst/>
          </a:prstGeom>
          <a:noFill/>
          <a:ln w="15875" algn="ctr">
            <a:solidFill>
              <a:schemeClr val="accent2"/>
            </a:solidFill>
            <a:round/>
            <a:headEnd/>
            <a:tailEnd/>
          </a:ln>
        </p:spPr>
      </p:cxnSp>
      <p:pic>
        <p:nvPicPr>
          <p:cNvPr id="12" name="Picture 11" descr="sbp_logoclr_1_KK.png">
            <a:hlinkClick r:id="" action="ppaction://noaction"/>
          </p:cNvPr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10645650" y="63182"/>
            <a:ext cx="1097280" cy="1097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5017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transition/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75000"/>
        <a:buFont typeface="Wingdings 2" pitchFamily="18" charset="2"/>
        <a:buChar char=""/>
        <a:defRPr sz="2400" b="1">
          <a:solidFill>
            <a:srgbClr val="118722"/>
          </a:solidFill>
          <a:latin typeface="+mn-lt"/>
          <a:ea typeface="+mn-ea"/>
          <a:cs typeface="+mn-cs"/>
        </a:defRPr>
      </a:lvl1pPr>
      <a:lvl2pPr marL="114300" indent="3429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2000">
          <a:solidFill>
            <a:srgbClr val="800000"/>
          </a:solidFill>
          <a:latin typeface="+mn-lt"/>
        </a:defRPr>
      </a:lvl2pPr>
      <a:lvl3pPr marL="228600" indent="6858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2400">
          <a:solidFill>
            <a:srgbClr val="800000"/>
          </a:solidFill>
          <a:latin typeface="+mn-lt"/>
        </a:defRPr>
      </a:lvl3pPr>
      <a:lvl4pPr marL="342900" indent="10287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1600">
          <a:solidFill>
            <a:srgbClr val="800000"/>
          </a:solidFill>
          <a:latin typeface="+mn-lt"/>
        </a:defRPr>
      </a:lvl4pPr>
      <a:lvl5pPr marL="457200" indent="13716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1400">
          <a:solidFill>
            <a:srgbClr val="800000"/>
          </a:solidFill>
          <a:latin typeface="+mn-lt"/>
        </a:defRPr>
      </a:lvl5pPr>
      <a:lvl6pPr marL="914400" algn="l" rtl="0" fontAlgn="base">
        <a:spcBef>
          <a:spcPct val="20000"/>
        </a:spcBef>
        <a:spcAft>
          <a:spcPct val="0"/>
        </a:spcAft>
        <a:buSzPct val="100000"/>
        <a:buChar char="–"/>
        <a:defRPr sz="1400">
          <a:solidFill>
            <a:srgbClr val="800000"/>
          </a:solidFill>
          <a:latin typeface="+mn-lt"/>
        </a:defRPr>
      </a:lvl6pPr>
      <a:lvl7pPr marL="1371600" algn="l" rtl="0" fontAlgn="base">
        <a:spcBef>
          <a:spcPct val="20000"/>
        </a:spcBef>
        <a:spcAft>
          <a:spcPct val="0"/>
        </a:spcAft>
        <a:buSzPct val="100000"/>
        <a:buChar char="–"/>
        <a:defRPr sz="1400">
          <a:solidFill>
            <a:srgbClr val="800000"/>
          </a:solidFill>
          <a:latin typeface="+mn-lt"/>
        </a:defRPr>
      </a:lvl7pPr>
      <a:lvl8pPr marL="1828800" algn="l" rtl="0" fontAlgn="base">
        <a:spcBef>
          <a:spcPct val="20000"/>
        </a:spcBef>
        <a:spcAft>
          <a:spcPct val="0"/>
        </a:spcAft>
        <a:buSzPct val="100000"/>
        <a:buChar char="–"/>
        <a:defRPr sz="1400">
          <a:solidFill>
            <a:srgbClr val="800000"/>
          </a:solidFill>
          <a:latin typeface="+mn-lt"/>
        </a:defRPr>
      </a:lvl8pPr>
      <a:lvl9pPr marL="2286000" algn="l" rtl="0" fontAlgn="base">
        <a:spcBef>
          <a:spcPct val="20000"/>
        </a:spcBef>
        <a:spcAft>
          <a:spcPct val="0"/>
        </a:spcAft>
        <a:buSzPct val="100000"/>
        <a:buChar char="–"/>
        <a:defRPr sz="1400">
          <a:solidFill>
            <a:srgbClr val="8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253067" y="730251"/>
            <a:ext cx="104394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dirty="0"/>
              <a:t>Click to Edit Page title</a:t>
            </a:r>
          </a:p>
        </p:txBody>
      </p:sp>
      <p:sp>
        <p:nvSpPr>
          <p:cNvPr id="1029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53068" y="1595444"/>
            <a:ext cx="10532533" cy="1674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1"/>
            <a:r>
              <a:rPr lang="en-US"/>
              <a:t>Click to edit Master text styles</a:t>
            </a:r>
          </a:p>
          <a:p>
            <a:pPr lvl="1"/>
            <a:r>
              <a:rPr lang="en-US"/>
              <a:t> Second level</a:t>
            </a:r>
          </a:p>
          <a:p>
            <a:pPr lvl="2"/>
            <a:r>
              <a:rPr lang="en-US"/>
              <a:t> Third level</a:t>
            </a:r>
          </a:p>
          <a:p>
            <a:pPr lvl="3"/>
            <a:r>
              <a:rPr lang="en-US"/>
              <a:t> Fourth level</a:t>
            </a:r>
          </a:p>
          <a:p>
            <a:pPr lvl="4"/>
            <a:r>
              <a:rPr lang="en-US"/>
              <a:t> Fifth level</a:t>
            </a:r>
          </a:p>
        </p:txBody>
      </p:sp>
      <p:sp>
        <p:nvSpPr>
          <p:cNvPr id="185349" name="Rectangle 5"/>
          <p:cNvSpPr>
            <a:spLocks noGrp="1" noChangeArrowheads="1"/>
          </p:cNvSpPr>
          <p:nvPr>
            <p:ph type="dt" sz="half" idx="2"/>
          </p:nvPr>
        </p:nvSpPr>
        <p:spPr bwMode="black">
          <a:xfrm>
            <a:off x="5632451" y="6608770"/>
            <a:ext cx="2514600" cy="1603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102833" tIns="51417" rIns="102833" bIns="51417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000" b="0">
                <a:solidFill>
                  <a:srgbClr val="000099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85350" name="Rectangle 6"/>
          <p:cNvSpPr>
            <a:spLocks noGrp="1" noChangeArrowheads="1"/>
          </p:cNvSpPr>
          <p:nvPr>
            <p:ph type="ftr" sz="quarter" idx="3"/>
          </p:nvPr>
        </p:nvSpPr>
        <p:spPr bwMode="black">
          <a:xfrm>
            <a:off x="1193800" y="6608770"/>
            <a:ext cx="3769784" cy="1603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102833" tIns="51417" rIns="102833" bIns="51417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000" b="0">
                <a:solidFill>
                  <a:schemeClr val="accent2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Tuesday, February 06, 2007</a:t>
            </a:r>
          </a:p>
        </p:txBody>
      </p:sp>
      <p:sp>
        <p:nvSpPr>
          <p:cNvPr id="185351" name="Rectangle 7"/>
          <p:cNvSpPr>
            <a:spLocks noGrp="1" noChangeArrowheads="1"/>
          </p:cNvSpPr>
          <p:nvPr>
            <p:ph type="sldNum" sz="quarter" idx="4"/>
          </p:nvPr>
        </p:nvSpPr>
        <p:spPr bwMode="black">
          <a:xfrm>
            <a:off x="8684687" y="6608770"/>
            <a:ext cx="2628900" cy="1603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102833" tIns="51417" rIns="102833" bIns="51417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000" b="0">
                <a:solidFill>
                  <a:srgbClr val="0F7B1E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614D4462-E8C0-48CD-B843-E194C0454ED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85353" name="Rectangle 9"/>
          <p:cNvSpPr>
            <a:spLocks noChangeArrowheads="1"/>
          </p:cNvSpPr>
          <p:nvPr/>
        </p:nvSpPr>
        <p:spPr bwMode="auto">
          <a:xfrm>
            <a:off x="5" y="2814608"/>
            <a:ext cx="184731" cy="4001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en-US" sz="2000" dirty="0">
              <a:cs typeface="+mn-cs"/>
            </a:endParaRPr>
          </a:p>
        </p:txBody>
      </p:sp>
      <p:cxnSp>
        <p:nvCxnSpPr>
          <p:cNvPr id="1034" name="Straight Connector 10"/>
          <p:cNvCxnSpPr>
            <a:cxnSpLocks noChangeShapeType="1"/>
          </p:cNvCxnSpPr>
          <p:nvPr/>
        </p:nvCxnSpPr>
        <p:spPr bwMode="auto">
          <a:xfrm>
            <a:off x="304800" y="1219200"/>
            <a:ext cx="11887200" cy="1588"/>
          </a:xfrm>
          <a:prstGeom prst="line">
            <a:avLst/>
          </a:prstGeom>
          <a:noFill/>
          <a:ln w="15875" algn="ctr">
            <a:solidFill>
              <a:schemeClr val="accent2"/>
            </a:solidFill>
            <a:round/>
            <a:headEnd/>
            <a:tailEnd/>
          </a:ln>
        </p:spPr>
      </p:cxnSp>
      <p:pic>
        <p:nvPicPr>
          <p:cNvPr id="13" name="Picture 12" descr="sbp_logoclr_1_KK.png">
            <a:hlinkClick r:id="" action="ppaction://noaction"/>
          </p:cNvPr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10645650" y="63182"/>
            <a:ext cx="1097280" cy="1097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3886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</p:sldLayoutIdLst>
  <p:transition/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75000"/>
        <a:buFont typeface="Wingdings 2" pitchFamily="18" charset="2"/>
        <a:buChar char=""/>
        <a:defRPr sz="2400" b="1">
          <a:solidFill>
            <a:srgbClr val="118722"/>
          </a:solidFill>
          <a:latin typeface="+mn-lt"/>
          <a:ea typeface="+mn-ea"/>
          <a:cs typeface="+mn-cs"/>
        </a:defRPr>
      </a:lvl1pPr>
      <a:lvl2pPr marL="114300" indent="3429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2000">
          <a:solidFill>
            <a:srgbClr val="800000"/>
          </a:solidFill>
          <a:latin typeface="+mn-lt"/>
        </a:defRPr>
      </a:lvl2pPr>
      <a:lvl3pPr marL="228600" indent="6858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2400">
          <a:solidFill>
            <a:srgbClr val="800000"/>
          </a:solidFill>
          <a:latin typeface="+mn-lt"/>
        </a:defRPr>
      </a:lvl3pPr>
      <a:lvl4pPr marL="342900" indent="10287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1600">
          <a:solidFill>
            <a:srgbClr val="800000"/>
          </a:solidFill>
          <a:latin typeface="+mn-lt"/>
        </a:defRPr>
      </a:lvl4pPr>
      <a:lvl5pPr marL="457200" indent="13716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1400">
          <a:solidFill>
            <a:srgbClr val="800000"/>
          </a:solidFill>
          <a:latin typeface="+mn-lt"/>
        </a:defRPr>
      </a:lvl5pPr>
      <a:lvl6pPr marL="914400" algn="l" rtl="0" fontAlgn="base">
        <a:spcBef>
          <a:spcPct val="20000"/>
        </a:spcBef>
        <a:spcAft>
          <a:spcPct val="0"/>
        </a:spcAft>
        <a:buSzPct val="100000"/>
        <a:buChar char="–"/>
        <a:defRPr sz="1400">
          <a:solidFill>
            <a:srgbClr val="800000"/>
          </a:solidFill>
          <a:latin typeface="+mn-lt"/>
        </a:defRPr>
      </a:lvl6pPr>
      <a:lvl7pPr marL="1371600" algn="l" rtl="0" fontAlgn="base">
        <a:spcBef>
          <a:spcPct val="20000"/>
        </a:spcBef>
        <a:spcAft>
          <a:spcPct val="0"/>
        </a:spcAft>
        <a:buSzPct val="100000"/>
        <a:buChar char="–"/>
        <a:defRPr sz="1400">
          <a:solidFill>
            <a:srgbClr val="800000"/>
          </a:solidFill>
          <a:latin typeface="+mn-lt"/>
        </a:defRPr>
      </a:lvl7pPr>
      <a:lvl8pPr marL="1828800" algn="l" rtl="0" fontAlgn="base">
        <a:spcBef>
          <a:spcPct val="20000"/>
        </a:spcBef>
        <a:spcAft>
          <a:spcPct val="0"/>
        </a:spcAft>
        <a:buSzPct val="100000"/>
        <a:buChar char="–"/>
        <a:defRPr sz="1400">
          <a:solidFill>
            <a:srgbClr val="800000"/>
          </a:solidFill>
          <a:latin typeface="+mn-lt"/>
        </a:defRPr>
      </a:lvl8pPr>
      <a:lvl9pPr marL="2286000" algn="l" rtl="0" fontAlgn="base">
        <a:spcBef>
          <a:spcPct val="20000"/>
        </a:spcBef>
        <a:spcAft>
          <a:spcPct val="0"/>
        </a:spcAft>
        <a:buSzPct val="100000"/>
        <a:buChar char="–"/>
        <a:defRPr sz="1400">
          <a:solidFill>
            <a:srgbClr val="8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253067" y="730251"/>
            <a:ext cx="104394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dirty="0"/>
              <a:t>Click to Edit Page title</a:t>
            </a:r>
          </a:p>
        </p:txBody>
      </p:sp>
      <p:sp>
        <p:nvSpPr>
          <p:cNvPr id="1029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53068" y="1595444"/>
            <a:ext cx="10532533" cy="1674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1"/>
            <a:r>
              <a:rPr lang="en-US"/>
              <a:t>Click to edit Master text styles</a:t>
            </a:r>
          </a:p>
          <a:p>
            <a:pPr lvl="1"/>
            <a:r>
              <a:rPr lang="en-US"/>
              <a:t> Second level</a:t>
            </a:r>
          </a:p>
          <a:p>
            <a:pPr lvl="2"/>
            <a:r>
              <a:rPr lang="en-US"/>
              <a:t> Third level</a:t>
            </a:r>
          </a:p>
          <a:p>
            <a:pPr lvl="3"/>
            <a:r>
              <a:rPr lang="en-US"/>
              <a:t> Fourth level</a:t>
            </a:r>
          </a:p>
          <a:p>
            <a:pPr lvl="4"/>
            <a:r>
              <a:rPr lang="en-US"/>
              <a:t> Fifth level</a:t>
            </a:r>
          </a:p>
        </p:txBody>
      </p:sp>
      <p:sp>
        <p:nvSpPr>
          <p:cNvPr id="185349" name="Rectangle 5"/>
          <p:cNvSpPr>
            <a:spLocks noGrp="1" noChangeArrowheads="1"/>
          </p:cNvSpPr>
          <p:nvPr>
            <p:ph type="dt" sz="half" idx="2"/>
          </p:nvPr>
        </p:nvSpPr>
        <p:spPr bwMode="black">
          <a:xfrm>
            <a:off x="5632451" y="6608770"/>
            <a:ext cx="2514600" cy="1603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102833" tIns="51417" rIns="102833" bIns="51417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000" b="0">
                <a:solidFill>
                  <a:srgbClr val="000099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85350" name="Rectangle 6"/>
          <p:cNvSpPr>
            <a:spLocks noGrp="1" noChangeArrowheads="1"/>
          </p:cNvSpPr>
          <p:nvPr>
            <p:ph type="ftr" sz="quarter" idx="3"/>
          </p:nvPr>
        </p:nvSpPr>
        <p:spPr bwMode="black">
          <a:xfrm>
            <a:off x="1193800" y="6608770"/>
            <a:ext cx="3769784" cy="1603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102833" tIns="51417" rIns="102833" bIns="51417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000" b="0">
                <a:solidFill>
                  <a:schemeClr val="accent2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Tuesday, February 06, 2007</a:t>
            </a:r>
          </a:p>
        </p:txBody>
      </p:sp>
      <p:sp>
        <p:nvSpPr>
          <p:cNvPr id="185351" name="Rectangle 7"/>
          <p:cNvSpPr>
            <a:spLocks noGrp="1" noChangeArrowheads="1"/>
          </p:cNvSpPr>
          <p:nvPr>
            <p:ph type="sldNum" sz="quarter" idx="4"/>
          </p:nvPr>
        </p:nvSpPr>
        <p:spPr bwMode="black">
          <a:xfrm>
            <a:off x="8684687" y="6608770"/>
            <a:ext cx="2628900" cy="1603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102833" tIns="51417" rIns="102833" bIns="51417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000" b="0">
                <a:solidFill>
                  <a:srgbClr val="0F7B1E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614D4462-E8C0-48CD-B843-E194C0454ED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85353" name="Rectangle 9"/>
          <p:cNvSpPr>
            <a:spLocks noChangeArrowheads="1"/>
          </p:cNvSpPr>
          <p:nvPr/>
        </p:nvSpPr>
        <p:spPr bwMode="auto">
          <a:xfrm>
            <a:off x="5" y="2814608"/>
            <a:ext cx="184731" cy="4001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en-US" sz="2000" dirty="0">
              <a:cs typeface="+mn-cs"/>
            </a:endParaRPr>
          </a:p>
        </p:txBody>
      </p:sp>
      <p:cxnSp>
        <p:nvCxnSpPr>
          <p:cNvPr id="1034" name="Straight Connector 10"/>
          <p:cNvCxnSpPr>
            <a:cxnSpLocks noChangeShapeType="1"/>
          </p:cNvCxnSpPr>
          <p:nvPr userDrawn="1"/>
        </p:nvCxnSpPr>
        <p:spPr bwMode="auto">
          <a:xfrm>
            <a:off x="304800" y="1219200"/>
            <a:ext cx="11887200" cy="1588"/>
          </a:xfrm>
          <a:prstGeom prst="line">
            <a:avLst/>
          </a:prstGeom>
          <a:noFill/>
          <a:ln w="15875" algn="ctr">
            <a:solidFill>
              <a:schemeClr val="accent2"/>
            </a:solidFill>
            <a:round/>
            <a:headEnd/>
            <a:tailEnd/>
          </a:ln>
        </p:spPr>
      </p:cxnSp>
      <p:pic>
        <p:nvPicPr>
          <p:cNvPr id="12" name="Picture 11" descr="sbp_logoclr_1_KK.png">
            <a:hlinkClick r:id="" action="ppaction://noaction"/>
          </p:cNvPr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10645650" y="63182"/>
            <a:ext cx="1097280" cy="1097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2744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</p:sldLayoutIdLst>
  <p:transition/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75000"/>
        <a:buFont typeface="Wingdings 2" pitchFamily="18" charset="2"/>
        <a:buChar char=""/>
        <a:defRPr sz="2400" b="1">
          <a:solidFill>
            <a:srgbClr val="118722"/>
          </a:solidFill>
          <a:latin typeface="+mn-lt"/>
          <a:ea typeface="+mn-ea"/>
          <a:cs typeface="+mn-cs"/>
        </a:defRPr>
      </a:lvl1pPr>
      <a:lvl2pPr marL="114300" indent="3429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2000">
          <a:solidFill>
            <a:srgbClr val="800000"/>
          </a:solidFill>
          <a:latin typeface="+mn-lt"/>
        </a:defRPr>
      </a:lvl2pPr>
      <a:lvl3pPr marL="228600" indent="6858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2400">
          <a:solidFill>
            <a:srgbClr val="800000"/>
          </a:solidFill>
          <a:latin typeface="+mn-lt"/>
        </a:defRPr>
      </a:lvl3pPr>
      <a:lvl4pPr marL="342900" indent="10287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1600">
          <a:solidFill>
            <a:srgbClr val="800000"/>
          </a:solidFill>
          <a:latin typeface="+mn-lt"/>
        </a:defRPr>
      </a:lvl4pPr>
      <a:lvl5pPr marL="457200" indent="13716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1400">
          <a:solidFill>
            <a:srgbClr val="800000"/>
          </a:solidFill>
          <a:latin typeface="+mn-lt"/>
        </a:defRPr>
      </a:lvl5pPr>
      <a:lvl6pPr marL="914400" algn="l" rtl="0" fontAlgn="base">
        <a:spcBef>
          <a:spcPct val="20000"/>
        </a:spcBef>
        <a:spcAft>
          <a:spcPct val="0"/>
        </a:spcAft>
        <a:buSzPct val="100000"/>
        <a:buChar char="–"/>
        <a:defRPr sz="1400">
          <a:solidFill>
            <a:srgbClr val="800000"/>
          </a:solidFill>
          <a:latin typeface="+mn-lt"/>
        </a:defRPr>
      </a:lvl6pPr>
      <a:lvl7pPr marL="1371600" algn="l" rtl="0" fontAlgn="base">
        <a:spcBef>
          <a:spcPct val="20000"/>
        </a:spcBef>
        <a:spcAft>
          <a:spcPct val="0"/>
        </a:spcAft>
        <a:buSzPct val="100000"/>
        <a:buChar char="–"/>
        <a:defRPr sz="1400">
          <a:solidFill>
            <a:srgbClr val="800000"/>
          </a:solidFill>
          <a:latin typeface="+mn-lt"/>
        </a:defRPr>
      </a:lvl7pPr>
      <a:lvl8pPr marL="1828800" algn="l" rtl="0" fontAlgn="base">
        <a:spcBef>
          <a:spcPct val="20000"/>
        </a:spcBef>
        <a:spcAft>
          <a:spcPct val="0"/>
        </a:spcAft>
        <a:buSzPct val="100000"/>
        <a:buChar char="–"/>
        <a:defRPr sz="1400">
          <a:solidFill>
            <a:srgbClr val="800000"/>
          </a:solidFill>
          <a:latin typeface="+mn-lt"/>
        </a:defRPr>
      </a:lvl8pPr>
      <a:lvl9pPr marL="2286000" algn="l" rtl="0" fontAlgn="base">
        <a:spcBef>
          <a:spcPct val="20000"/>
        </a:spcBef>
        <a:spcAft>
          <a:spcPct val="0"/>
        </a:spcAft>
        <a:buSzPct val="100000"/>
        <a:buChar char="–"/>
        <a:defRPr sz="1400">
          <a:solidFill>
            <a:srgbClr val="8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253067" y="730251"/>
            <a:ext cx="104394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dirty="0"/>
              <a:t>Click to Edit Page title</a:t>
            </a:r>
          </a:p>
        </p:txBody>
      </p:sp>
      <p:sp>
        <p:nvSpPr>
          <p:cNvPr id="1029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53068" y="1595444"/>
            <a:ext cx="10532533" cy="1674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1"/>
            <a:r>
              <a:rPr lang="en-US"/>
              <a:t>Click to edit Master text styles</a:t>
            </a:r>
          </a:p>
          <a:p>
            <a:pPr lvl="1"/>
            <a:r>
              <a:rPr lang="en-US"/>
              <a:t> Second level</a:t>
            </a:r>
          </a:p>
          <a:p>
            <a:pPr lvl="2"/>
            <a:r>
              <a:rPr lang="en-US"/>
              <a:t> Third level</a:t>
            </a:r>
          </a:p>
          <a:p>
            <a:pPr lvl="3"/>
            <a:r>
              <a:rPr lang="en-US"/>
              <a:t> Fourth level</a:t>
            </a:r>
          </a:p>
          <a:p>
            <a:pPr lvl="4"/>
            <a:r>
              <a:rPr lang="en-US"/>
              <a:t> Fifth level</a:t>
            </a:r>
          </a:p>
        </p:txBody>
      </p:sp>
      <p:sp>
        <p:nvSpPr>
          <p:cNvPr id="185349" name="Rectangle 5"/>
          <p:cNvSpPr>
            <a:spLocks noGrp="1" noChangeArrowheads="1"/>
          </p:cNvSpPr>
          <p:nvPr>
            <p:ph type="dt" sz="half" idx="2"/>
          </p:nvPr>
        </p:nvSpPr>
        <p:spPr bwMode="black">
          <a:xfrm>
            <a:off x="5632451" y="6608770"/>
            <a:ext cx="2514600" cy="1603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102833" tIns="51417" rIns="102833" bIns="51417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000" b="0">
                <a:solidFill>
                  <a:srgbClr val="000099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85350" name="Rectangle 6"/>
          <p:cNvSpPr>
            <a:spLocks noGrp="1" noChangeArrowheads="1"/>
          </p:cNvSpPr>
          <p:nvPr>
            <p:ph type="ftr" sz="quarter" idx="3"/>
          </p:nvPr>
        </p:nvSpPr>
        <p:spPr bwMode="black">
          <a:xfrm>
            <a:off x="1193800" y="6608770"/>
            <a:ext cx="3769784" cy="1603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102833" tIns="51417" rIns="102833" bIns="51417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000" b="0">
                <a:solidFill>
                  <a:schemeClr val="accent2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Tuesday, February 06, 2007</a:t>
            </a:r>
          </a:p>
        </p:txBody>
      </p:sp>
      <p:sp>
        <p:nvSpPr>
          <p:cNvPr id="185351" name="Rectangle 7"/>
          <p:cNvSpPr>
            <a:spLocks noGrp="1" noChangeArrowheads="1"/>
          </p:cNvSpPr>
          <p:nvPr>
            <p:ph type="sldNum" sz="quarter" idx="4"/>
          </p:nvPr>
        </p:nvSpPr>
        <p:spPr bwMode="black">
          <a:xfrm>
            <a:off x="8684687" y="6608770"/>
            <a:ext cx="2628900" cy="1603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102833" tIns="51417" rIns="102833" bIns="51417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000" b="0">
                <a:solidFill>
                  <a:srgbClr val="0F7B1E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614D4462-E8C0-48CD-B843-E194C0454ED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85353" name="Rectangle 9"/>
          <p:cNvSpPr>
            <a:spLocks noChangeArrowheads="1"/>
          </p:cNvSpPr>
          <p:nvPr/>
        </p:nvSpPr>
        <p:spPr bwMode="auto">
          <a:xfrm>
            <a:off x="5" y="2814608"/>
            <a:ext cx="184731" cy="4001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en-US" sz="2000" dirty="0">
              <a:cs typeface="+mn-cs"/>
            </a:endParaRPr>
          </a:p>
        </p:txBody>
      </p:sp>
      <p:cxnSp>
        <p:nvCxnSpPr>
          <p:cNvPr id="1034" name="Straight Connector 10"/>
          <p:cNvCxnSpPr>
            <a:cxnSpLocks noChangeShapeType="1"/>
          </p:cNvCxnSpPr>
          <p:nvPr userDrawn="1"/>
        </p:nvCxnSpPr>
        <p:spPr bwMode="auto">
          <a:xfrm>
            <a:off x="304800" y="1219200"/>
            <a:ext cx="11887200" cy="1588"/>
          </a:xfrm>
          <a:prstGeom prst="line">
            <a:avLst/>
          </a:prstGeom>
          <a:noFill/>
          <a:ln w="15875" algn="ctr">
            <a:solidFill>
              <a:schemeClr val="accent2"/>
            </a:solidFill>
            <a:round/>
            <a:headEnd/>
            <a:tailEnd/>
          </a:ln>
        </p:spPr>
      </p:cxnSp>
      <p:pic>
        <p:nvPicPr>
          <p:cNvPr id="13" name="Picture 12" descr="sbp_logoclr_1_KK.png">
            <a:hlinkClick r:id="" action="ppaction://noaction"/>
          </p:cNvPr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10645650" y="63182"/>
            <a:ext cx="1097280" cy="1097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3946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</p:sldLayoutIdLst>
  <p:transition/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75000"/>
        <a:buFont typeface="Wingdings 2" pitchFamily="18" charset="2"/>
        <a:buChar char=""/>
        <a:defRPr sz="2400" b="1">
          <a:solidFill>
            <a:srgbClr val="118722"/>
          </a:solidFill>
          <a:latin typeface="+mn-lt"/>
          <a:ea typeface="+mn-ea"/>
          <a:cs typeface="+mn-cs"/>
        </a:defRPr>
      </a:lvl1pPr>
      <a:lvl2pPr marL="114300" indent="3429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2000">
          <a:solidFill>
            <a:srgbClr val="800000"/>
          </a:solidFill>
          <a:latin typeface="+mn-lt"/>
        </a:defRPr>
      </a:lvl2pPr>
      <a:lvl3pPr marL="228600" indent="6858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2400">
          <a:solidFill>
            <a:srgbClr val="800000"/>
          </a:solidFill>
          <a:latin typeface="+mn-lt"/>
        </a:defRPr>
      </a:lvl3pPr>
      <a:lvl4pPr marL="342900" indent="10287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1600">
          <a:solidFill>
            <a:srgbClr val="800000"/>
          </a:solidFill>
          <a:latin typeface="+mn-lt"/>
        </a:defRPr>
      </a:lvl4pPr>
      <a:lvl5pPr marL="457200" indent="13716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1400">
          <a:solidFill>
            <a:srgbClr val="800000"/>
          </a:solidFill>
          <a:latin typeface="+mn-lt"/>
        </a:defRPr>
      </a:lvl5pPr>
      <a:lvl6pPr marL="914400" algn="l" rtl="0" fontAlgn="base">
        <a:spcBef>
          <a:spcPct val="20000"/>
        </a:spcBef>
        <a:spcAft>
          <a:spcPct val="0"/>
        </a:spcAft>
        <a:buSzPct val="100000"/>
        <a:buChar char="–"/>
        <a:defRPr sz="1400">
          <a:solidFill>
            <a:srgbClr val="800000"/>
          </a:solidFill>
          <a:latin typeface="+mn-lt"/>
        </a:defRPr>
      </a:lvl6pPr>
      <a:lvl7pPr marL="1371600" algn="l" rtl="0" fontAlgn="base">
        <a:spcBef>
          <a:spcPct val="20000"/>
        </a:spcBef>
        <a:spcAft>
          <a:spcPct val="0"/>
        </a:spcAft>
        <a:buSzPct val="100000"/>
        <a:buChar char="–"/>
        <a:defRPr sz="1400">
          <a:solidFill>
            <a:srgbClr val="800000"/>
          </a:solidFill>
          <a:latin typeface="+mn-lt"/>
        </a:defRPr>
      </a:lvl7pPr>
      <a:lvl8pPr marL="1828800" algn="l" rtl="0" fontAlgn="base">
        <a:spcBef>
          <a:spcPct val="20000"/>
        </a:spcBef>
        <a:spcAft>
          <a:spcPct val="0"/>
        </a:spcAft>
        <a:buSzPct val="100000"/>
        <a:buChar char="–"/>
        <a:defRPr sz="1400">
          <a:solidFill>
            <a:srgbClr val="800000"/>
          </a:solidFill>
          <a:latin typeface="+mn-lt"/>
        </a:defRPr>
      </a:lvl8pPr>
      <a:lvl9pPr marL="2286000" algn="l" rtl="0" fontAlgn="base">
        <a:spcBef>
          <a:spcPct val="20000"/>
        </a:spcBef>
        <a:spcAft>
          <a:spcPct val="0"/>
        </a:spcAft>
        <a:buSzPct val="100000"/>
        <a:buChar char="–"/>
        <a:defRPr sz="1400">
          <a:solidFill>
            <a:srgbClr val="8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253067" y="730251"/>
            <a:ext cx="104394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dirty="0"/>
              <a:t>Click to Edit Page title</a:t>
            </a:r>
          </a:p>
        </p:txBody>
      </p:sp>
      <p:sp>
        <p:nvSpPr>
          <p:cNvPr id="1029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53068" y="1595442"/>
            <a:ext cx="10532533" cy="1674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1"/>
            <a:r>
              <a:rPr lang="en-US"/>
              <a:t>Click to edit Master text styles</a:t>
            </a:r>
          </a:p>
          <a:p>
            <a:pPr lvl="1"/>
            <a:r>
              <a:rPr lang="en-US"/>
              <a:t> Second level</a:t>
            </a:r>
          </a:p>
          <a:p>
            <a:pPr lvl="2"/>
            <a:r>
              <a:rPr lang="en-US"/>
              <a:t> Third level</a:t>
            </a:r>
          </a:p>
          <a:p>
            <a:pPr lvl="3"/>
            <a:r>
              <a:rPr lang="en-US"/>
              <a:t> Fourth level</a:t>
            </a:r>
          </a:p>
          <a:p>
            <a:pPr lvl="4"/>
            <a:r>
              <a:rPr lang="en-US"/>
              <a:t> Fifth level</a:t>
            </a:r>
          </a:p>
        </p:txBody>
      </p:sp>
      <p:sp>
        <p:nvSpPr>
          <p:cNvPr id="185349" name="Rectangle 5"/>
          <p:cNvSpPr>
            <a:spLocks noGrp="1" noChangeArrowheads="1"/>
          </p:cNvSpPr>
          <p:nvPr>
            <p:ph type="dt" sz="half" idx="2"/>
          </p:nvPr>
        </p:nvSpPr>
        <p:spPr bwMode="black">
          <a:xfrm>
            <a:off x="5632451" y="6608768"/>
            <a:ext cx="2514600" cy="1603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102833" tIns="51417" rIns="102833" bIns="51417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000" b="0">
                <a:solidFill>
                  <a:srgbClr val="000099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85350" name="Rectangle 6"/>
          <p:cNvSpPr>
            <a:spLocks noGrp="1" noChangeArrowheads="1"/>
          </p:cNvSpPr>
          <p:nvPr>
            <p:ph type="ftr" sz="quarter" idx="3"/>
          </p:nvPr>
        </p:nvSpPr>
        <p:spPr bwMode="black">
          <a:xfrm>
            <a:off x="1193800" y="6608768"/>
            <a:ext cx="3769784" cy="1603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102833" tIns="51417" rIns="102833" bIns="51417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000" b="0">
                <a:solidFill>
                  <a:schemeClr val="accent2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Tuesday, February 06, 2007</a:t>
            </a:r>
          </a:p>
        </p:txBody>
      </p:sp>
      <p:sp>
        <p:nvSpPr>
          <p:cNvPr id="185351" name="Rectangle 7"/>
          <p:cNvSpPr>
            <a:spLocks noGrp="1" noChangeArrowheads="1"/>
          </p:cNvSpPr>
          <p:nvPr>
            <p:ph type="sldNum" sz="quarter" idx="4"/>
          </p:nvPr>
        </p:nvSpPr>
        <p:spPr bwMode="black">
          <a:xfrm>
            <a:off x="8684687" y="6608768"/>
            <a:ext cx="2628900" cy="1603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102833" tIns="51417" rIns="102833" bIns="51417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000" b="0">
                <a:solidFill>
                  <a:srgbClr val="0F7B1E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614D4462-E8C0-48CD-B843-E194C0454ED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85353" name="Rectangle 9"/>
          <p:cNvSpPr>
            <a:spLocks noChangeArrowheads="1"/>
          </p:cNvSpPr>
          <p:nvPr/>
        </p:nvSpPr>
        <p:spPr bwMode="auto">
          <a:xfrm>
            <a:off x="3" y="2814608"/>
            <a:ext cx="184731" cy="4001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en-US" sz="2000" dirty="0">
              <a:cs typeface="+mn-cs"/>
            </a:endParaRPr>
          </a:p>
        </p:txBody>
      </p:sp>
      <p:cxnSp>
        <p:nvCxnSpPr>
          <p:cNvPr id="1034" name="Straight Connector 10"/>
          <p:cNvCxnSpPr>
            <a:cxnSpLocks noChangeShapeType="1"/>
          </p:cNvCxnSpPr>
          <p:nvPr userDrawn="1"/>
        </p:nvCxnSpPr>
        <p:spPr bwMode="auto">
          <a:xfrm>
            <a:off x="304800" y="1219200"/>
            <a:ext cx="11887200" cy="1588"/>
          </a:xfrm>
          <a:prstGeom prst="line">
            <a:avLst/>
          </a:prstGeom>
          <a:noFill/>
          <a:ln w="15875" algn="ctr">
            <a:solidFill>
              <a:schemeClr val="accent2"/>
            </a:solidFill>
            <a:round/>
            <a:headEnd/>
            <a:tailEnd/>
          </a:ln>
        </p:spPr>
      </p:cxnSp>
      <p:pic>
        <p:nvPicPr>
          <p:cNvPr id="11" name="Picture 10" descr="sbp_logoclr_1_KK.png">
            <a:hlinkClick r:id="" action="ppaction://noaction"/>
          </p:cNvPr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10645650" y="63182"/>
            <a:ext cx="1097280" cy="1097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2706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760" r:id="rId2"/>
    <p:sldLayoutId id="2147483761" r:id="rId3"/>
    <p:sldLayoutId id="2147483762" r:id="rId4"/>
    <p:sldLayoutId id="2147483763" r:id="rId5"/>
    <p:sldLayoutId id="2147483764" r:id="rId6"/>
    <p:sldLayoutId id="2147483765" r:id="rId7"/>
    <p:sldLayoutId id="2147483766" r:id="rId8"/>
    <p:sldLayoutId id="2147483767" r:id="rId9"/>
    <p:sldLayoutId id="2147483768" r:id="rId10"/>
    <p:sldLayoutId id="2147483769" r:id="rId11"/>
  </p:sldLayoutIdLst>
  <p:transition/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75000"/>
        <a:buFont typeface="Wingdings 2" pitchFamily="18" charset="2"/>
        <a:buChar char=""/>
        <a:defRPr sz="2400" b="1">
          <a:solidFill>
            <a:srgbClr val="118722"/>
          </a:solidFill>
          <a:latin typeface="+mn-lt"/>
          <a:ea typeface="+mn-ea"/>
          <a:cs typeface="+mn-cs"/>
        </a:defRPr>
      </a:lvl1pPr>
      <a:lvl2pPr marL="114300" indent="3429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2000">
          <a:solidFill>
            <a:srgbClr val="800000"/>
          </a:solidFill>
          <a:latin typeface="+mn-lt"/>
        </a:defRPr>
      </a:lvl2pPr>
      <a:lvl3pPr marL="228600" indent="6858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2400">
          <a:solidFill>
            <a:srgbClr val="800000"/>
          </a:solidFill>
          <a:latin typeface="+mn-lt"/>
        </a:defRPr>
      </a:lvl3pPr>
      <a:lvl4pPr marL="342900" indent="10287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1600">
          <a:solidFill>
            <a:srgbClr val="800000"/>
          </a:solidFill>
          <a:latin typeface="+mn-lt"/>
        </a:defRPr>
      </a:lvl4pPr>
      <a:lvl5pPr marL="457200" indent="13716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1400">
          <a:solidFill>
            <a:srgbClr val="800000"/>
          </a:solidFill>
          <a:latin typeface="+mn-lt"/>
        </a:defRPr>
      </a:lvl5pPr>
      <a:lvl6pPr marL="914400" algn="l" rtl="0" fontAlgn="base">
        <a:spcBef>
          <a:spcPct val="20000"/>
        </a:spcBef>
        <a:spcAft>
          <a:spcPct val="0"/>
        </a:spcAft>
        <a:buSzPct val="100000"/>
        <a:buChar char="–"/>
        <a:defRPr sz="1400">
          <a:solidFill>
            <a:srgbClr val="800000"/>
          </a:solidFill>
          <a:latin typeface="+mn-lt"/>
        </a:defRPr>
      </a:lvl6pPr>
      <a:lvl7pPr marL="1371600" algn="l" rtl="0" fontAlgn="base">
        <a:spcBef>
          <a:spcPct val="20000"/>
        </a:spcBef>
        <a:spcAft>
          <a:spcPct val="0"/>
        </a:spcAft>
        <a:buSzPct val="100000"/>
        <a:buChar char="–"/>
        <a:defRPr sz="1400">
          <a:solidFill>
            <a:srgbClr val="800000"/>
          </a:solidFill>
          <a:latin typeface="+mn-lt"/>
        </a:defRPr>
      </a:lvl7pPr>
      <a:lvl8pPr marL="1828800" algn="l" rtl="0" fontAlgn="base">
        <a:spcBef>
          <a:spcPct val="20000"/>
        </a:spcBef>
        <a:spcAft>
          <a:spcPct val="0"/>
        </a:spcAft>
        <a:buSzPct val="100000"/>
        <a:buChar char="–"/>
        <a:defRPr sz="1400">
          <a:solidFill>
            <a:srgbClr val="800000"/>
          </a:solidFill>
          <a:latin typeface="+mn-lt"/>
        </a:defRPr>
      </a:lvl8pPr>
      <a:lvl9pPr marL="2286000" algn="l" rtl="0" fontAlgn="base">
        <a:spcBef>
          <a:spcPct val="20000"/>
        </a:spcBef>
        <a:spcAft>
          <a:spcPct val="0"/>
        </a:spcAft>
        <a:buSzPct val="100000"/>
        <a:buChar char="–"/>
        <a:defRPr sz="1400">
          <a:solidFill>
            <a:srgbClr val="8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253067" y="730251"/>
            <a:ext cx="104394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dirty="0"/>
              <a:t>Click to Edit Page title</a:t>
            </a:r>
          </a:p>
        </p:txBody>
      </p:sp>
      <p:sp>
        <p:nvSpPr>
          <p:cNvPr id="1029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53068" y="1595444"/>
            <a:ext cx="10532533" cy="1674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1"/>
            <a:r>
              <a:rPr lang="en-US"/>
              <a:t>Click to edit Master text styles</a:t>
            </a:r>
          </a:p>
          <a:p>
            <a:pPr lvl="1"/>
            <a:r>
              <a:rPr lang="en-US"/>
              <a:t> Second level</a:t>
            </a:r>
          </a:p>
          <a:p>
            <a:pPr lvl="2"/>
            <a:r>
              <a:rPr lang="en-US"/>
              <a:t> Third level</a:t>
            </a:r>
          </a:p>
          <a:p>
            <a:pPr lvl="3"/>
            <a:r>
              <a:rPr lang="en-US"/>
              <a:t> Fourth level</a:t>
            </a:r>
          </a:p>
          <a:p>
            <a:pPr lvl="4"/>
            <a:r>
              <a:rPr lang="en-US"/>
              <a:t> Fifth level</a:t>
            </a:r>
          </a:p>
        </p:txBody>
      </p:sp>
      <p:sp>
        <p:nvSpPr>
          <p:cNvPr id="185349" name="Rectangle 5"/>
          <p:cNvSpPr>
            <a:spLocks noGrp="1" noChangeArrowheads="1"/>
          </p:cNvSpPr>
          <p:nvPr>
            <p:ph type="dt" sz="half" idx="2"/>
          </p:nvPr>
        </p:nvSpPr>
        <p:spPr bwMode="black">
          <a:xfrm>
            <a:off x="5632451" y="6608770"/>
            <a:ext cx="2514600" cy="1603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102833" tIns="51417" rIns="102833" bIns="51417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000" b="0">
                <a:solidFill>
                  <a:srgbClr val="000099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85350" name="Rectangle 6"/>
          <p:cNvSpPr>
            <a:spLocks noGrp="1" noChangeArrowheads="1"/>
          </p:cNvSpPr>
          <p:nvPr>
            <p:ph type="ftr" sz="quarter" idx="3"/>
          </p:nvPr>
        </p:nvSpPr>
        <p:spPr bwMode="black">
          <a:xfrm>
            <a:off x="1193800" y="6608770"/>
            <a:ext cx="3769784" cy="1603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102833" tIns="51417" rIns="102833" bIns="51417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000" b="0">
                <a:solidFill>
                  <a:schemeClr val="accent2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Tuesday, February 06, 2007</a:t>
            </a:r>
          </a:p>
        </p:txBody>
      </p:sp>
      <p:sp>
        <p:nvSpPr>
          <p:cNvPr id="185351" name="Rectangle 7"/>
          <p:cNvSpPr>
            <a:spLocks noGrp="1" noChangeArrowheads="1"/>
          </p:cNvSpPr>
          <p:nvPr>
            <p:ph type="sldNum" sz="quarter" idx="4"/>
          </p:nvPr>
        </p:nvSpPr>
        <p:spPr bwMode="black">
          <a:xfrm>
            <a:off x="8684687" y="6608770"/>
            <a:ext cx="2628900" cy="1603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102833" tIns="51417" rIns="102833" bIns="51417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000" b="0">
                <a:solidFill>
                  <a:srgbClr val="0F7B1E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614D4462-E8C0-48CD-B843-E194C0454ED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85353" name="Rectangle 9"/>
          <p:cNvSpPr>
            <a:spLocks noChangeArrowheads="1"/>
          </p:cNvSpPr>
          <p:nvPr/>
        </p:nvSpPr>
        <p:spPr bwMode="auto">
          <a:xfrm>
            <a:off x="5" y="2814608"/>
            <a:ext cx="184731" cy="4001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en-US" sz="2000" dirty="0">
              <a:cs typeface="+mn-cs"/>
            </a:endParaRPr>
          </a:p>
        </p:txBody>
      </p:sp>
      <p:cxnSp>
        <p:nvCxnSpPr>
          <p:cNvPr id="1034" name="Straight Connector 10"/>
          <p:cNvCxnSpPr>
            <a:cxnSpLocks noChangeShapeType="1"/>
          </p:cNvCxnSpPr>
          <p:nvPr userDrawn="1"/>
        </p:nvCxnSpPr>
        <p:spPr bwMode="auto">
          <a:xfrm>
            <a:off x="304800" y="1219200"/>
            <a:ext cx="11887200" cy="1588"/>
          </a:xfrm>
          <a:prstGeom prst="line">
            <a:avLst/>
          </a:prstGeom>
          <a:noFill/>
          <a:ln w="15875" algn="ctr">
            <a:solidFill>
              <a:schemeClr val="accent2"/>
            </a:solidFill>
            <a:round/>
            <a:headEnd/>
            <a:tailEnd/>
          </a:ln>
        </p:spPr>
      </p:cxnSp>
      <p:pic>
        <p:nvPicPr>
          <p:cNvPr id="11" name="Picture 10" descr="sbp_logoclr_1_KK.png">
            <a:hlinkClick r:id="" action="ppaction://noaction"/>
          </p:cNvPr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10645650" y="63182"/>
            <a:ext cx="1097280" cy="1097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60654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1" r:id="rId1"/>
    <p:sldLayoutId id="2147483772" r:id="rId2"/>
    <p:sldLayoutId id="2147483773" r:id="rId3"/>
    <p:sldLayoutId id="2147483774" r:id="rId4"/>
    <p:sldLayoutId id="2147483775" r:id="rId5"/>
    <p:sldLayoutId id="2147483776" r:id="rId6"/>
    <p:sldLayoutId id="2147483777" r:id="rId7"/>
    <p:sldLayoutId id="2147483778" r:id="rId8"/>
    <p:sldLayoutId id="2147483779" r:id="rId9"/>
    <p:sldLayoutId id="2147483780" r:id="rId10"/>
    <p:sldLayoutId id="2147483781" r:id="rId11"/>
  </p:sldLayoutIdLst>
  <p:transition/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75000"/>
        <a:buFont typeface="Wingdings 2" pitchFamily="18" charset="2"/>
        <a:buChar char=""/>
        <a:defRPr sz="2400" b="1">
          <a:solidFill>
            <a:srgbClr val="118722"/>
          </a:solidFill>
          <a:latin typeface="+mn-lt"/>
          <a:ea typeface="+mn-ea"/>
          <a:cs typeface="+mn-cs"/>
        </a:defRPr>
      </a:lvl1pPr>
      <a:lvl2pPr marL="114300" indent="3429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2000">
          <a:solidFill>
            <a:srgbClr val="800000"/>
          </a:solidFill>
          <a:latin typeface="+mn-lt"/>
        </a:defRPr>
      </a:lvl2pPr>
      <a:lvl3pPr marL="228600" indent="6858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2400">
          <a:solidFill>
            <a:srgbClr val="800000"/>
          </a:solidFill>
          <a:latin typeface="+mn-lt"/>
        </a:defRPr>
      </a:lvl3pPr>
      <a:lvl4pPr marL="342900" indent="10287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1600">
          <a:solidFill>
            <a:srgbClr val="800000"/>
          </a:solidFill>
          <a:latin typeface="+mn-lt"/>
        </a:defRPr>
      </a:lvl4pPr>
      <a:lvl5pPr marL="457200" indent="13716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1400">
          <a:solidFill>
            <a:srgbClr val="800000"/>
          </a:solidFill>
          <a:latin typeface="+mn-lt"/>
        </a:defRPr>
      </a:lvl5pPr>
      <a:lvl6pPr marL="914400" algn="l" rtl="0" fontAlgn="base">
        <a:spcBef>
          <a:spcPct val="20000"/>
        </a:spcBef>
        <a:spcAft>
          <a:spcPct val="0"/>
        </a:spcAft>
        <a:buSzPct val="100000"/>
        <a:buChar char="–"/>
        <a:defRPr sz="1400">
          <a:solidFill>
            <a:srgbClr val="800000"/>
          </a:solidFill>
          <a:latin typeface="+mn-lt"/>
        </a:defRPr>
      </a:lvl6pPr>
      <a:lvl7pPr marL="1371600" algn="l" rtl="0" fontAlgn="base">
        <a:spcBef>
          <a:spcPct val="20000"/>
        </a:spcBef>
        <a:spcAft>
          <a:spcPct val="0"/>
        </a:spcAft>
        <a:buSzPct val="100000"/>
        <a:buChar char="–"/>
        <a:defRPr sz="1400">
          <a:solidFill>
            <a:srgbClr val="800000"/>
          </a:solidFill>
          <a:latin typeface="+mn-lt"/>
        </a:defRPr>
      </a:lvl7pPr>
      <a:lvl8pPr marL="1828800" algn="l" rtl="0" fontAlgn="base">
        <a:spcBef>
          <a:spcPct val="20000"/>
        </a:spcBef>
        <a:spcAft>
          <a:spcPct val="0"/>
        </a:spcAft>
        <a:buSzPct val="100000"/>
        <a:buChar char="–"/>
        <a:defRPr sz="1400">
          <a:solidFill>
            <a:srgbClr val="800000"/>
          </a:solidFill>
          <a:latin typeface="+mn-lt"/>
        </a:defRPr>
      </a:lvl8pPr>
      <a:lvl9pPr marL="2286000" algn="l" rtl="0" fontAlgn="base">
        <a:spcBef>
          <a:spcPct val="20000"/>
        </a:spcBef>
        <a:spcAft>
          <a:spcPct val="0"/>
        </a:spcAft>
        <a:buSzPct val="100000"/>
        <a:buChar char="–"/>
        <a:defRPr sz="1400">
          <a:solidFill>
            <a:srgbClr val="8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253067" y="864028"/>
            <a:ext cx="10439400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dirty="0"/>
              <a:t>Click to Edit Page title</a:t>
            </a:r>
          </a:p>
        </p:txBody>
      </p:sp>
      <p:sp>
        <p:nvSpPr>
          <p:cNvPr id="1029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53068" y="1595439"/>
            <a:ext cx="10532533" cy="1255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1"/>
            <a:r>
              <a:rPr lang="en-US"/>
              <a:t>Click to edit Master text styles</a:t>
            </a:r>
          </a:p>
          <a:p>
            <a:pPr lvl="1"/>
            <a:r>
              <a:rPr lang="en-US"/>
              <a:t> Second level</a:t>
            </a:r>
          </a:p>
          <a:p>
            <a:pPr lvl="2"/>
            <a:r>
              <a:rPr lang="en-US"/>
              <a:t> Third level</a:t>
            </a:r>
          </a:p>
          <a:p>
            <a:pPr lvl="3"/>
            <a:r>
              <a:rPr lang="en-US"/>
              <a:t> Fourth level</a:t>
            </a:r>
          </a:p>
          <a:p>
            <a:pPr lvl="4"/>
            <a:r>
              <a:rPr lang="en-US"/>
              <a:t> Fifth level</a:t>
            </a:r>
          </a:p>
        </p:txBody>
      </p:sp>
      <p:sp>
        <p:nvSpPr>
          <p:cNvPr id="185349" name="Rectangle 5"/>
          <p:cNvSpPr>
            <a:spLocks noGrp="1" noChangeArrowheads="1"/>
          </p:cNvSpPr>
          <p:nvPr>
            <p:ph type="dt" sz="half" idx="2"/>
          </p:nvPr>
        </p:nvSpPr>
        <p:spPr bwMode="black">
          <a:xfrm>
            <a:off x="5632451" y="6608770"/>
            <a:ext cx="2514600" cy="1603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102833" tIns="51417" rIns="102833" bIns="51417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750" b="0">
                <a:solidFill>
                  <a:srgbClr val="000099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85350" name="Rectangle 6"/>
          <p:cNvSpPr>
            <a:spLocks noGrp="1" noChangeArrowheads="1"/>
          </p:cNvSpPr>
          <p:nvPr>
            <p:ph type="ftr" sz="quarter" idx="3"/>
          </p:nvPr>
        </p:nvSpPr>
        <p:spPr bwMode="black">
          <a:xfrm>
            <a:off x="1193800" y="6608770"/>
            <a:ext cx="3769784" cy="1603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102833" tIns="51417" rIns="102833" bIns="51417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750" b="0">
                <a:solidFill>
                  <a:schemeClr val="accent2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Tuesday, February 06, 2007</a:t>
            </a:r>
          </a:p>
        </p:txBody>
      </p:sp>
      <p:sp>
        <p:nvSpPr>
          <p:cNvPr id="185351" name="Rectangle 7"/>
          <p:cNvSpPr>
            <a:spLocks noGrp="1" noChangeArrowheads="1"/>
          </p:cNvSpPr>
          <p:nvPr>
            <p:ph type="sldNum" sz="quarter" idx="4"/>
          </p:nvPr>
        </p:nvSpPr>
        <p:spPr bwMode="black">
          <a:xfrm>
            <a:off x="8684687" y="6608770"/>
            <a:ext cx="2628900" cy="1603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102833" tIns="51417" rIns="102833" bIns="51417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750" b="0">
                <a:solidFill>
                  <a:srgbClr val="0F7B1E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614D4462-E8C0-48CD-B843-E194C0454ED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85353" name="Rectangle 9"/>
          <p:cNvSpPr>
            <a:spLocks noChangeArrowheads="1"/>
          </p:cNvSpPr>
          <p:nvPr/>
        </p:nvSpPr>
        <p:spPr bwMode="auto">
          <a:xfrm>
            <a:off x="5" y="2864622"/>
            <a:ext cx="184731" cy="30008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en-US" sz="1350" dirty="0">
              <a:cs typeface="+mn-cs"/>
            </a:endParaRPr>
          </a:p>
        </p:txBody>
      </p:sp>
      <p:cxnSp>
        <p:nvCxnSpPr>
          <p:cNvPr id="1034" name="Straight Connector 10"/>
          <p:cNvCxnSpPr>
            <a:cxnSpLocks noChangeShapeType="1"/>
          </p:cNvCxnSpPr>
          <p:nvPr userDrawn="1"/>
        </p:nvCxnSpPr>
        <p:spPr bwMode="auto">
          <a:xfrm>
            <a:off x="304800" y="1219200"/>
            <a:ext cx="11887200" cy="1588"/>
          </a:xfrm>
          <a:prstGeom prst="line">
            <a:avLst/>
          </a:prstGeom>
          <a:noFill/>
          <a:ln w="15875" algn="ctr">
            <a:solidFill>
              <a:schemeClr val="accent2"/>
            </a:solidFill>
            <a:round/>
            <a:headEnd/>
            <a:tailEnd/>
          </a:ln>
        </p:spPr>
      </p:cxnSp>
      <p:pic>
        <p:nvPicPr>
          <p:cNvPr id="11" name="Picture 10" descr="sbp_logoclr_1_KK.png">
            <a:hlinkClick r:id="" action="ppaction://noaction"/>
          </p:cNvPr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10645650" y="63182"/>
            <a:ext cx="1097280" cy="1097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5531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  <p:sldLayoutId id="2147483785" r:id="rId3"/>
    <p:sldLayoutId id="2147483786" r:id="rId4"/>
    <p:sldLayoutId id="2147483787" r:id="rId5"/>
    <p:sldLayoutId id="2147483788" r:id="rId6"/>
    <p:sldLayoutId id="2147483789" r:id="rId7"/>
    <p:sldLayoutId id="2147483790" r:id="rId8"/>
    <p:sldLayoutId id="2147483791" r:id="rId9"/>
    <p:sldLayoutId id="2147483792" r:id="rId10"/>
    <p:sldLayoutId id="2147483793" r:id="rId11"/>
  </p:sldLayoutIdLst>
  <p:transition/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700" b="1">
          <a:solidFill>
            <a:schemeClr val="accent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700" b="1">
          <a:solidFill>
            <a:schemeClr val="accent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700" b="1">
          <a:solidFill>
            <a:schemeClr val="accent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700" b="1">
          <a:solidFill>
            <a:schemeClr val="accent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700" b="1">
          <a:solidFill>
            <a:schemeClr val="accent2"/>
          </a:solidFill>
          <a:latin typeface="Arial" charset="0"/>
        </a:defRPr>
      </a:lvl5pPr>
      <a:lvl6pPr marL="342900" algn="l" rtl="0" fontAlgn="base">
        <a:spcBef>
          <a:spcPct val="0"/>
        </a:spcBef>
        <a:spcAft>
          <a:spcPct val="0"/>
        </a:spcAft>
        <a:defRPr sz="2700" b="1">
          <a:solidFill>
            <a:schemeClr val="accent2"/>
          </a:solidFill>
          <a:latin typeface="Arial" charset="0"/>
        </a:defRPr>
      </a:lvl6pPr>
      <a:lvl7pPr marL="685800" algn="l" rtl="0" fontAlgn="base">
        <a:spcBef>
          <a:spcPct val="0"/>
        </a:spcBef>
        <a:spcAft>
          <a:spcPct val="0"/>
        </a:spcAft>
        <a:defRPr sz="2700" b="1">
          <a:solidFill>
            <a:schemeClr val="accent2"/>
          </a:solidFill>
          <a:latin typeface="Arial" charset="0"/>
        </a:defRPr>
      </a:lvl7pPr>
      <a:lvl8pPr marL="1028700" algn="l" rtl="0" fontAlgn="base">
        <a:spcBef>
          <a:spcPct val="0"/>
        </a:spcBef>
        <a:spcAft>
          <a:spcPct val="0"/>
        </a:spcAft>
        <a:defRPr sz="2700" b="1">
          <a:solidFill>
            <a:schemeClr val="accent2"/>
          </a:solidFill>
          <a:latin typeface="Arial" charset="0"/>
        </a:defRPr>
      </a:lvl8pPr>
      <a:lvl9pPr marL="1371600" algn="l" rtl="0" fontAlgn="base">
        <a:spcBef>
          <a:spcPct val="0"/>
        </a:spcBef>
        <a:spcAft>
          <a:spcPct val="0"/>
        </a:spcAft>
        <a:defRPr sz="2700" b="1">
          <a:solidFill>
            <a:schemeClr val="accent2"/>
          </a:solidFill>
          <a:latin typeface="Arial" charset="0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SzPct val="75000"/>
        <a:buFont typeface="Wingdings 2" pitchFamily="18" charset="2"/>
        <a:buChar char=""/>
        <a:defRPr sz="1800" b="1">
          <a:solidFill>
            <a:srgbClr val="118722"/>
          </a:solidFill>
          <a:latin typeface="+mn-lt"/>
          <a:ea typeface="+mn-ea"/>
          <a:cs typeface="+mn-cs"/>
        </a:defRPr>
      </a:lvl1pPr>
      <a:lvl2pPr marL="85725" indent="257175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1500">
          <a:solidFill>
            <a:srgbClr val="800000"/>
          </a:solidFill>
          <a:latin typeface="+mn-lt"/>
        </a:defRPr>
      </a:lvl2pPr>
      <a:lvl3pPr marL="171450" indent="51435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1800">
          <a:solidFill>
            <a:srgbClr val="800000"/>
          </a:solidFill>
          <a:latin typeface="+mn-lt"/>
        </a:defRPr>
      </a:lvl3pPr>
      <a:lvl4pPr marL="257175" indent="771525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1200">
          <a:solidFill>
            <a:srgbClr val="800000"/>
          </a:solidFill>
          <a:latin typeface="+mn-lt"/>
        </a:defRPr>
      </a:lvl4pPr>
      <a:lvl5pPr marL="342900" indent="10287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1050">
          <a:solidFill>
            <a:srgbClr val="800000"/>
          </a:solidFill>
          <a:latin typeface="+mn-lt"/>
        </a:defRPr>
      </a:lvl5pPr>
      <a:lvl6pPr marL="685800" algn="l" rtl="0" fontAlgn="base">
        <a:spcBef>
          <a:spcPct val="20000"/>
        </a:spcBef>
        <a:spcAft>
          <a:spcPct val="0"/>
        </a:spcAft>
        <a:buSzPct val="100000"/>
        <a:buChar char="–"/>
        <a:defRPr sz="1050">
          <a:solidFill>
            <a:srgbClr val="800000"/>
          </a:solidFill>
          <a:latin typeface="+mn-lt"/>
        </a:defRPr>
      </a:lvl6pPr>
      <a:lvl7pPr marL="1028700" algn="l" rtl="0" fontAlgn="base">
        <a:spcBef>
          <a:spcPct val="20000"/>
        </a:spcBef>
        <a:spcAft>
          <a:spcPct val="0"/>
        </a:spcAft>
        <a:buSzPct val="100000"/>
        <a:buChar char="–"/>
        <a:defRPr sz="1050">
          <a:solidFill>
            <a:srgbClr val="800000"/>
          </a:solidFill>
          <a:latin typeface="+mn-lt"/>
        </a:defRPr>
      </a:lvl7pPr>
      <a:lvl8pPr marL="1371600" algn="l" rtl="0" fontAlgn="base">
        <a:spcBef>
          <a:spcPct val="20000"/>
        </a:spcBef>
        <a:spcAft>
          <a:spcPct val="0"/>
        </a:spcAft>
        <a:buSzPct val="100000"/>
        <a:buChar char="–"/>
        <a:defRPr sz="1050">
          <a:solidFill>
            <a:srgbClr val="800000"/>
          </a:solidFill>
          <a:latin typeface="+mn-lt"/>
        </a:defRPr>
      </a:lvl8pPr>
      <a:lvl9pPr marL="1714500" algn="l" rtl="0" fontAlgn="base">
        <a:spcBef>
          <a:spcPct val="20000"/>
        </a:spcBef>
        <a:spcAft>
          <a:spcPct val="0"/>
        </a:spcAft>
        <a:buSzPct val="100000"/>
        <a:buChar char="–"/>
        <a:defRPr sz="1050">
          <a:solidFill>
            <a:srgbClr val="800000"/>
          </a:solidFill>
          <a:latin typeface="+mn-lt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1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slide" Target="slide2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4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slide" Target="slide13.xml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slide" Target="slide6.xm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3.xml"/><Relationship Id="rId2" Type="http://schemas.openxmlformats.org/officeDocument/2006/relationships/slide" Target="slide22.xml"/><Relationship Id="rId1" Type="http://schemas.openxmlformats.org/officeDocument/2006/relationships/slideLayout" Target="../slideLayouts/slideLayout12.xml"/><Relationship Id="rId4" Type="http://schemas.openxmlformats.org/officeDocument/2006/relationships/slide" Target="slide2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slide" Target="slide24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647700" y="3535680"/>
            <a:ext cx="10896600" cy="309371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7923" tIns="48103" rIns="97923" bIns="48103" anchor="ctr"/>
          <a:lstStyle/>
          <a:p>
            <a:pPr algn="ctr" eaLnBrk="0" hangingPunct="0">
              <a:spcAft>
                <a:spcPts val="1200"/>
              </a:spcAft>
              <a:defRPr/>
            </a:pPr>
            <a:r>
              <a:rPr lang="en-US" sz="2800" dirty="0" smtClean="0">
                <a:solidFill>
                  <a:srgbClr val="006600"/>
                </a:solidFill>
                <a:latin typeface="Cambria" pitchFamily="18" charset="0"/>
              </a:rPr>
              <a:t>Country Paper Pakistan</a:t>
            </a:r>
          </a:p>
          <a:p>
            <a:pPr algn="ctr" eaLnBrk="0" hangingPunct="0">
              <a:spcAft>
                <a:spcPts val="1200"/>
              </a:spcAft>
              <a:defRPr/>
            </a:pPr>
            <a:endParaRPr lang="en-US" sz="2800" dirty="0" smtClean="0">
              <a:solidFill>
                <a:srgbClr val="006600"/>
              </a:solidFill>
              <a:latin typeface="Cambria" pitchFamily="18" charset="0"/>
            </a:endParaRPr>
          </a:p>
          <a:p>
            <a:pPr algn="ctr" eaLnBrk="0" hangingPunct="0">
              <a:spcAft>
                <a:spcPts val="1200"/>
              </a:spcAft>
              <a:defRPr/>
            </a:pPr>
            <a:r>
              <a:rPr lang="en-US" sz="2400" dirty="0">
                <a:solidFill>
                  <a:srgbClr val="006600"/>
                </a:solidFill>
                <a:latin typeface="Cambria" pitchFamily="18" charset="0"/>
              </a:rPr>
              <a:t>Economic Modeling and Forecasting – </a:t>
            </a:r>
            <a:r>
              <a:rPr lang="en-US" sz="2400" dirty="0" smtClean="0">
                <a:solidFill>
                  <a:srgbClr val="006600"/>
                </a:solidFill>
                <a:latin typeface="Cambria" pitchFamily="18" charset="0"/>
              </a:rPr>
              <a:t>Practices </a:t>
            </a:r>
            <a:r>
              <a:rPr lang="en-US" sz="2400" dirty="0">
                <a:solidFill>
                  <a:srgbClr val="006600"/>
                </a:solidFill>
                <a:latin typeface="Cambria" pitchFamily="18" charset="0"/>
              </a:rPr>
              <a:t>in Central Banks</a:t>
            </a:r>
            <a:endParaRPr lang="en-US" sz="3200" dirty="0">
              <a:solidFill>
                <a:srgbClr val="006600"/>
              </a:solidFill>
              <a:latin typeface="Cambria" pitchFamily="18" charset="0"/>
            </a:endParaRPr>
          </a:p>
          <a:p>
            <a:pPr algn="ctr" eaLnBrk="0" hangingPunct="0">
              <a:spcAft>
                <a:spcPts val="1200"/>
              </a:spcAft>
              <a:defRPr/>
            </a:pPr>
            <a:r>
              <a:rPr lang="en-US" sz="1800" dirty="0" smtClean="0">
                <a:solidFill>
                  <a:srgbClr val="006600"/>
                </a:solidFill>
                <a:latin typeface="Cambria" pitchFamily="18" charset="0"/>
              </a:rPr>
              <a:t>SAARCFINANCE seminar</a:t>
            </a:r>
          </a:p>
          <a:p>
            <a:pPr algn="ctr"/>
            <a:endParaRPr lang="en-US" dirty="0" smtClean="0">
              <a:solidFill>
                <a:srgbClr val="006600"/>
              </a:solidFill>
              <a:latin typeface="Cambria" pitchFamily="18" charset="0"/>
            </a:endParaRPr>
          </a:p>
          <a:p>
            <a:pPr algn="ctr"/>
            <a:r>
              <a:rPr lang="en-US" dirty="0" smtClean="0">
                <a:solidFill>
                  <a:srgbClr val="006600"/>
                </a:solidFill>
                <a:latin typeface="Cambria" pitchFamily="18" charset="0"/>
              </a:rPr>
              <a:t>April 6</a:t>
            </a:r>
            <a:r>
              <a:rPr lang="en-US" baseline="30000" dirty="0" smtClean="0">
                <a:solidFill>
                  <a:srgbClr val="006600"/>
                </a:solidFill>
                <a:latin typeface="Cambria" pitchFamily="18" charset="0"/>
              </a:rPr>
              <a:t>th</a:t>
            </a:r>
            <a:r>
              <a:rPr lang="en-US" dirty="0" smtClean="0">
                <a:solidFill>
                  <a:srgbClr val="006600"/>
                </a:solidFill>
                <a:latin typeface="Cambria" pitchFamily="18" charset="0"/>
              </a:rPr>
              <a:t>, 2021</a:t>
            </a:r>
            <a:endParaRPr lang="en-US" dirty="0">
              <a:solidFill>
                <a:srgbClr val="006600"/>
              </a:solidFill>
              <a:latin typeface="Cambria" pitchFamily="18" charset="0"/>
            </a:endParaRPr>
          </a:p>
        </p:txBody>
      </p:sp>
      <p:pic>
        <p:nvPicPr>
          <p:cNvPr id="4" name="Picture 3" descr="sbp_logoclr_1_KK.png">
            <a:hlinkClick r:id="" action="ppaction://noaction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32960" y="609600"/>
            <a:ext cx="2926080" cy="2926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94326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 bwMode="auto">
          <a:xfrm>
            <a:off x="3105150" y="1600200"/>
            <a:ext cx="5981700" cy="365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ctr">
              <a:lnSpc>
                <a:spcPct val="114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US" dirty="0">
                <a:solidFill>
                  <a:srgbClr val="006600"/>
                </a:solidFill>
              </a:rPr>
              <a:t>General Equilibrium Models</a:t>
            </a:r>
            <a:br>
              <a:rPr lang="en-US" dirty="0">
                <a:solidFill>
                  <a:srgbClr val="006600"/>
                </a:solidFill>
              </a:rPr>
            </a:br>
            <a:r>
              <a:rPr lang="en-US" sz="2400" dirty="0">
                <a:solidFill>
                  <a:srgbClr val="006600"/>
                </a:solidFill>
              </a:rPr>
              <a:t>DSGE / FPAS Models</a:t>
            </a:r>
            <a:r>
              <a:rPr lang="en-US" sz="2400" kern="0" dirty="0" smtClean="0">
                <a:solidFill>
                  <a:srgbClr val="006600"/>
                </a:solidFill>
              </a:rPr>
              <a:t/>
            </a:r>
            <a:br>
              <a:rPr lang="en-US" sz="2400" kern="0" dirty="0" smtClean="0">
                <a:solidFill>
                  <a:srgbClr val="006600"/>
                </a:solidFill>
              </a:rPr>
            </a:br>
            <a:r>
              <a:rPr lang="en-US" sz="2400" kern="0" dirty="0" smtClean="0">
                <a:solidFill>
                  <a:srgbClr val="006600"/>
                </a:solidFill>
              </a:rPr>
              <a:t/>
            </a:r>
            <a:br>
              <a:rPr lang="en-US" sz="2400" kern="0" dirty="0" smtClean="0">
                <a:solidFill>
                  <a:srgbClr val="006600"/>
                </a:solidFill>
              </a:rPr>
            </a:br>
            <a:endParaRPr lang="en-US" sz="2400" kern="0" dirty="0" smtClean="0">
              <a:solidFill>
                <a:srgbClr val="006600"/>
              </a:solidFill>
            </a:endParaRPr>
          </a:p>
          <a:p>
            <a:pPr algn="ctr">
              <a:lnSpc>
                <a:spcPct val="114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US" sz="2400" kern="0" dirty="0" smtClean="0">
                <a:solidFill>
                  <a:srgbClr val="006600"/>
                </a:solidFill>
              </a:rPr>
              <a:t/>
            </a:r>
            <a:br>
              <a:rPr lang="en-US" sz="2400" kern="0" dirty="0" smtClean="0">
                <a:solidFill>
                  <a:srgbClr val="006600"/>
                </a:solidFill>
              </a:rPr>
            </a:br>
            <a:r>
              <a:rPr lang="en-US" sz="2400" kern="0" dirty="0" smtClean="0">
                <a:solidFill>
                  <a:srgbClr val="006600"/>
                </a:solidFill>
              </a:rPr>
              <a:t>Zulfiqar Hyder</a:t>
            </a:r>
            <a:br>
              <a:rPr lang="en-US" sz="2400" kern="0" dirty="0" smtClean="0">
                <a:solidFill>
                  <a:srgbClr val="006600"/>
                </a:solidFill>
              </a:rPr>
            </a:br>
            <a:r>
              <a:rPr lang="en-US" sz="1100" kern="0" dirty="0" smtClean="0">
                <a:solidFill>
                  <a:srgbClr val="006600"/>
                </a:solidFill>
              </a:rPr>
              <a:t/>
            </a:r>
            <a:br>
              <a:rPr lang="en-US" sz="1100" kern="0" dirty="0" smtClean="0">
                <a:solidFill>
                  <a:srgbClr val="006600"/>
                </a:solidFill>
              </a:rPr>
            </a:br>
            <a:r>
              <a:rPr lang="en-US" sz="2400" kern="0" dirty="0" smtClean="0">
                <a:solidFill>
                  <a:srgbClr val="006600"/>
                </a:solidFill>
              </a:rPr>
              <a:t>Research Department</a:t>
            </a:r>
            <a:endParaRPr lang="en-US" kern="0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97002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849868"/>
            <a:ext cx="7448550" cy="369332"/>
          </a:xfrm>
        </p:spPr>
        <p:txBody>
          <a:bodyPr/>
          <a:lstStyle/>
          <a:p>
            <a:r>
              <a:rPr lang="en-US" sz="2400" kern="1200" dirty="0" smtClean="0">
                <a:solidFill>
                  <a:srgbClr val="006600"/>
                </a:solidFill>
                <a:cs typeface="Arial" charset="0"/>
              </a:rPr>
              <a:t>DSGE / FPAS Models in Use at SBP</a:t>
            </a:r>
            <a:endParaRPr lang="en-US" sz="2400" kern="1200" dirty="0">
              <a:solidFill>
                <a:srgbClr val="006600"/>
              </a:solidFill>
              <a:ea typeface="+mn-ea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295400"/>
            <a:ext cx="10134600" cy="5454185"/>
          </a:xfrm>
        </p:spPr>
        <p:txBody>
          <a:bodyPr/>
          <a:lstStyle/>
          <a:p>
            <a:pPr>
              <a:lnSpc>
                <a:spcPct val="114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b="0" dirty="0" smtClean="0">
                <a:solidFill>
                  <a:schemeClr val="tx1"/>
                </a:solidFill>
                <a:latin typeface="+mj-lt"/>
              </a:rPr>
              <a:t>The </a:t>
            </a:r>
            <a:r>
              <a:rPr lang="en-US" b="0" dirty="0">
                <a:solidFill>
                  <a:schemeClr val="tx1"/>
                </a:solidFill>
                <a:latin typeface="+mj-lt"/>
              </a:rPr>
              <a:t>basic DSGE </a:t>
            </a:r>
            <a:r>
              <a:rPr lang="en-US" b="0" dirty="0" smtClean="0">
                <a:solidFill>
                  <a:schemeClr val="tx1"/>
                </a:solidFill>
                <a:latin typeface="+mj-lt"/>
              </a:rPr>
              <a:t>model, </a:t>
            </a:r>
            <a:r>
              <a:rPr lang="en-US" b="0" dirty="0">
                <a:solidFill>
                  <a:schemeClr val="tx1"/>
                </a:solidFill>
                <a:latin typeface="+mj-lt"/>
              </a:rPr>
              <a:t>called </a:t>
            </a:r>
            <a:r>
              <a:rPr lang="en-US" b="0" i="1" dirty="0">
                <a:solidFill>
                  <a:schemeClr val="tx1"/>
                </a:solidFill>
                <a:latin typeface="+mj-lt"/>
              </a:rPr>
              <a:t>Forecasting and Policy Analysis System </a:t>
            </a:r>
            <a:r>
              <a:rPr lang="en-US" b="0" dirty="0">
                <a:solidFill>
                  <a:schemeClr val="tx1"/>
                </a:solidFill>
                <a:latin typeface="+mj-lt"/>
              </a:rPr>
              <a:t>(</a:t>
            </a:r>
            <a:r>
              <a:rPr lang="en-US" i="1" dirty="0">
                <a:solidFill>
                  <a:schemeClr val="tx1"/>
                </a:solidFill>
                <a:latin typeface="+mj-lt"/>
              </a:rPr>
              <a:t>FPAS1</a:t>
            </a:r>
            <a:r>
              <a:rPr lang="en-US" b="0" dirty="0">
                <a:solidFill>
                  <a:schemeClr val="tx1"/>
                </a:solidFill>
                <a:latin typeface="+mj-lt"/>
              </a:rPr>
              <a:t>) was </a:t>
            </a:r>
            <a:r>
              <a:rPr lang="en-US" b="0" dirty="0" smtClean="0">
                <a:solidFill>
                  <a:schemeClr val="tx1"/>
                </a:solidFill>
                <a:latin typeface="+mj-lt"/>
              </a:rPr>
              <a:t>approved in early 2015 by MPC for use in the deliberation of </a:t>
            </a:r>
            <a:r>
              <a:rPr lang="en-US" b="0" dirty="0">
                <a:solidFill>
                  <a:schemeClr val="tx1"/>
                </a:solidFill>
                <a:latin typeface="+mj-lt"/>
              </a:rPr>
              <a:t>SBP monetary </a:t>
            </a:r>
            <a:r>
              <a:rPr lang="en-US" b="0" dirty="0" smtClean="0">
                <a:solidFill>
                  <a:schemeClr val="tx1"/>
                </a:solidFill>
                <a:latin typeface="+mj-lt"/>
              </a:rPr>
              <a:t>policy.</a:t>
            </a:r>
            <a:endParaRPr lang="en-US" b="0" dirty="0">
              <a:solidFill>
                <a:schemeClr val="tx1"/>
              </a:solidFill>
              <a:latin typeface="+mj-lt"/>
            </a:endParaRPr>
          </a:p>
          <a:p>
            <a:pPr marL="457200" lvl="1" indent="-339725">
              <a:lnSpc>
                <a:spcPct val="114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400" i="1" dirty="0">
                <a:solidFill>
                  <a:schemeClr val="tx1"/>
                </a:solidFill>
                <a:latin typeface="+mj-lt"/>
              </a:rPr>
              <a:t>FPAS1</a:t>
            </a:r>
            <a:r>
              <a:rPr lang="en-GB" sz="2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GB" sz="2400" dirty="0" smtClean="0">
                <a:solidFill>
                  <a:schemeClr val="tx1"/>
                </a:solidFill>
                <a:latin typeface="+mj-lt"/>
              </a:rPr>
              <a:t>was </a:t>
            </a:r>
            <a:r>
              <a:rPr lang="en-GB" sz="2400" dirty="0">
                <a:solidFill>
                  <a:schemeClr val="tx1"/>
                </a:solidFill>
                <a:latin typeface="+mj-lt"/>
              </a:rPr>
              <a:t>based on </a:t>
            </a:r>
            <a:r>
              <a:rPr lang="en-GB" sz="2400" dirty="0" smtClean="0">
                <a:solidFill>
                  <a:schemeClr val="tx1"/>
                </a:solidFill>
                <a:latin typeface="+mj-lt"/>
              </a:rPr>
              <a:t>the </a:t>
            </a:r>
            <a:r>
              <a:rPr lang="en-GB" sz="2400" dirty="0">
                <a:solidFill>
                  <a:schemeClr val="tx1"/>
                </a:solidFill>
                <a:latin typeface="+mj-lt"/>
              </a:rPr>
              <a:t>small-scale DSGE model developed at IMF </a:t>
            </a:r>
            <a:r>
              <a:rPr lang="en-US" sz="2400" dirty="0">
                <a:solidFill>
                  <a:schemeClr val="tx1"/>
                </a:solidFill>
                <a:latin typeface="+mj-lt"/>
              </a:rPr>
              <a:t>(Berg, </a:t>
            </a:r>
            <a:r>
              <a:rPr lang="en-US" sz="2400" dirty="0" err="1">
                <a:solidFill>
                  <a:schemeClr val="tx1"/>
                </a:solidFill>
                <a:latin typeface="+mj-lt"/>
              </a:rPr>
              <a:t>Karam</a:t>
            </a:r>
            <a:r>
              <a:rPr lang="en-US" sz="2400" dirty="0">
                <a:solidFill>
                  <a:schemeClr val="tx1"/>
                </a:solidFill>
                <a:latin typeface="+mj-lt"/>
              </a:rPr>
              <a:t> and </a:t>
            </a:r>
            <a:r>
              <a:rPr lang="en-US" sz="2400" dirty="0" err="1" smtClean="0">
                <a:solidFill>
                  <a:schemeClr val="tx1"/>
                </a:solidFill>
                <a:latin typeface="+mj-lt"/>
              </a:rPr>
              <a:t>Laxton</a:t>
            </a:r>
            <a:r>
              <a:rPr lang="en-US" sz="2400" dirty="0">
                <a:solidFill>
                  <a:schemeClr val="tx1"/>
                </a:solidFill>
                <a:latin typeface="+mj-lt"/>
              </a:rPr>
              <a:t>, 2006) and </a:t>
            </a:r>
            <a:r>
              <a:rPr lang="en-US" sz="2400" dirty="0" smtClean="0">
                <a:solidFill>
                  <a:schemeClr val="tx1"/>
                </a:solidFill>
                <a:latin typeface="+mj-lt"/>
              </a:rPr>
              <a:t>was adapted </a:t>
            </a:r>
            <a:r>
              <a:rPr lang="en-US" sz="2400" dirty="0">
                <a:solidFill>
                  <a:schemeClr val="tx1"/>
                </a:solidFill>
                <a:latin typeface="+mj-lt"/>
              </a:rPr>
              <a:t>to Pakistan’s economy by Ahmad and Pasha (2015</a:t>
            </a:r>
            <a:r>
              <a:rPr lang="en-US" sz="2400" dirty="0" smtClean="0">
                <a:solidFill>
                  <a:schemeClr val="tx1"/>
                </a:solidFill>
                <a:latin typeface="+mj-lt"/>
              </a:rPr>
              <a:t>).</a:t>
            </a:r>
            <a:r>
              <a:rPr lang="en-US" sz="24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endParaRPr lang="en-US" sz="2400" dirty="0" smtClean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457200" lvl="1" indent="-339725">
              <a:lnSpc>
                <a:spcPct val="114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A </a:t>
            </a:r>
            <a:r>
              <a:rPr lang="en-US" sz="24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macroeconomic model is at the heart of the </a:t>
            </a:r>
            <a:r>
              <a:rPr lang="en-US" sz="2400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FPAS1...</a:t>
            </a:r>
            <a:endParaRPr lang="en-US" sz="240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515938" lvl="2" indent="398463">
              <a:lnSpc>
                <a:spcPct val="114000"/>
              </a:lnSpc>
              <a:spcBef>
                <a:spcPts val="600"/>
              </a:spcBef>
              <a:buSzPct val="65000"/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… </a:t>
            </a:r>
            <a:r>
              <a:rPr lang="en-US" sz="18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to produce a “quantified story“ …</a:t>
            </a:r>
          </a:p>
          <a:p>
            <a:pPr marL="515938" lvl="2" indent="398463">
              <a:lnSpc>
                <a:spcPct val="114000"/>
              </a:lnSpc>
              <a:spcBef>
                <a:spcPts val="600"/>
              </a:spcBef>
              <a:buSzPct val="65000"/>
              <a:buFont typeface="Wingdings" panose="05000000000000000000" pitchFamily="2" charset="2"/>
              <a:buChar char="Ø"/>
            </a:pPr>
            <a:r>
              <a:rPr lang="en-US" sz="18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… to perform risk assessment of the forecast(s) …</a:t>
            </a:r>
          </a:p>
          <a:p>
            <a:pPr marL="914400" lvl="2" indent="-398463">
              <a:lnSpc>
                <a:spcPct val="114000"/>
              </a:lnSpc>
              <a:spcBef>
                <a:spcPts val="600"/>
              </a:spcBef>
              <a:buSzPct val="65000"/>
              <a:buFont typeface="Wingdings" panose="05000000000000000000" pitchFamily="2" charset="2"/>
              <a:buChar char="Ø"/>
            </a:pPr>
            <a:r>
              <a:rPr lang="en-US" sz="18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… to help organize work for building consensus on policy recommendations</a:t>
            </a:r>
          </a:p>
          <a:p>
            <a:pPr marL="342900" lvl="1" indent="-342900">
              <a:lnSpc>
                <a:spcPct val="114000"/>
              </a:lnSpc>
              <a:spcAft>
                <a:spcPts val="1200"/>
              </a:spcAft>
              <a:buClr>
                <a:schemeClr val="tx1"/>
              </a:buClr>
              <a:buSzPct val="75000"/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Since then, SBP has developed next generation of models that extend FPAS1 to meet SBP needs.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CF7087-63AB-4C5C-8E11-C20EFE964275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733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76400"/>
            <a:ext cx="10096500" cy="3611886"/>
          </a:xfrm>
        </p:spPr>
        <p:txBody>
          <a:bodyPr/>
          <a:lstStyle/>
          <a:p>
            <a:pPr>
              <a:lnSpc>
                <a:spcPct val="114000"/>
              </a:lnSpc>
              <a:spcBef>
                <a:spcPct val="6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b="0" kern="1200" dirty="0" smtClean="0">
                <a:solidFill>
                  <a:schemeClr val="tx1"/>
                </a:solidFill>
                <a:latin typeface="+mj-lt"/>
                <a:cs typeface="Calibri" pitchFamily="34" charset="0"/>
              </a:rPr>
              <a:t>FPAS2</a:t>
            </a:r>
            <a:r>
              <a:rPr lang="en-US" b="0" kern="1200" dirty="0">
                <a:solidFill>
                  <a:schemeClr val="tx1"/>
                </a:solidFill>
                <a:latin typeface="+mj-lt"/>
                <a:cs typeface="Calibri" pitchFamily="34" charset="0"/>
              </a:rPr>
              <a:t> </a:t>
            </a:r>
            <a:r>
              <a:rPr lang="en-US" b="0" kern="1200" dirty="0" smtClean="0">
                <a:solidFill>
                  <a:schemeClr val="tx1"/>
                </a:solidFill>
                <a:latin typeface="+mj-lt"/>
                <a:cs typeface="Calibri" pitchFamily="34" charset="0"/>
              </a:rPr>
              <a:t>model was </a:t>
            </a:r>
            <a:r>
              <a:rPr lang="en-US" b="0" kern="1200" dirty="0">
                <a:solidFill>
                  <a:schemeClr val="tx1"/>
                </a:solidFill>
                <a:latin typeface="+mj-lt"/>
                <a:cs typeface="Calibri" pitchFamily="34" charset="0"/>
              </a:rPr>
              <a:t>developed in </a:t>
            </a:r>
            <a:r>
              <a:rPr lang="en-US" b="0" kern="1200" dirty="0" smtClean="0">
                <a:solidFill>
                  <a:schemeClr val="tx1"/>
                </a:solidFill>
                <a:latin typeface="+mj-lt"/>
                <a:cs typeface="Calibri" pitchFamily="34" charset="0"/>
              </a:rPr>
              <a:t>modular form in 2017.</a:t>
            </a:r>
            <a:endParaRPr lang="en-US" b="0" kern="1200" dirty="0">
              <a:solidFill>
                <a:schemeClr val="tx1"/>
              </a:solidFill>
              <a:latin typeface="+mj-lt"/>
              <a:cs typeface="Calibri" pitchFamily="34" charset="0"/>
            </a:endParaRPr>
          </a:p>
          <a:p>
            <a:pPr>
              <a:lnSpc>
                <a:spcPct val="114000"/>
              </a:lnSpc>
              <a:spcBef>
                <a:spcPct val="6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b="0" i="1" kern="1200" dirty="0">
                <a:solidFill>
                  <a:schemeClr val="tx1"/>
                </a:solidFill>
                <a:latin typeface="+mj-lt"/>
                <a:cs typeface="Calibri" pitchFamily="34" charset="0"/>
              </a:rPr>
              <a:t>Basic model</a:t>
            </a:r>
            <a:r>
              <a:rPr lang="en-US" b="0" kern="1200" dirty="0">
                <a:solidFill>
                  <a:schemeClr val="tx1"/>
                </a:solidFill>
                <a:latin typeface="+mj-lt"/>
                <a:cs typeface="Calibri" pitchFamily="34" charset="0"/>
              </a:rPr>
              <a:t>: micro-founded counterpart of FPAS1, revises external block to add frictions between domestic and global financial markets</a:t>
            </a:r>
          </a:p>
          <a:p>
            <a:pPr>
              <a:lnSpc>
                <a:spcPct val="114000"/>
              </a:lnSpc>
              <a:spcBef>
                <a:spcPct val="6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b="0" i="1" kern="1200" dirty="0">
                <a:solidFill>
                  <a:schemeClr val="tx1"/>
                </a:solidFill>
                <a:latin typeface="+mj-lt"/>
                <a:cs typeface="Calibri" pitchFamily="34" charset="0"/>
              </a:rPr>
              <a:t>Adds government block</a:t>
            </a:r>
            <a:r>
              <a:rPr lang="en-US" b="0" kern="1200" dirty="0">
                <a:solidFill>
                  <a:schemeClr val="tx1"/>
                </a:solidFill>
                <a:latin typeface="+mj-lt"/>
                <a:cs typeface="Calibri" pitchFamily="34" charset="0"/>
              </a:rPr>
              <a:t>: model behavior of government expenditures, tax revenue, government debt and borrowing from SBP</a:t>
            </a:r>
          </a:p>
          <a:p>
            <a:pPr>
              <a:lnSpc>
                <a:spcPct val="114000"/>
              </a:lnSpc>
              <a:spcBef>
                <a:spcPct val="6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b="0" i="1" kern="1200" dirty="0">
                <a:solidFill>
                  <a:schemeClr val="tx1"/>
                </a:solidFill>
                <a:latin typeface="+mj-lt"/>
                <a:cs typeface="Calibri" pitchFamily="34" charset="0"/>
              </a:rPr>
              <a:t>Expands aggregate supply block</a:t>
            </a:r>
            <a:r>
              <a:rPr lang="en-US" b="0" kern="1200" dirty="0">
                <a:solidFill>
                  <a:schemeClr val="tx1"/>
                </a:solidFill>
                <a:latin typeface="+mj-lt"/>
                <a:cs typeface="Calibri" pitchFamily="34" charset="0"/>
              </a:rPr>
              <a:t>: </a:t>
            </a:r>
            <a:r>
              <a:rPr lang="en-US" b="0" kern="1200" dirty="0" smtClean="0">
                <a:solidFill>
                  <a:schemeClr val="tx1"/>
                </a:solidFill>
                <a:latin typeface="+mj-lt"/>
                <a:cs typeface="Calibri" pitchFamily="34" charset="0"/>
              </a:rPr>
              <a:t>Introduces multiple sectors, inflation is disaggregated as; core inflation, food inflation </a:t>
            </a:r>
            <a:r>
              <a:rPr lang="en-US" b="0" kern="1200" dirty="0">
                <a:solidFill>
                  <a:schemeClr val="tx1"/>
                </a:solidFill>
                <a:latin typeface="+mj-lt"/>
                <a:cs typeface="Calibri" pitchFamily="34" charset="0"/>
              </a:rPr>
              <a:t>and oil inflation.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6E1542-8B8B-45C4-BFB0-3C2FB8A083D4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304800" y="849868"/>
            <a:ext cx="120396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r>
              <a:rPr lang="en-US" sz="2400" dirty="0">
                <a:solidFill>
                  <a:srgbClr val="006600"/>
                </a:solidFill>
                <a:cs typeface="Arial" charset="0"/>
                <a:hlinkClick r:id="rId2" action="ppaction://hlinksldjump"/>
              </a:rPr>
              <a:t>FPAS2</a:t>
            </a:r>
            <a:r>
              <a:rPr lang="en-US" sz="2400" dirty="0">
                <a:solidFill>
                  <a:srgbClr val="006600"/>
                </a:solidFill>
                <a:cs typeface="Arial" charset="0"/>
              </a:rPr>
              <a:t>: The </a:t>
            </a:r>
            <a:r>
              <a:rPr lang="en-US" sz="2400" dirty="0" smtClean="0">
                <a:solidFill>
                  <a:srgbClr val="006600"/>
                </a:solidFill>
                <a:cs typeface="Arial" charset="0"/>
              </a:rPr>
              <a:t>Role of Government </a:t>
            </a:r>
            <a:r>
              <a:rPr lang="en-US" sz="2400" dirty="0">
                <a:solidFill>
                  <a:srgbClr val="006600"/>
                </a:solidFill>
                <a:cs typeface="Arial" charset="0"/>
              </a:rPr>
              <a:t>a</a:t>
            </a:r>
            <a:r>
              <a:rPr lang="en-US" sz="2400" dirty="0" smtClean="0">
                <a:solidFill>
                  <a:srgbClr val="006600"/>
                </a:solidFill>
                <a:cs typeface="Arial" charset="0"/>
              </a:rPr>
              <a:t>nd External Sectors</a:t>
            </a:r>
            <a:endParaRPr lang="en-US" sz="2400" kern="1200" dirty="0">
              <a:solidFill>
                <a:srgbClr val="006600"/>
              </a:solidFill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455993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762000" y="1367583"/>
            <a:ext cx="9982200" cy="4671792"/>
          </a:xfrm>
        </p:spPr>
        <p:txBody>
          <a:bodyPr/>
          <a:lstStyle/>
          <a:p>
            <a:pPr marL="398463" lvl="1" indent="-398463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75000"/>
              <a:buFont typeface="Arial" panose="020B0604020202020204" pitchFamily="34" charset="0"/>
              <a:buChar char="•"/>
              <a:tabLst>
                <a:tab pos="914400" algn="l"/>
              </a:tabLst>
              <a:defRPr/>
            </a:pPr>
            <a:r>
              <a:rPr lang="en-US" sz="2400" kern="1200" dirty="0" smtClean="0">
                <a:solidFill>
                  <a:schemeClr val="tx1"/>
                </a:solidFill>
                <a:latin typeface="+mj-lt"/>
                <a:ea typeface="+mn-ea"/>
                <a:cs typeface="Times New Roman" pitchFamily="18" charset="0"/>
              </a:rPr>
              <a:t>The </a:t>
            </a:r>
            <a:r>
              <a:rPr lang="en-US" sz="2400" kern="1200" dirty="0">
                <a:solidFill>
                  <a:schemeClr val="tx1"/>
                </a:solidFill>
                <a:latin typeface="+mj-lt"/>
                <a:ea typeface="+mn-ea"/>
                <a:cs typeface="Times New Roman" pitchFamily="18" charset="0"/>
              </a:rPr>
              <a:t>monetary policy committee identified a need to expand the </a:t>
            </a:r>
            <a:r>
              <a:rPr lang="en-US" sz="2400" kern="1200" dirty="0" smtClean="0">
                <a:solidFill>
                  <a:schemeClr val="tx1"/>
                </a:solidFill>
                <a:latin typeface="+mj-lt"/>
                <a:ea typeface="+mn-ea"/>
                <a:cs typeface="Times New Roman" pitchFamily="18" charset="0"/>
              </a:rPr>
              <a:t>FPAS </a:t>
            </a:r>
            <a:r>
              <a:rPr lang="en-US" sz="2400" kern="1200" dirty="0">
                <a:solidFill>
                  <a:schemeClr val="tx1"/>
                </a:solidFill>
                <a:latin typeface="+mj-lt"/>
                <a:ea typeface="+mn-ea"/>
                <a:cs typeface="Times New Roman" pitchFamily="18" charset="0"/>
              </a:rPr>
              <a:t>model to include a financial sector and a separate agriculture </a:t>
            </a:r>
            <a:r>
              <a:rPr lang="en-US" sz="2400" kern="1200" dirty="0" smtClean="0">
                <a:solidFill>
                  <a:schemeClr val="tx1"/>
                </a:solidFill>
                <a:latin typeface="+mj-lt"/>
                <a:ea typeface="+mn-ea"/>
                <a:cs typeface="Times New Roman" pitchFamily="18" charset="0"/>
              </a:rPr>
              <a:t>sector.</a:t>
            </a:r>
            <a:endParaRPr lang="en-US" sz="2400" kern="1200" dirty="0">
              <a:solidFill>
                <a:schemeClr val="tx1"/>
              </a:solidFill>
              <a:latin typeface="+mj-lt"/>
              <a:ea typeface="+mn-ea"/>
              <a:cs typeface="Times New Roman" pitchFamily="18" charset="0"/>
            </a:endParaRPr>
          </a:p>
          <a:p>
            <a:pPr marL="398463" lvl="1" indent="-398463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75000"/>
              <a:buFont typeface="Arial" panose="020B0604020202020204" pitchFamily="34" charset="0"/>
              <a:buChar char="•"/>
              <a:tabLst>
                <a:tab pos="914400" algn="l"/>
              </a:tabLst>
              <a:defRPr/>
            </a:pPr>
            <a:r>
              <a:rPr lang="en-US" sz="2400" kern="1200" dirty="0" smtClean="0">
                <a:solidFill>
                  <a:schemeClr val="tx1"/>
                </a:solidFill>
                <a:latin typeface="+mj-lt"/>
                <a:ea typeface="+mn-ea"/>
                <a:cs typeface="Times New Roman" pitchFamily="18" charset="0"/>
              </a:rPr>
              <a:t>We have recently developed the theoretical structure of the two new variants of the FPAS model.</a:t>
            </a:r>
          </a:p>
          <a:p>
            <a:pPr marL="398463" lvl="1" indent="-398463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75000"/>
              <a:buFont typeface="Arial" panose="020B0604020202020204" pitchFamily="34" charset="0"/>
              <a:buChar char="•"/>
              <a:tabLst>
                <a:tab pos="914400" algn="l"/>
              </a:tabLst>
              <a:defRPr/>
            </a:pPr>
            <a:r>
              <a:rPr lang="en-US" sz="2400" kern="1200" dirty="0" smtClean="0">
                <a:solidFill>
                  <a:schemeClr val="tx1"/>
                </a:solidFill>
                <a:latin typeface="+mj-lt"/>
                <a:ea typeface="+mn-ea"/>
                <a:cs typeface="Times New Roman" pitchFamily="18" charset="0"/>
              </a:rPr>
              <a:t>In the first variant </a:t>
            </a:r>
            <a:r>
              <a:rPr lang="en-US" sz="2400" kern="12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(</a:t>
            </a:r>
            <a:r>
              <a:rPr lang="en-US" sz="2400" b="1" i="1" kern="1200" dirty="0">
                <a:solidFill>
                  <a:schemeClr val="tx1"/>
                </a:solidFill>
                <a:latin typeface="+mj-lt"/>
                <a:cs typeface="Times New Roman" pitchFamily="18" charset="0"/>
                <a:hlinkClick r:id="rId2" action="ppaction://hlinksldjump"/>
              </a:rPr>
              <a:t>FPAS3</a:t>
            </a:r>
            <a:r>
              <a:rPr lang="en-US" sz="2400" kern="12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)</a:t>
            </a:r>
            <a:r>
              <a:rPr lang="en-US" sz="2400" kern="1200" dirty="0" smtClean="0">
                <a:solidFill>
                  <a:schemeClr val="tx1"/>
                </a:solidFill>
                <a:latin typeface="+mj-lt"/>
                <a:ea typeface="+mn-ea"/>
                <a:cs typeface="Times New Roman" pitchFamily="18" charset="0"/>
              </a:rPr>
              <a:t>, banking and capital-investment sector blocks are added to one-sector version of FPAS2 with government.</a:t>
            </a:r>
          </a:p>
          <a:p>
            <a:pPr marL="398463" lvl="1" indent="-398463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75000"/>
              <a:buFont typeface="Arial" panose="020B0604020202020204" pitchFamily="34" charset="0"/>
              <a:buChar char="•"/>
              <a:tabLst>
                <a:tab pos="914400" algn="l"/>
              </a:tabLst>
              <a:defRPr/>
            </a:pPr>
            <a:r>
              <a:rPr lang="en-US" sz="2400" kern="1200" dirty="0" smtClean="0">
                <a:solidFill>
                  <a:schemeClr val="tx1"/>
                </a:solidFill>
                <a:latin typeface="+mj-lt"/>
                <a:ea typeface="+mn-ea"/>
                <a:cs typeface="Times New Roman" pitchFamily="18" charset="0"/>
              </a:rPr>
              <a:t>The </a:t>
            </a:r>
            <a:r>
              <a:rPr lang="en-US" sz="2400" kern="1200" dirty="0">
                <a:solidFill>
                  <a:schemeClr val="tx1"/>
                </a:solidFill>
                <a:latin typeface="+mj-lt"/>
                <a:ea typeface="+mn-ea"/>
                <a:cs typeface="Times New Roman" pitchFamily="18" charset="0"/>
              </a:rPr>
              <a:t>second </a:t>
            </a:r>
            <a:r>
              <a:rPr lang="en-US" sz="2400" kern="1200" dirty="0" smtClean="0">
                <a:solidFill>
                  <a:schemeClr val="tx1"/>
                </a:solidFill>
                <a:latin typeface="+mj-lt"/>
                <a:ea typeface="+mn-ea"/>
                <a:cs typeface="Times New Roman" pitchFamily="18" charset="0"/>
              </a:rPr>
              <a:t>variant </a:t>
            </a:r>
            <a:r>
              <a:rPr lang="en-US" sz="2400" kern="12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(</a:t>
            </a:r>
            <a:r>
              <a:rPr lang="en-US" sz="2400" b="1" i="1" kern="1200" dirty="0" smtClean="0">
                <a:solidFill>
                  <a:schemeClr val="tx1"/>
                </a:solidFill>
                <a:latin typeface="+mj-lt"/>
                <a:cs typeface="Times New Roman" pitchFamily="18" charset="0"/>
                <a:hlinkClick r:id="rId3" action="ppaction://hlinksldjump"/>
              </a:rPr>
              <a:t>FPAS4</a:t>
            </a:r>
            <a:r>
              <a:rPr lang="en-US" sz="2400" kern="12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)</a:t>
            </a:r>
            <a:r>
              <a:rPr lang="en-US" sz="2400" kern="1200" dirty="0" smtClean="0">
                <a:solidFill>
                  <a:schemeClr val="tx1"/>
                </a:solidFill>
                <a:latin typeface="+mj-lt"/>
                <a:ea typeface="+mn-ea"/>
                <a:cs typeface="Times New Roman" pitchFamily="18" charset="0"/>
              </a:rPr>
              <a:t> </a:t>
            </a:r>
            <a:r>
              <a:rPr lang="en-US" sz="2400" kern="1200" dirty="0">
                <a:solidFill>
                  <a:schemeClr val="tx1"/>
                </a:solidFill>
                <a:latin typeface="+mj-lt"/>
                <a:ea typeface="+mn-ea"/>
                <a:cs typeface="Times New Roman" pitchFamily="18" charset="0"/>
              </a:rPr>
              <a:t>revises the multi-sector version of FPAS2 with government to include separate blocks for agriculture and non-agriculture </a:t>
            </a:r>
            <a:r>
              <a:rPr lang="en-US" sz="2400" kern="1200" dirty="0" smtClean="0">
                <a:solidFill>
                  <a:schemeClr val="tx1"/>
                </a:solidFill>
                <a:latin typeface="+mj-lt"/>
                <a:ea typeface="+mn-ea"/>
                <a:cs typeface="Times New Roman" pitchFamily="18" charset="0"/>
              </a:rPr>
              <a:t>sectors. Climate change shock has been added in the agriculture sector.</a:t>
            </a:r>
            <a:endParaRPr lang="en-US" sz="2300" kern="1200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123A22-AD01-42D9-A00B-CD551491D4D1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321737" y="838200"/>
            <a:ext cx="967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r>
              <a:rPr lang="en-US" sz="2400" kern="0" dirty="0">
                <a:solidFill>
                  <a:srgbClr val="0066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Next generation of DSGE/FPAS models</a:t>
            </a:r>
          </a:p>
        </p:txBody>
      </p:sp>
    </p:spTree>
    <p:extLst>
      <p:ext uri="{BB962C8B-B14F-4D97-AF65-F5344CB8AC3E}">
        <p14:creationId xmlns:p14="http://schemas.microsoft.com/office/powerpoint/2010/main" val="152354430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 bwMode="auto">
          <a:xfrm>
            <a:off x="304800" y="762000"/>
            <a:ext cx="967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r>
              <a:rPr lang="en-US" sz="2400" kern="0" dirty="0" smtClean="0">
                <a:solidFill>
                  <a:srgbClr val="006600"/>
                </a:solidFill>
                <a:ea typeface="Cambria" panose="02040503050406030204" pitchFamily="18" charset="0"/>
              </a:rPr>
              <a:t>SBP’s Inflation </a:t>
            </a:r>
            <a:r>
              <a:rPr lang="en-US" sz="2400" kern="0" dirty="0">
                <a:solidFill>
                  <a:srgbClr val="006600"/>
                </a:solidFill>
                <a:ea typeface="Cambria" panose="02040503050406030204" pitchFamily="18" charset="0"/>
              </a:rPr>
              <a:t>Forecast Evaluation </a:t>
            </a:r>
            <a:r>
              <a:rPr lang="en-US" sz="2400" kern="0" dirty="0" smtClean="0">
                <a:solidFill>
                  <a:srgbClr val="006600"/>
                </a:solidFill>
                <a:ea typeface="Cambria" panose="02040503050406030204" pitchFamily="18" charset="0"/>
              </a:rPr>
              <a:t>FY16 - FY21</a:t>
            </a:r>
            <a:endParaRPr lang="en-US" sz="2400" kern="0" dirty="0">
              <a:solidFill>
                <a:srgbClr val="006600"/>
              </a:solidFill>
              <a:ea typeface="Cambria" panose="02040503050406030204" pitchFamily="18" charset="0"/>
            </a:endParaRPr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10846450-0672-441B-9040-CF321AC35C9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70167237"/>
              </p:ext>
            </p:extLst>
          </p:nvPr>
        </p:nvGraphicFramePr>
        <p:xfrm>
          <a:off x="381000" y="1341120"/>
          <a:ext cx="11430000" cy="5364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54C5191-DD5E-40A4-9D9C-1F043E9ADA46}"/>
              </a:ext>
            </a:extLst>
          </p:cNvPr>
          <p:cNvCxnSpPr/>
          <p:nvPr/>
        </p:nvCxnSpPr>
        <p:spPr>
          <a:xfrm flipH="1" flipV="1">
            <a:off x="15709760" y="3886200"/>
            <a:ext cx="0" cy="4114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423385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838200"/>
            <a:ext cx="10972800" cy="387531"/>
          </a:xfrm>
        </p:spPr>
        <p:txBody>
          <a:bodyPr anchor="t">
            <a:noAutofit/>
          </a:bodyPr>
          <a:lstStyle/>
          <a:p>
            <a:r>
              <a:rPr lang="en-US" sz="2400" dirty="0" smtClean="0">
                <a:solidFill>
                  <a:srgbClr val="006600"/>
                </a:solidFill>
              </a:rPr>
              <a:t>Macroeconomic modelling is </a:t>
            </a:r>
            <a:r>
              <a:rPr lang="en-US" sz="2400" dirty="0">
                <a:solidFill>
                  <a:srgbClr val="006600"/>
                </a:solidFill>
              </a:rPr>
              <a:t>a </a:t>
            </a:r>
            <a:r>
              <a:rPr lang="en-US" sz="2400" dirty="0" smtClean="0">
                <a:solidFill>
                  <a:srgbClr val="006600"/>
                </a:solidFill>
              </a:rPr>
              <a:t>iterative and </a:t>
            </a:r>
            <a:r>
              <a:rPr lang="en-US" sz="2400" dirty="0">
                <a:solidFill>
                  <a:srgbClr val="006600"/>
                </a:solidFill>
              </a:rPr>
              <a:t>evolving </a:t>
            </a:r>
            <a:r>
              <a:rPr lang="en-US" sz="2400" dirty="0" smtClean="0">
                <a:solidFill>
                  <a:srgbClr val="006600"/>
                </a:solidFill>
              </a:rPr>
              <a:t>process</a:t>
            </a:r>
            <a:endParaRPr lang="en-US" sz="2400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752600"/>
            <a:ext cx="9753600" cy="3995466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2200" b="0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Impact of fiscal policy on </a:t>
            </a:r>
            <a:r>
              <a:rPr lang="en-US" sz="2200" b="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Potential </a:t>
            </a:r>
            <a:r>
              <a:rPr lang="en-US" sz="2200" b="0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GDP.</a:t>
            </a:r>
            <a:endParaRPr lang="en-US" sz="2200" b="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2200" b="0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Impact </a:t>
            </a:r>
            <a:r>
              <a:rPr lang="en-US" sz="2200" b="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of climate change on </a:t>
            </a:r>
            <a:r>
              <a:rPr lang="en-US" sz="2200" b="0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the aggregate demand and aggregate supply (Food </a:t>
            </a:r>
            <a:r>
              <a:rPr lang="en-US" sz="2200" b="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and Energy</a:t>
            </a:r>
            <a:r>
              <a:rPr lang="en-US" sz="2200" b="0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).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2200" b="0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MTM channels; Credit, Exchange Rate, Money/Interest rate, Asset price, Expectations channel.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2200" b="0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Incorporation of central bank balance sheet in DSGE model.</a:t>
            </a:r>
            <a:endParaRPr lang="en-US" sz="2200" b="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>
              <a:buNone/>
            </a:pPr>
            <a:endParaRPr lang="en-US" sz="3200" b="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267936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838200"/>
            <a:ext cx="7211423" cy="381000"/>
          </a:xfrm>
        </p:spPr>
        <p:txBody>
          <a:bodyPr anchor="t">
            <a:normAutofit/>
          </a:bodyPr>
          <a:lstStyle/>
          <a:p>
            <a:r>
              <a:rPr lang="en-US" sz="2400" dirty="0">
                <a:solidFill>
                  <a:srgbClr val="006600"/>
                </a:solidFill>
              </a:rPr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371600"/>
            <a:ext cx="10744200" cy="4800600"/>
          </a:xfrm>
        </p:spPr>
        <p:txBody>
          <a:bodyPr>
            <a:noAutofit/>
          </a:bodyPr>
          <a:lstStyle/>
          <a:p>
            <a:pPr marL="457200" lvl="1" indent="-339725">
              <a:lnSpc>
                <a:spcPct val="114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The forecast is a key input into the policy process</a:t>
            </a:r>
          </a:p>
          <a:p>
            <a:pPr marL="457200" lvl="1" indent="-339725">
              <a:lnSpc>
                <a:spcPct val="114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A macroeconomic model is at the heart of the </a:t>
            </a:r>
            <a:r>
              <a:rPr lang="en-US" sz="2400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DSGE / FPAS</a:t>
            </a:r>
            <a:endParaRPr lang="en-US" sz="240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515938" lvl="2" indent="398463">
              <a:lnSpc>
                <a:spcPct val="114000"/>
              </a:lnSpc>
              <a:spcBef>
                <a:spcPts val="600"/>
              </a:spcBef>
              <a:buSzPct val="65000"/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… to </a:t>
            </a:r>
            <a:r>
              <a:rPr lang="en-US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produce a “quantified story“ …</a:t>
            </a:r>
          </a:p>
          <a:p>
            <a:pPr marL="515938" lvl="2" indent="398463">
              <a:lnSpc>
                <a:spcPct val="114000"/>
              </a:lnSpc>
              <a:spcBef>
                <a:spcPts val="600"/>
              </a:spcBef>
              <a:buSzPct val="65000"/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… to </a:t>
            </a:r>
            <a:r>
              <a:rPr lang="en-US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perform risk assessment of the forecast(s) …</a:t>
            </a:r>
          </a:p>
          <a:p>
            <a:pPr marL="914400" lvl="2" indent="-398463">
              <a:lnSpc>
                <a:spcPct val="114000"/>
              </a:lnSpc>
              <a:spcBef>
                <a:spcPts val="600"/>
              </a:spcBef>
              <a:buSzPct val="65000"/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… to </a:t>
            </a:r>
            <a:r>
              <a:rPr lang="en-US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help organize work around building consensus on policy </a:t>
            </a:r>
            <a:r>
              <a:rPr lang="en-US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recommendations</a:t>
            </a:r>
            <a:endParaRPr lang="en-US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457200" lvl="1" indent="-339725">
              <a:lnSpc>
                <a:spcPct val="114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Macroeconomic modelling </a:t>
            </a:r>
            <a:r>
              <a:rPr lang="en-US" sz="24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development is a repeated, evolving process, not a one-shot </a:t>
            </a:r>
            <a:r>
              <a:rPr lang="en-US" sz="2400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project</a:t>
            </a:r>
          </a:p>
          <a:p>
            <a:pPr marL="457200" lvl="1" indent="-339725">
              <a:lnSpc>
                <a:spcPct val="114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Forecasting suite would continue to develop as an input for DSGE/FPAS models.</a:t>
            </a:r>
          </a:p>
          <a:p>
            <a:pPr marL="0" indent="0">
              <a:lnSpc>
                <a:spcPct val="114000"/>
              </a:lnSpc>
              <a:spcBef>
                <a:spcPts val="600"/>
              </a:spcBef>
              <a:buNone/>
            </a:pPr>
            <a:endParaRPr lang="en-US" b="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76800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6300" y="3088084"/>
            <a:ext cx="10439400" cy="615553"/>
          </a:xfrm>
        </p:spPr>
        <p:txBody>
          <a:bodyPr/>
          <a:lstStyle/>
          <a:p>
            <a:pPr algn="ctr"/>
            <a:r>
              <a:rPr lang="en-US" sz="4000" dirty="0" smtClean="0">
                <a:solidFill>
                  <a:srgbClr val="006600"/>
                </a:solidFill>
              </a:rPr>
              <a:t>Thank you</a:t>
            </a:r>
            <a:endParaRPr lang="en-US" sz="4000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790259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6300" y="3088084"/>
            <a:ext cx="10439400" cy="615553"/>
          </a:xfrm>
        </p:spPr>
        <p:txBody>
          <a:bodyPr/>
          <a:lstStyle/>
          <a:p>
            <a:pPr algn="ctr"/>
            <a:r>
              <a:rPr lang="en-US" sz="4000" dirty="0" smtClean="0">
                <a:solidFill>
                  <a:srgbClr val="006600"/>
                </a:solidFill>
              </a:rPr>
              <a:t>Annexure</a:t>
            </a:r>
            <a:endParaRPr lang="en-US" sz="4000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156711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762000"/>
            <a:ext cx="9151904" cy="58521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323014"/>
            <a:ext cx="11201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2800" dirty="0" smtClean="0">
                <a:solidFill>
                  <a:prstClr val="black"/>
                </a:solidFill>
                <a:latin typeface="+mj-lt"/>
                <a:ea typeface="Cambria" panose="02040503050406030204" pitchFamily="18" charset="0"/>
                <a:cs typeface="+mn-cs"/>
              </a:rPr>
              <a:t>FPAS-2</a:t>
            </a:r>
            <a:r>
              <a:rPr lang="en-US" sz="2800" dirty="0">
                <a:solidFill>
                  <a:prstClr val="black"/>
                </a:solidFill>
                <a:latin typeface="+mj-lt"/>
                <a:ea typeface="Cambria" panose="02040503050406030204" pitchFamily="18" charset="0"/>
                <a:cs typeface="+mn-cs"/>
              </a:rPr>
              <a:t>: The role of government and external sectors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  <a:ea typeface="Cambria" panose="02040503050406030204" pitchFamily="18" charset="0"/>
              <a:cs typeface="+mn-cs"/>
            </a:endParaRPr>
          </a:p>
        </p:txBody>
      </p:sp>
      <p:sp>
        <p:nvSpPr>
          <p:cNvPr id="6" name="TextBox 5">
            <a:hlinkClick r:id="rId3" action="ppaction://hlinksldjump"/>
          </p:cNvPr>
          <p:cNvSpPr txBox="1"/>
          <p:nvPr/>
        </p:nvSpPr>
        <p:spPr>
          <a:xfrm>
            <a:off x="10994163" y="6255100"/>
            <a:ext cx="584490" cy="307777"/>
          </a:xfrm>
          <a:prstGeom prst="rect">
            <a:avLst/>
          </a:prstGeom>
          <a:solidFill>
            <a:srgbClr val="00CC99"/>
          </a:solidFill>
          <a:ln w="25400" cap="flat" cmpd="sng" algn="ctr">
            <a:solidFill>
              <a:srgbClr val="00CC99">
                <a:shade val="50000"/>
              </a:srgbClr>
            </a:solidFill>
            <a:prstDash val="solid"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n-cs"/>
              </a:rPr>
              <a:t>Back</a:t>
            </a:r>
          </a:p>
        </p:txBody>
      </p:sp>
    </p:spTree>
    <p:extLst>
      <p:ext uri="{BB962C8B-B14F-4D97-AF65-F5344CB8AC3E}">
        <p14:creationId xmlns:p14="http://schemas.microsoft.com/office/powerpoint/2010/main" val="335482722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28600" y="838200"/>
            <a:ext cx="8534400" cy="454152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Cambria"/>
                <a:ea typeface="+mj-ea"/>
                <a:cs typeface="+mj-cs"/>
              </a:rPr>
              <a:t>Economic Modelling in SBP: A Historical Perspective</a:t>
            </a: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Cambria"/>
              <a:ea typeface="+mj-ea"/>
              <a:cs typeface="+mj-cs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228600" y="1437471"/>
            <a:ext cx="11506200" cy="5413248"/>
            <a:chOff x="213852" y="1453994"/>
            <a:chExt cx="11506200" cy="5413248"/>
          </a:xfrm>
        </p:grpSpPr>
        <p:graphicFrame>
          <p:nvGraphicFramePr>
            <p:cNvPr id="3" name="Diagram 2"/>
            <p:cNvGraphicFramePr/>
            <p:nvPr>
              <p:extLst>
                <p:ext uri="{D42A27DB-BD31-4B8C-83A1-F6EECF244321}">
                  <p14:modId xmlns:p14="http://schemas.microsoft.com/office/powerpoint/2010/main" val="2256205908"/>
                </p:ext>
              </p:extLst>
            </p:nvPr>
          </p:nvGraphicFramePr>
          <p:xfrm>
            <a:off x="213852" y="1453994"/>
            <a:ext cx="11506200" cy="5413248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graphicFrame>
          <p:nvGraphicFramePr>
            <p:cNvPr id="4" name="Diagram 3" descr="Increasing Arrows Process" title="SmartArt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456569615"/>
                </p:ext>
              </p:extLst>
            </p:nvPr>
          </p:nvGraphicFramePr>
          <p:xfrm>
            <a:off x="5218701" y="3909914"/>
            <a:ext cx="6476770" cy="2643285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8" r:lo="rId9" r:qs="rId10" r:cs="rId11"/>
            </a:graphicData>
          </a:graphic>
        </p:graphicFrame>
        <p:grpSp>
          <p:nvGrpSpPr>
            <p:cNvPr id="19" name="Group 18"/>
            <p:cNvGrpSpPr/>
            <p:nvPr/>
          </p:nvGrpSpPr>
          <p:grpSpPr>
            <a:xfrm>
              <a:off x="5218701" y="1464323"/>
              <a:ext cx="6002639" cy="2255803"/>
              <a:chOff x="4533983" y="1416171"/>
              <a:chExt cx="6002639" cy="2255803"/>
            </a:xfrm>
          </p:grpSpPr>
          <p:sp>
            <p:nvSpPr>
              <p:cNvPr id="20" name="Freeform 19"/>
              <p:cNvSpPr/>
              <p:nvPr/>
            </p:nvSpPr>
            <p:spPr>
              <a:xfrm>
                <a:off x="4533983" y="1416171"/>
                <a:ext cx="5988336" cy="648989"/>
              </a:xfrm>
              <a:custGeom>
                <a:avLst/>
                <a:gdLst>
                  <a:gd name="connsiteX0" fmla="*/ 0 w 4456176"/>
                  <a:gd name="connsiteY0" fmla="*/ 162247 h 648989"/>
                  <a:gd name="connsiteX1" fmla="*/ 4131682 w 4456176"/>
                  <a:gd name="connsiteY1" fmla="*/ 162247 h 648989"/>
                  <a:gd name="connsiteX2" fmla="*/ 4131682 w 4456176"/>
                  <a:gd name="connsiteY2" fmla="*/ 0 h 648989"/>
                  <a:gd name="connsiteX3" fmla="*/ 4456176 w 4456176"/>
                  <a:gd name="connsiteY3" fmla="*/ 324495 h 648989"/>
                  <a:gd name="connsiteX4" fmla="*/ 4131682 w 4456176"/>
                  <a:gd name="connsiteY4" fmla="*/ 648989 h 648989"/>
                  <a:gd name="connsiteX5" fmla="*/ 4131682 w 4456176"/>
                  <a:gd name="connsiteY5" fmla="*/ 486742 h 648989"/>
                  <a:gd name="connsiteX6" fmla="*/ 0 w 4456176"/>
                  <a:gd name="connsiteY6" fmla="*/ 486742 h 648989"/>
                  <a:gd name="connsiteX7" fmla="*/ 0 w 4456176"/>
                  <a:gd name="connsiteY7" fmla="*/ 162247 h 648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456176" h="648989">
                    <a:moveTo>
                      <a:pt x="0" y="162247"/>
                    </a:moveTo>
                    <a:lnTo>
                      <a:pt x="4131682" y="162247"/>
                    </a:lnTo>
                    <a:lnTo>
                      <a:pt x="4131682" y="0"/>
                    </a:lnTo>
                    <a:lnTo>
                      <a:pt x="4456176" y="324495"/>
                    </a:lnTo>
                    <a:lnTo>
                      <a:pt x="4131682" y="648989"/>
                    </a:lnTo>
                    <a:lnTo>
                      <a:pt x="4131682" y="486742"/>
                    </a:lnTo>
                    <a:lnTo>
                      <a:pt x="0" y="486742"/>
                    </a:lnTo>
                    <a:lnTo>
                      <a:pt x="0" y="162247"/>
                    </a:lnTo>
                    <a:close/>
                  </a:path>
                </a:pathLst>
              </a:custGeom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5"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accent5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45720" tIns="207967" rIns="416247" bIns="265274" numCol="1" spcCol="1270" anchor="ctr" anchorCtr="0">
                <a:noAutofit/>
              </a:bodyPr>
              <a:lstStyle/>
              <a:p>
                <a:pPr marL="0" marR="0" lvl="0" indent="0" algn="l" defTabSz="533400" rtl="0" eaLnBrk="1" fontAlgn="base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600" dirty="0" smtClean="0">
                    <a:solidFill>
                      <a:srgbClr val="FFFFFF"/>
                    </a:solidFill>
                    <a:latin typeface="Cambria"/>
                  </a:rPr>
                  <a:t>Mid </a:t>
                </a:r>
                <a:r>
                  <a:rPr kumimoji="0" lang="en-US" sz="16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mbria"/>
                    <a:ea typeface="+mn-ea"/>
                    <a:cs typeface="+mn-cs"/>
                  </a:rPr>
                  <a:t>1990s to date</a:t>
                </a:r>
                <a:endPara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mbria"/>
                  <a:ea typeface="+mn-ea"/>
                  <a:cs typeface="+mn-cs"/>
                </a:endParaRPr>
              </a:p>
            </p:txBody>
          </p:sp>
          <p:sp>
            <p:nvSpPr>
              <p:cNvPr id="21" name="Freeform 20"/>
              <p:cNvSpPr/>
              <p:nvPr/>
            </p:nvSpPr>
            <p:spPr>
              <a:xfrm>
                <a:off x="4533983" y="1973031"/>
                <a:ext cx="1785611" cy="1690398"/>
              </a:xfrm>
              <a:custGeom>
                <a:avLst/>
                <a:gdLst>
                  <a:gd name="connsiteX0" fmla="*/ 0 w 1372502"/>
                  <a:gd name="connsiteY0" fmla="*/ 0 h 1250191"/>
                  <a:gd name="connsiteX1" fmla="*/ 1372502 w 1372502"/>
                  <a:gd name="connsiteY1" fmla="*/ 0 h 1250191"/>
                  <a:gd name="connsiteX2" fmla="*/ 1372502 w 1372502"/>
                  <a:gd name="connsiteY2" fmla="*/ 1250191 h 1250191"/>
                  <a:gd name="connsiteX3" fmla="*/ 0 w 1372502"/>
                  <a:gd name="connsiteY3" fmla="*/ 1250191 h 1250191"/>
                  <a:gd name="connsiteX4" fmla="*/ 0 w 1372502"/>
                  <a:gd name="connsiteY4" fmla="*/ 0 h 12501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72502" h="1250191">
                    <a:moveTo>
                      <a:pt x="0" y="0"/>
                    </a:moveTo>
                    <a:lnTo>
                      <a:pt x="1372502" y="0"/>
                    </a:lnTo>
                    <a:lnTo>
                      <a:pt x="1372502" y="1250191"/>
                    </a:lnTo>
                    <a:lnTo>
                      <a:pt x="0" y="1250191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1">
                <a:schemeClr val="accent5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45720" tIns="45720" rIns="45720" bIns="45720" numCol="1" spcCol="1270" anchor="t" anchorCtr="0">
                <a:noAutofit/>
              </a:bodyPr>
              <a:lstStyle/>
              <a:p>
                <a:pPr marL="0" marR="0" lvl="0" indent="0" algn="ctr" defTabSz="533400" rtl="0" eaLnBrk="1" fontAlgn="base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00">
                        <a:hueOff val="0"/>
                        <a:satOff val="0"/>
                        <a:lumOff val="0"/>
                        <a:alphaOff val="0"/>
                      </a:srgbClr>
                    </a:solidFill>
                    <a:effectLst/>
                    <a:uLnTx/>
                    <a:uFillTx/>
                    <a:latin typeface="Cambria"/>
                    <a:ea typeface="+mn-ea"/>
                    <a:cs typeface="+mn-cs"/>
                  </a:rPr>
                  <a:t>Macroeconomic Framework</a:t>
                </a:r>
                <a:endPara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effectLst/>
                  <a:uLnTx/>
                  <a:uFillTx/>
                  <a:latin typeface="Cambria"/>
                  <a:ea typeface="+mn-ea"/>
                  <a:cs typeface="+mn-cs"/>
                </a:endParaRPr>
              </a:p>
            </p:txBody>
          </p:sp>
          <p:sp>
            <p:nvSpPr>
              <p:cNvPr id="23" name="Freeform 22"/>
              <p:cNvSpPr/>
              <p:nvPr/>
            </p:nvSpPr>
            <p:spPr>
              <a:xfrm>
                <a:off x="6327827" y="2272338"/>
                <a:ext cx="1889350" cy="1391091"/>
              </a:xfrm>
              <a:custGeom>
                <a:avLst/>
                <a:gdLst>
                  <a:gd name="connsiteX0" fmla="*/ 0 w 1372502"/>
                  <a:gd name="connsiteY0" fmla="*/ 0 h 1250191"/>
                  <a:gd name="connsiteX1" fmla="*/ 1372502 w 1372502"/>
                  <a:gd name="connsiteY1" fmla="*/ 0 h 1250191"/>
                  <a:gd name="connsiteX2" fmla="*/ 1372502 w 1372502"/>
                  <a:gd name="connsiteY2" fmla="*/ 1250191 h 1250191"/>
                  <a:gd name="connsiteX3" fmla="*/ 0 w 1372502"/>
                  <a:gd name="connsiteY3" fmla="*/ 1250191 h 1250191"/>
                  <a:gd name="connsiteX4" fmla="*/ 0 w 1372502"/>
                  <a:gd name="connsiteY4" fmla="*/ 0 h 12501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72502" h="1250191">
                    <a:moveTo>
                      <a:pt x="0" y="0"/>
                    </a:moveTo>
                    <a:lnTo>
                      <a:pt x="1372502" y="0"/>
                    </a:lnTo>
                    <a:lnTo>
                      <a:pt x="1372502" y="1250191"/>
                    </a:lnTo>
                    <a:lnTo>
                      <a:pt x="0" y="1250191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1">
                <a:schemeClr val="accent5">
                  <a:hueOff val="2571418"/>
                  <a:satOff val="5874"/>
                  <a:lumOff val="-16274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45720" tIns="45720" rIns="45720" bIns="45720" numCol="1" spcCol="1270" anchor="t" anchorCtr="0">
                <a:noAutofit/>
              </a:bodyPr>
              <a:lstStyle/>
              <a:p>
                <a:pPr marL="0" marR="0" lvl="0" indent="0" algn="ctr" defTabSz="533400" rtl="0" eaLnBrk="1" fontAlgn="base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00">
                        <a:hueOff val="0"/>
                        <a:satOff val="0"/>
                        <a:lumOff val="0"/>
                        <a:alphaOff val="0"/>
                      </a:srgbClr>
                    </a:solidFill>
                    <a:effectLst/>
                    <a:uLnTx/>
                    <a:uFillTx/>
                    <a:latin typeface="Cambria"/>
                    <a:ea typeface="+mn-ea"/>
                    <a:cs typeface="+mn-cs"/>
                  </a:rPr>
                  <a:t>Large Scale Macro-econometric Models </a:t>
                </a:r>
                <a:endPara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effectLst/>
                  <a:uLnTx/>
                  <a:uFillTx/>
                  <a:latin typeface="Cambria"/>
                  <a:ea typeface="+mn-ea"/>
                  <a:cs typeface="+mn-cs"/>
                </a:endParaRPr>
              </a:p>
            </p:txBody>
          </p:sp>
          <p:sp>
            <p:nvSpPr>
              <p:cNvPr id="24" name="Freeform 23"/>
              <p:cNvSpPr/>
              <p:nvPr/>
            </p:nvSpPr>
            <p:spPr>
              <a:xfrm>
                <a:off x="8225410" y="2582861"/>
                <a:ext cx="1966068" cy="1089113"/>
              </a:xfrm>
              <a:custGeom>
                <a:avLst/>
                <a:gdLst>
                  <a:gd name="connsiteX0" fmla="*/ 0 w 1372502"/>
                  <a:gd name="connsiteY0" fmla="*/ 0 h 1231895"/>
                  <a:gd name="connsiteX1" fmla="*/ 1372502 w 1372502"/>
                  <a:gd name="connsiteY1" fmla="*/ 0 h 1231895"/>
                  <a:gd name="connsiteX2" fmla="*/ 1372502 w 1372502"/>
                  <a:gd name="connsiteY2" fmla="*/ 1231895 h 1231895"/>
                  <a:gd name="connsiteX3" fmla="*/ 0 w 1372502"/>
                  <a:gd name="connsiteY3" fmla="*/ 1231895 h 1231895"/>
                  <a:gd name="connsiteX4" fmla="*/ 0 w 1372502"/>
                  <a:gd name="connsiteY4" fmla="*/ 0 h 12318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72502" h="1231895">
                    <a:moveTo>
                      <a:pt x="0" y="0"/>
                    </a:moveTo>
                    <a:lnTo>
                      <a:pt x="1372502" y="0"/>
                    </a:lnTo>
                    <a:lnTo>
                      <a:pt x="1372502" y="1231895"/>
                    </a:lnTo>
                    <a:lnTo>
                      <a:pt x="0" y="1231895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1">
                <a:schemeClr val="accent5">
                  <a:hueOff val="5142836"/>
                  <a:satOff val="11748"/>
                  <a:lumOff val="-32549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9144" tIns="45720" rIns="9144" bIns="45720" numCol="1" spcCol="1270" anchor="t" anchorCtr="0">
                <a:noAutofit/>
              </a:bodyPr>
              <a:lstStyle/>
              <a:p>
                <a:pPr algn="ctr" defTabSz="53340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kumimoji="0" lang="en-US" sz="16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00">
                        <a:hueOff val="0"/>
                        <a:satOff val="0"/>
                        <a:lumOff val="0"/>
                        <a:alphaOff val="0"/>
                      </a:srgbClr>
                    </a:solidFill>
                    <a:effectLst/>
                    <a:uLnTx/>
                    <a:uFillTx/>
                    <a:latin typeface="Cambria"/>
                    <a:ea typeface="+mn-ea"/>
                    <a:cs typeface="+mn-cs"/>
                  </a:rPr>
                  <a:t>Dynamic general Equilibrium Stochastic </a:t>
                </a:r>
                <a:r>
                  <a:rPr lang="en-US" sz="1600" dirty="0">
                    <a:solidFill>
                      <a:srgbClr val="000000">
                        <a:hueOff val="0"/>
                        <a:satOff val="0"/>
                        <a:lumOff val="0"/>
                        <a:alphaOff val="0"/>
                      </a:srgbClr>
                    </a:solidFill>
                    <a:latin typeface="Cambria"/>
                  </a:rPr>
                  <a:t>models</a:t>
                </a:r>
              </a:p>
              <a:p>
                <a:pPr marL="0" marR="0" lvl="0" indent="0" algn="ctr" defTabSz="533400" rtl="0" eaLnBrk="1" fontAlgn="base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00">
                        <a:hueOff val="0"/>
                        <a:satOff val="0"/>
                        <a:lumOff val="0"/>
                        <a:alphaOff val="0"/>
                      </a:srgbClr>
                    </a:solidFill>
                    <a:effectLst/>
                    <a:uLnTx/>
                    <a:uFillTx/>
                    <a:latin typeface="Cambria"/>
                    <a:ea typeface="+mn-ea"/>
                    <a:cs typeface="+mn-cs"/>
                  </a:rPr>
                  <a:t>  (DSGE/FPAS)</a:t>
                </a:r>
                <a:endPara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effectLst/>
                  <a:uLnTx/>
                  <a:uFillTx/>
                  <a:latin typeface="Cambria"/>
                  <a:ea typeface="+mn-ea"/>
                  <a:cs typeface="+mn-cs"/>
                </a:endParaRPr>
              </a:p>
            </p:txBody>
          </p:sp>
          <p:sp>
            <p:nvSpPr>
              <p:cNvPr id="26" name="Freeform 25"/>
              <p:cNvSpPr/>
              <p:nvPr/>
            </p:nvSpPr>
            <p:spPr>
              <a:xfrm>
                <a:off x="8225410" y="2141768"/>
                <a:ext cx="2311212" cy="648989"/>
              </a:xfrm>
              <a:custGeom>
                <a:avLst/>
                <a:gdLst>
                  <a:gd name="connsiteX0" fmla="*/ 0 w 1711171"/>
                  <a:gd name="connsiteY0" fmla="*/ 162247 h 648989"/>
                  <a:gd name="connsiteX1" fmla="*/ 1386677 w 1711171"/>
                  <a:gd name="connsiteY1" fmla="*/ 162247 h 648989"/>
                  <a:gd name="connsiteX2" fmla="*/ 1386677 w 1711171"/>
                  <a:gd name="connsiteY2" fmla="*/ 0 h 648989"/>
                  <a:gd name="connsiteX3" fmla="*/ 1711171 w 1711171"/>
                  <a:gd name="connsiteY3" fmla="*/ 324495 h 648989"/>
                  <a:gd name="connsiteX4" fmla="*/ 1386677 w 1711171"/>
                  <a:gd name="connsiteY4" fmla="*/ 648989 h 648989"/>
                  <a:gd name="connsiteX5" fmla="*/ 1386677 w 1711171"/>
                  <a:gd name="connsiteY5" fmla="*/ 486742 h 648989"/>
                  <a:gd name="connsiteX6" fmla="*/ 0 w 1711171"/>
                  <a:gd name="connsiteY6" fmla="*/ 486742 h 648989"/>
                  <a:gd name="connsiteX7" fmla="*/ 0 w 1711171"/>
                  <a:gd name="connsiteY7" fmla="*/ 162247 h 648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711171" h="648989">
                    <a:moveTo>
                      <a:pt x="0" y="162247"/>
                    </a:moveTo>
                    <a:lnTo>
                      <a:pt x="1386677" y="162247"/>
                    </a:lnTo>
                    <a:lnTo>
                      <a:pt x="1386677" y="0"/>
                    </a:lnTo>
                    <a:lnTo>
                      <a:pt x="1711171" y="324495"/>
                    </a:lnTo>
                    <a:lnTo>
                      <a:pt x="1386677" y="648989"/>
                    </a:lnTo>
                    <a:lnTo>
                      <a:pt x="1386677" y="486742"/>
                    </a:lnTo>
                    <a:lnTo>
                      <a:pt x="0" y="486742"/>
                    </a:lnTo>
                    <a:lnTo>
                      <a:pt x="0" y="162247"/>
                    </a:lnTo>
                    <a:close/>
                  </a:path>
                </a:pathLst>
              </a:custGeom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5">
                  <a:hueOff val="5142836"/>
                  <a:satOff val="11748"/>
                  <a:lumOff val="-32549"/>
                  <a:alphaOff val="0"/>
                </a:schemeClr>
              </a:fillRef>
              <a:effectRef idx="2">
                <a:schemeClr val="accent5">
                  <a:hueOff val="5142836"/>
                  <a:satOff val="11748"/>
                  <a:lumOff val="-32549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45720" tIns="207967" rIns="416247" bIns="265274" numCol="1" spcCol="1270" anchor="ctr" anchorCtr="0">
                <a:noAutofit/>
              </a:bodyPr>
              <a:lstStyle/>
              <a:p>
                <a:pPr marL="0" marR="0" lvl="0" indent="0" algn="l" defTabSz="533400" rtl="0" eaLnBrk="1" fontAlgn="base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mbria"/>
                    <a:ea typeface="+mn-ea"/>
                    <a:cs typeface="+mn-cs"/>
                  </a:rPr>
                  <a:t>Apr 2015</a:t>
                </a:r>
                <a:endPara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mbria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15" name="Group 14"/>
          <p:cNvGrpSpPr/>
          <p:nvPr/>
        </p:nvGrpSpPr>
        <p:grpSpPr>
          <a:xfrm>
            <a:off x="7019060" y="1828800"/>
            <a:ext cx="1920564" cy="648989"/>
            <a:chOff x="1372502" y="467320"/>
            <a:chExt cx="3083673" cy="648989"/>
          </a:xfrm>
        </p:grpSpPr>
        <p:sp>
          <p:nvSpPr>
            <p:cNvPr id="16" name="Right Arrow 15"/>
            <p:cNvSpPr/>
            <p:nvPr/>
          </p:nvSpPr>
          <p:spPr>
            <a:xfrm>
              <a:off x="1372502" y="467320"/>
              <a:ext cx="3083673" cy="648989"/>
            </a:xfrm>
            <a:prstGeom prst="rightArrow">
              <a:avLst>
                <a:gd name="adj1" fmla="val 50000"/>
                <a:gd name="adj2" fmla="val 5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2571418"/>
                <a:satOff val="5874"/>
                <a:lumOff val="-16274"/>
                <a:alphaOff val="0"/>
              </a:schemeClr>
            </a:fillRef>
            <a:effectRef idx="2">
              <a:schemeClr val="accent5">
                <a:hueOff val="2571418"/>
                <a:satOff val="5874"/>
                <a:lumOff val="-16274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Right Arrow 4"/>
            <p:cNvSpPr txBox="1"/>
            <p:nvPr/>
          </p:nvSpPr>
          <p:spPr>
            <a:xfrm>
              <a:off x="1372502" y="629567"/>
              <a:ext cx="2921426" cy="32449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720" tIns="45720" rIns="254000" bIns="103027" numCol="1" spcCol="1270" anchor="ctr" anchorCtr="0">
              <a:noAutofit/>
            </a:bodyPr>
            <a:lstStyle/>
            <a:p>
              <a:pPr lvl="0" algn="l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600" kern="1200" dirty="0" smtClean="0">
                  <a:latin typeface="Cambria" panose="02040503050406030204" pitchFamily="18" charset="0"/>
                  <a:ea typeface="Cambria" panose="02040503050406030204" pitchFamily="18" charset="0"/>
                </a:rPr>
                <a:t>Jan 2005</a:t>
              </a:r>
              <a:endParaRPr lang="en-US" sz="1600" kern="1200" dirty="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</p:grpSp>
      <p:sp>
        <p:nvSpPr>
          <p:cNvPr id="18" name="Multiply 17"/>
          <p:cNvSpPr/>
          <p:nvPr/>
        </p:nvSpPr>
        <p:spPr bwMode="auto">
          <a:xfrm>
            <a:off x="8763000" y="1829934"/>
            <a:ext cx="762000" cy="580945"/>
          </a:xfrm>
          <a:prstGeom prst="mathMultiply">
            <a:avLst/>
          </a:prstGeom>
          <a:solidFill>
            <a:srgbClr val="479DBF"/>
          </a:solidFill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468572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400" y="762000"/>
            <a:ext cx="9163400" cy="58521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323014"/>
            <a:ext cx="11201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Cambria" panose="02040503050406030204" pitchFamily="18" charset="0"/>
                <a:cs typeface="+mn-cs"/>
              </a:rPr>
              <a:t>FPAS-3: Adding financial sector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  <a:ea typeface="Cambria" panose="02040503050406030204" pitchFamily="18" charset="0"/>
              <a:cs typeface="+mn-cs"/>
            </a:endParaRPr>
          </a:p>
        </p:txBody>
      </p:sp>
      <p:sp>
        <p:nvSpPr>
          <p:cNvPr id="6" name="TextBox 5">
            <a:hlinkClick r:id="rId3" action="ppaction://hlinksldjump"/>
          </p:cNvPr>
          <p:cNvSpPr txBox="1"/>
          <p:nvPr/>
        </p:nvSpPr>
        <p:spPr>
          <a:xfrm>
            <a:off x="10994163" y="6255100"/>
            <a:ext cx="584490" cy="307777"/>
          </a:xfrm>
          <a:prstGeom prst="rect">
            <a:avLst/>
          </a:prstGeom>
          <a:solidFill>
            <a:srgbClr val="00CC99"/>
          </a:solidFill>
          <a:ln w="25400" cap="flat" cmpd="sng" algn="ctr">
            <a:solidFill>
              <a:srgbClr val="00CC99">
                <a:shade val="50000"/>
              </a:srgbClr>
            </a:solidFill>
            <a:prstDash val="solid"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n-cs"/>
              </a:rPr>
              <a:t>Back</a:t>
            </a:r>
          </a:p>
        </p:txBody>
      </p:sp>
    </p:spTree>
    <p:extLst>
      <p:ext uri="{BB962C8B-B14F-4D97-AF65-F5344CB8AC3E}">
        <p14:creationId xmlns:p14="http://schemas.microsoft.com/office/powerpoint/2010/main" val="2646757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ounded Rectangle 29"/>
          <p:cNvSpPr/>
          <p:nvPr/>
        </p:nvSpPr>
        <p:spPr>
          <a:xfrm>
            <a:off x="3906800" y="2980210"/>
            <a:ext cx="6220475" cy="250619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prstDash val="dash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279594" y="1244975"/>
            <a:ext cx="6611571" cy="618233"/>
          </a:xfrm>
          <a:prstGeom prst="rect">
            <a:avLst/>
          </a:prstGeom>
          <a:solidFill>
            <a:schemeClr val="bg1"/>
          </a:solidFill>
          <a:ln w="50800">
            <a:solidFill>
              <a:srgbClr val="1100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>
                <a:tab pos="2790825" algn="l"/>
              </a:tabLst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1100EE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Household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8382373" y="6133656"/>
            <a:ext cx="1635760" cy="550667"/>
          </a:xfrm>
          <a:prstGeom prst="rect">
            <a:avLst/>
          </a:prstGeom>
          <a:noFill/>
          <a:ln w="50800">
            <a:solidFill>
              <a:srgbClr val="A87F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A87F36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Government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A87F36"/>
              </a:solidFill>
              <a:effectLst/>
              <a:uLnTx/>
              <a:uFillTx/>
              <a:latin typeface="Calibri" panose="020F0502020204030204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cxnSp>
        <p:nvCxnSpPr>
          <p:cNvPr id="13" name="Elbow Connector 12"/>
          <p:cNvCxnSpPr/>
          <p:nvPr/>
        </p:nvCxnSpPr>
        <p:spPr>
          <a:xfrm rot="5400000">
            <a:off x="7953991" y="3948781"/>
            <a:ext cx="4311673" cy="186979"/>
          </a:xfrm>
          <a:prstGeom prst="bentConnector3">
            <a:avLst>
              <a:gd name="adj1" fmla="val 100246"/>
            </a:avLst>
          </a:prstGeom>
          <a:ln w="25400">
            <a:solidFill>
              <a:srgbClr val="1100E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5015302" y="6158750"/>
            <a:ext cx="1732915" cy="525574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Central Bank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cxnSp>
        <p:nvCxnSpPr>
          <p:cNvPr id="15" name="Elbow Connector 14"/>
          <p:cNvCxnSpPr/>
          <p:nvPr/>
        </p:nvCxnSpPr>
        <p:spPr>
          <a:xfrm rot="5400000" flipH="1" flipV="1">
            <a:off x="8032996" y="3914860"/>
            <a:ext cx="4410979" cy="411279"/>
          </a:xfrm>
          <a:prstGeom prst="bentConnector3">
            <a:avLst>
              <a:gd name="adj1" fmla="val -71"/>
            </a:avLst>
          </a:prstGeom>
          <a:ln w="25400">
            <a:solidFill>
              <a:srgbClr val="A87F36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Elbow Connector 15"/>
          <p:cNvCxnSpPr/>
          <p:nvPr/>
        </p:nvCxnSpPr>
        <p:spPr>
          <a:xfrm rot="5400000" flipH="1" flipV="1">
            <a:off x="8122839" y="3890919"/>
            <a:ext cx="4730299" cy="721426"/>
          </a:xfrm>
          <a:prstGeom prst="bentConnector3">
            <a:avLst>
              <a:gd name="adj1" fmla="val 335"/>
            </a:avLst>
          </a:prstGeom>
          <a:ln w="25400">
            <a:solidFill>
              <a:srgbClr val="A87F36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Elbow Connector 16"/>
          <p:cNvCxnSpPr/>
          <p:nvPr/>
        </p:nvCxnSpPr>
        <p:spPr>
          <a:xfrm rot="5400000">
            <a:off x="8020336" y="3899868"/>
            <a:ext cx="4617402" cy="601233"/>
          </a:xfrm>
          <a:prstGeom prst="bentConnector3">
            <a:avLst>
              <a:gd name="adj1" fmla="val 99965"/>
            </a:avLst>
          </a:prstGeom>
          <a:ln w="25400">
            <a:solidFill>
              <a:srgbClr val="1100E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Text Box 8"/>
          <p:cNvSpPr txBox="1"/>
          <p:nvPr/>
        </p:nvSpPr>
        <p:spPr>
          <a:xfrm rot="5400000">
            <a:off x="10079015" y="3629704"/>
            <a:ext cx="1564641" cy="265654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Gross Returns 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84" name="Text Box 7"/>
          <p:cNvSpPr txBox="1"/>
          <p:nvPr/>
        </p:nvSpPr>
        <p:spPr>
          <a:xfrm rot="5400000">
            <a:off x="9841192" y="4869669"/>
            <a:ext cx="1520825" cy="220882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Domestic Bonds 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85" name="Text Box 86"/>
          <p:cNvSpPr txBox="1"/>
          <p:nvPr/>
        </p:nvSpPr>
        <p:spPr>
          <a:xfrm rot="5400000">
            <a:off x="9957281" y="3364251"/>
            <a:ext cx="1008380" cy="250190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Transfers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cxnSp>
        <p:nvCxnSpPr>
          <p:cNvPr id="106" name="Straight Arrow Connector 105"/>
          <p:cNvCxnSpPr/>
          <p:nvPr/>
        </p:nvCxnSpPr>
        <p:spPr>
          <a:xfrm flipV="1">
            <a:off x="6771192" y="6229959"/>
            <a:ext cx="1637030" cy="9525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7" name="Text Box 59"/>
          <p:cNvSpPr txBox="1"/>
          <p:nvPr/>
        </p:nvSpPr>
        <p:spPr>
          <a:xfrm>
            <a:off x="7027362" y="6257124"/>
            <a:ext cx="1176910" cy="216094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Money Supply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08" name="Oval 107"/>
          <p:cNvSpPr/>
          <p:nvPr/>
        </p:nvSpPr>
        <p:spPr>
          <a:xfrm>
            <a:off x="2323354" y="1694152"/>
            <a:ext cx="1453907" cy="2237498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ROW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Bt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*&gt;0 </a:t>
            </a:r>
            <a:r>
              <a:rPr kumimoji="0" lang="en-US" sz="105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(international lending)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Bt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*&lt;0 </a:t>
            </a: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(international </a:t>
            </a:r>
            <a:r>
              <a:rPr kumimoji="0" lang="en-US" sz="105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borrowing)</a:t>
            </a:r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91" name="Elbow Connector 190"/>
          <p:cNvCxnSpPr/>
          <p:nvPr/>
        </p:nvCxnSpPr>
        <p:spPr>
          <a:xfrm rot="10800000" flipV="1">
            <a:off x="3065157" y="1300084"/>
            <a:ext cx="1143513" cy="393421"/>
          </a:xfrm>
          <a:prstGeom prst="bentConnector3">
            <a:avLst>
              <a:gd name="adj1" fmla="val 99209"/>
            </a:avLst>
          </a:prstGeom>
          <a:ln w="25400">
            <a:solidFill>
              <a:srgbClr val="1100E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0" name="Text Box 60"/>
          <p:cNvSpPr txBox="1"/>
          <p:nvPr/>
        </p:nvSpPr>
        <p:spPr>
          <a:xfrm>
            <a:off x="2919465" y="990767"/>
            <a:ext cx="1229081" cy="286842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Foreign Bonds 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cxnSp>
        <p:nvCxnSpPr>
          <p:cNvPr id="202" name="Elbow Connector 201"/>
          <p:cNvCxnSpPr>
            <a:endCxn id="4" idx="1"/>
          </p:cNvCxnSpPr>
          <p:nvPr/>
        </p:nvCxnSpPr>
        <p:spPr>
          <a:xfrm flipV="1">
            <a:off x="3534006" y="1554092"/>
            <a:ext cx="745588" cy="309116"/>
          </a:xfrm>
          <a:prstGeom prst="bentConnector3">
            <a:avLst>
              <a:gd name="adj1" fmla="val -2830"/>
            </a:avLst>
          </a:prstGeom>
          <a:ln w="254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" name="Text Box 8"/>
          <p:cNvSpPr txBox="1"/>
          <p:nvPr/>
        </p:nvSpPr>
        <p:spPr>
          <a:xfrm rot="5400000">
            <a:off x="3292489" y="1909756"/>
            <a:ext cx="1224681" cy="218501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Gross Returns 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06" name="TextBox 205"/>
          <p:cNvSpPr txBox="1"/>
          <p:nvPr/>
        </p:nvSpPr>
        <p:spPr>
          <a:xfrm>
            <a:off x="457200" y="323014"/>
            <a:ext cx="11201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n-cs"/>
              </a:rPr>
              <a:t>FPAS-4:</a:t>
            </a:r>
            <a:r>
              <a:rPr kumimoji="0" lang="en-US" sz="280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n-cs"/>
              </a:rPr>
              <a:t> Climate change shock and business cycle fluctuations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+mn-cs"/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4010849" y="3297599"/>
            <a:ext cx="2443494" cy="177078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9" name="Rectangle 68"/>
              <p:cNvSpPr/>
              <p:nvPr/>
            </p:nvSpPr>
            <p:spPr>
              <a:xfrm>
                <a:off x="4155512" y="3697788"/>
                <a:ext cx="988639" cy="683370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Arial" panose="020B0604020202020204" pitchFamily="34" charset="0"/>
                            </a:rPr>
                            <m:t>𝑌</m:t>
                          </m:r>
                        </m:e>
                        <m:sub>
                          <m:sSub>
                            <m:sSubPr>
                              <m:ctrlPr>
                                <a:rPr kumimoji="0" lang="en-US" sz="2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kumimoji="0" lang="en-US" sz="2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Arial" panose="020B0604020202020204" pitchFamily="34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kumimoji="0" lang="en-US" sz="2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Arial" panose="020B0604020202020204" pitchFamily="34" charset="0"/>
                                </a:rPr>
                                <m:t>(</m:t>
                              </m:r>
                              <m:r>
                                <a:rPr kumimoji="0" lang="en-US" sz="2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Arial" panose="020B0604020202020204" pitchFamily="34" charset="0"/>
                                </a:rPr>
                                <m:t>𝐴</m:t>
                              </m:r>
                              <m:r>
                                <a:rPr kumimoji="0" lang="en-US" sz="2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Arial" panose="020B0604020202020204" pitchFamily="34" charset="0"/>
                                </a:rPr>
                                <m:t>)</m:t>
                              </m:r>
                            </m:sub>
                          </m:sSub>
                        </m:sub>
                      </m:sSub>
                    </m:oMath>
                  </m:oMathPara>
                </a14:m>
                <a:endPara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69" name="Rectangle 6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55512" y="3697788"/>
                <a:ext cx="988639" cy="68337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 w="28575"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2" name="Rectangle 61"/>
              <p:cNvSpPr/>
              <p:nvPr/>
            </p:nvSpPr>
            <p:spPr>
              <a:xfrm>
                <a:off x="5361069" y="3697788"/>
                <a:ext cx="943069" cy="692442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kumimoji="0" lang="en-US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Arial" panose="020B0604020202020204" pitchFamily="34" charset="0"/>
                            </a:rPr>
                            <m:t>𝑌</m:t>
                          </m:r>
                        </m:e>
                        <m:sub>
                          <m:sSub>
                            <m:sSubPr>
                              <m:ctrlPr>
                                <a:rPr kumimoji="0" lang="en-US" sz="20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kumimoji="0" lang="en-US" sz="2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Arial" panose="020B0604020202020204" pitchFamily="34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kumimoji="0" lang="en-US" sz="20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Arial" panose="020B0604020202020204" pitchFamily="34" charset="0"/>
                                </a:rPr>
                                <m:t>(</m:t>
                              </m:r>
                              <m:r>
                                <a:rPr kumimoji="0" lang="en-US" sz="2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Arial" panose="020B0604020202020204" pitchFamily="34" charset="0"/>
                                </a:rPr>
                                <m:t>𝐴</m:t>
                              </m:r>
                              <m:r>
                                <a:rPr kumimoji="0" lang="en-US" sz="20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Arial" panose="020B0604020202020204" pitchFamily="34" charset="0"/>
                                </a:rPr>
                                <m:t>)</m:t>
                              </m:r>
                            </m:sub>
                          </m:sSub>
                        </m:sub>
                      </m:sSub>
                    </m:oMath>
                  </m:oMathPara>
                </a14:m>
                <a:endPara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62" name="Rectangle 6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1069" y="3697788"/>
                <a:ext cx="943069" cy="69244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28575"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0" name="Rectangle 69"/>
          <p:cNvSpPr/>
          <p:nvPr/>
        </p:nvSpPr>
        <p:spPr>
          <a:xfrm>
            <a:off x="6611805" y="3297599"/>
            <a:ext cx="2363999" cy="175478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1" name="Rectangle 70"/>
              <p:cNvSpPr/>
              <p:nvPr/>
            </p:nvSpPr>
            <p:spPr>
              <a:xfrm>
                <a:off x="6778116" y="3706098"/>
                <a:ext cx="892086" cy="666750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kumimoji="0" lang="en-US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Arial" panose="020B0604020202020204" pitchFamily="34" charset="0"/>
                            </a:rPr>
                            <m:t>𝑌</m:t>
                          </m:r>
                        </m:e>
                        <m:sub>
                          <m:sSub>
                            <m:sSubPr>
                              <m:ctrlPr>
                                <a:rPr kumimoji="0" lang="en-US" sz="20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kumimoji="0" lang="en-US" sz="2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Arial" panose="020B0604020202020204" pitchFamily="34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kumimoji="0" lang="en-US" sz="20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Arial" panose="020B0604020202020204" pitchFamily="34" charset="0"/>
                                </a:rPr>
                                <m:t>(</m:t>
                              </m:r>
                              <m:r>
                                <a:rPr kumimoji="0" lang="en-US" sz="2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Arial" panose="020B0604020202020204" pitchFamily="34" charset="0"/>
                                </a:rPr>
                                <m:t>𝑁</m:t>
                              </m:r>
                              <m:r>
                                <a:rPr kumimoji="0" lang="en-US" sz="20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Arial" panose="020B0604020202020204" pitchFamily="34" charset="0"/>
                                </a:rPr>
                                <m:t>𝐴</m:t>
                              </m:r>
                              <m:r>
                                <a:rPr kumimoji="0" lang="en-US" sz="20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Arial" panose="020B0604020202020204" pitchFamily="34" charset="0"/>
                                </a:rPr>
                                <m:t>)</m:t>
                              </m:r>
                            </m:sub>
                          </m:sSub>
                        </m:sub>
                      </m:sSub>
                    </m:oMath>
                  </m:oMathPara>
                </a14:m>
                <a:endPara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71" name="Rectangle 7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78116" y="3706098"/>
                <a:ext cx="892086" cy="66675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2" name="Rectangle 71"/>
              <p:cNvSpPr/>
              <p:nvPr/>
            </p:nvSpPr>
            <p:spPr>
              <a:xfrm>
                <a:off x="7872033" y="3720389"/>
                <a:ext cx="921540" cy="653405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kumimoji="0" lang="en-US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Arial" panose="020B0604020202020204" pitchFamily="34" charset="0"/>
                            </a:rPr>
                            <m:t>𝑌</m:t>
                          </m:r>
                        </m:e>
                        <m:sub>
                          <m:sSub>
                            <m:sSubPr>
                              <m:ctrlPr>
                                <a:rPr kumimoji="0" lang="en-US" sz="20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kumimoji="0" lang="en-US" sz="2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Arial" panose="020B0604020202020204" pitchFamily="34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kumimoji="0" lang="en-US" sz="20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Arial" panose="020B0604020202020204" pitchFamily="34" charset="0"/>
                                </a:rPr>
                                <m:t>(</m:t>
                              </m:r>
                              <m:r>
                                <a:rPr kumimoji="0" lang="en-US" sz="20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Arial" panose="020B0604020202020204" pitchFamily="34" charset="0"/>
                                </a:rPr>
                                <m:t>𝑁𝐴</m:t>
                              </m:r>
                              <m:r>
                                <a:rPr kumimoji="0" lang="en-US" sz="20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Arial" panose="020B0604020202020204" pitchFamily="34" charset="0"/>
                                </a:rPr>
                                <m:t>)</m:t>
                              </m:r>
                            </m:sub>
                          </m:sSub>
                        </m:sub>
                      </m:sSub>
                    </m:oMath>
                  </m:oMathPara>
                </a14:m>
                <a:endPara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72" name="Rectangle 7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72033" y="3720389"/>
                <a:ext cx="921540" cy="65340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 w="28575"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Straight Arrow Connector 4"/>
          <p:cNvCxnSpPr/>
          <p:nvPr/>
        </p:nvCxnSpPr>
        <p:spPr>
          <a:xfrm flipV="1">
            <a:off x="7017038" y="1876452"/>
            <a:ext cx="0" cy="10776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2" name="Rectangle 41"/>
          <p:cNvSpPr/>
          <p:nvPr/>
        </p:nvSpPr>
        <p:spPr>
          <a:xfrm>
            <a:off x="9046115" y="3771730"/>
            <a:ext cx="953761" cy="88940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angle 28"/>
              <p:cNvSpPr/>
              <p:nvPr/>
            </p:nvSpPr>
            <p:spPr>
              <a:xfrm>
                <a:off x="9120150" y="3936206"/>
                <a:ext cx="822400" cy="653405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kumimoji="0" lang="en-US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Arial" panose="020B0604020202020204" pitchFamily="34" charset="0"/>
                            </a:rPr>
                            <m:t>𝑌</m:t>
                          </m:r>
                        </m:e>
                        <m:sub>
                          <m:sSub>
                            <m:sSubPr>
                              <m:ctrlPr>
                                <a:rPr kumimoji="0" lang="en-US" sz="20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kumimoji="0" lang="en-US" sz="20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Arial" panose="020B0604020202020204" pitchFamily="34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kumimoji="0" lang="en-US" sz="20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Arial" panose="020B0604020202020204" pitchFamily="34" charset="0"/>
                                </a:rPr>
                                <m:t>(</m:t>
                              </m:r>
                              <m:r>
                                <a:rPr kumimoji="0" lang="en-US" sz="2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Arial" panose="020B0604020202020204" pitchFamily="34" charset="0"/>
                                </a:rPr>
                                <m:t>𝑂</m:t>
                              </m:r>
                              <m:r>
                                <a:rPr kumimoji="0" lang="en-US" sz="20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Arial" panose="020B0604020202020204" pitchFamily="34" charset="0"/>
                                </a:rPr>
                                <m:t>)</m:t>
                              </m:r>
                            </m:sub>
                          </m:sSub>
                        </m:sub>
                      </m:sSub>
                    </m:oMath>
                  </m:oMathPara>
                </a14:m>
                <a:endPara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9" name="Rectangle 2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20150" y="3936206"/>
                <a:ext cx="822400" cy="65340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 w="28575"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Left Brace 20"/>
          <p:cNvSpPr/>
          <p:nvPr/>
        </p:nvSpPr>
        <p:spPr>
          <a:xfrm rot="16200000">
            <a:off x="5170348" y="4048568"/>
            <a:ext cx="186837" cy="1067294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7" name="Left Brace 46"/>
          <p:cNvSpPr/>
          <p:nvPr/>
        </p:nvSpPr>
        <p:spPr>
          <a:xfrm rot="16200000">
            <a:off x="7697643" y="4055964"/>
            <a:ext cx="186837" cy="1067294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8" name="Rectangle 47"/>
              <p:cNvSpPr/>
              <p:nvPr/>
            </p:nvSpPr>
            <p:spPr>
              <a:xfrm>
                <a:off x="3961481" y="4676656"/>
                <a:ext cx="2492862" cy="30610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1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Home and foreign </a:t>
                </a:r>
                <a14:m>
                  <m:oMath xmlns:m="http://schemas.openxmlformats.org/officeDocument/2006/math">
                    <m:r>
                      <a:rPr kumimoji="0" lang="en-US" sz="1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𝑝𝑟𝑜𝑑𝑢𝑐𝑡𝑖𝑜𝑛</m:t>
                    </m:r>
                  </m:oMath>
                </a14:m>
                <a:endPara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8" name="Rectangle 4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1481" y="4676656"/>
                <a:ext cx="2492862" cy="306109"/>
              </a:xfrm>
              <a:prstGeom prst="rect">
                <a:avLst/>
              </a:prstGeom>
              <a:blipFill>
                <a:blip r:embed="rId7"/>
                <a:stretch>
                  <a:fillRect l="-244" t="-6000"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5" name="Text Box 80"/>
          <p:cNvSpPr txBox="1"/>
          <p:nvPr/>
        </p:nvSpPr>
        <p:spPr>
          <a:xfrm rot="5400000">
            <a:off x="9900094" y="2489246"/>
            <a:ext cx="607695" cy="250190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Taxes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cxnSp>
        <p:nvCxnSpPr>
          <p:cNvPr id="65" name="Straight Arrow Connector 64"/>
          <p:cNvCxnSpPr/>
          <p:nvPr/>
        </p:nvCxnSpPr>
        <p:spPr>
          <a:xfrm flipV="1">
            <a:off x="8975805" y="5435703"/>
            <a:ext cx="0" cy="6979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/>
          <p:nvPr/>
        </p:nvCxnSpPr>
        <p:spPr>
          <a:xfrm rot="10800000" flipV="1">
            <a:off x="9298498" y="5458616"/>
            <a:ext cx="0" cy="6979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/>
          <p:nvPr/>
        </p:nvCxnSpPr>
        <p:spPr>
          <a:xfrm rot="10800000" flipV="1">
            <a:off x="7339255" y="1902578"/>
            <a:ext cx="0" cy="10776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Rectangle 37"/>
              <p:cNvSpPr/>
              <p:nvPr/>
            </p:nvSpPr>
            <p:spPr>
              <a:xfrm>
                <a:off x="4719671" y="3361966"/>
                <a:ext cx="1170513" cy="42543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kumimoji="0" lang="en-US" sz="1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Arial" panose="020B0604020202020204" pitchFamily="34" charset="0"/>
                        </a:rPr>
                        <m:t>𝑨𝒈𝒓𝒊</m:t>
                      </m:r>
                      <m:r>
                        <a:rPr kumimoji="0" lang="en-US" sz="1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Arial" panose="020B0604020202020204" pitchFamily="34" charset="0"/>
                        </a:rPr>
                        <m:t> </m:t>
                      </m:r>
                      <m:r>
                        <a:rPr kumimoji="0" lang="en-US" sz="1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Arial" panose="020B0604020202020204" pitchFamily="34" charset="0"/>
                        </a:rPr>
                        <m:t>𝑩𝒍𝒐𝒄𝒌</m:t>
                      </m:r>
                    </m:oMath>
                  </m:oMathPara>
                </a14:m>
                <a:endPara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8" name="Rectangle 3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19671" y="3361966"/>
                <a:ext cx="1170513" cy="425437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Rectangle 38"/>
              <p:cNvSpPr/>
              <p:nvPr/>
            </p:nvSpPr>
            <p:spPr>
              <a:xfrm>
                <a:off x="6544630" y="4692144"/>
                <a:ext cx="2492862" cy="30610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1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Home and foreign </a:t>
                </a:r>
                <a14:m>
                  <m:oMath xmlns:m="http://schemas.openxmlformats.org/officeDocument/2006/math">
                    <m:r>
                      <a:rPr kumimoji="0" lang="en-US" sz="1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𝑝𝑟𝑜𝑑𝑢𝑐𝑡𝑖𝑜𝑛</m:t>
                    </m:r>
                  </m:oMath>
                </a14:m>
                <a:endPara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9" name="Rectangle 3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44630" y="4692144"/>
                <a:ext cx="2492862" cy="306109"/>
              </a:xfrm>
              <a:prstGeom prst="rect">
                <a:avLst/>
              </a:prstGeom>
              <a:blipFill>
                <a:blip r:embed="rId9"/>
                <a:stretch>
                  <a:fillRect l="-244" t="-6000" b="-18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Rectangle 39"/>
              <p:cNvSpPr/>
              <p:nvPr/>
            </p:nvSpPr>
            <p:spPr>
              <a:xfrm>
                <a:off x="6900719" y="3356716"/>
                <a:ext cx="1740798" cy="42543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kumimoji="0" lang="en-US" sz="1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Arial" panose="020B0604020202020204" pitchFamily="34" charset="0"/>
                        </a:rPr>
                        <m:t>𝑵𝒐𝒏</m:t>
                      </m:r>
                      <m:r>
                        <a:rPr kumimoji="0" lang="en-US" sz="1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Arial" panose="020B0604020202020204" pitchFamily="34" charset="0"/>
                        </a:rPr>
                        <m:t>−</m:t>
                      </m:r>
                      <m:r>
                        <a:rPr kumimoji="0" lang="en-US" sz="1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Arial" panose="020B0604020202020204" pitchFamily="34" charset="0"/>
                        </a:rPr>
                        <m:t>𝑨𝒈𝒓𝒊</m:t>
                      </m:r>
                      <m:r>
                        <a:rPr kumimoji="0" lang="en-US" sz="1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Arial" panose="020B0604020202020204" pitchFamily="34" charset="0"/>
                        </a:rPr>
                        <m:t> </m:t>
                      </m:r>
                      <m:r>
                        <a:rPr kumimoji="0" lang="en-US" sz="1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Arial" panose="020B0604020202020204" pitchFamily="34" charset="0"/>
                        </a:rPr>
                        <m:t>𝑩𝒍𝒐𝒄𝒌</m:t>
                      </m:r>
                    </m:oMath>
                  </m:oMathPara>
                </a14:m>
                <a:endPara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0" name="Rectangle 3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00719" y="3356716"/>
                <a:ext cx="1740798" cy="425437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Rounded Rectangle 40"/>
          <p:cNvSpPr/>
          <p:nvPr/>
        </p:nvSpPr>
        <p:spPr>
          <a:xfrm>
            <a:off x="1053125" y="4371308"/>
            <a:ext cx="2413122" cy="885322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FF0000"/>
            </a:solidFill>
            <a:prstDash val="dash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Rectangle 42"/>
              <p:cNvSpPr/>
              <p:nvPr/>
            </p:nvSpPr>
            <p:spPr>
              <a:xfrm>
                <a:off x="1273756" y="4371308"/>
                <a:ext cx="1627369" cy="42543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kumimoji="0" lang="en-US" sz="1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Arial" panose="020B0604020202020204" pitchFamily="34" charset="0"/>
                        </a:rPr>
                        <m:t>𝑪𝒍𝒊𝒎𝒂𝒕𝒆</m:t>
                      </m:r>
                      <m:r>
                        <a:rPr kumimoji="0" lang="en-US" sz="1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Arial" panose="020B0604020202020204" pitchFamily="34" charset="0"/>
                        </a:rPr>
                        <m:t> </m:t>
                      </m:r>
                      <m:r>
                        <a:rPr kumimoji="0" lang="en-US" sz="1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Arial" panose="020B0604020202020204" pitchFamily="34" charset="0"/>
                        </a:rPr>
                        <m:t>𝑴𝒐𝒅𝒖𝒍𝒆</m:t>
                      </m:r>
                    </m:oMath>
                  </m:oMathPara>
                </a14:m>
                <a:endPara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3" name="Rectangle 4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73756" y="4371308"/>
                <a:ext cx="1627369" cy="425437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Elbow Connector 6"/>
          <p:cNvCxnSpPr>
            <a:stCxn id="41" idx="0"/>
            <a:endCxn id="69" idx="1"/>
          </p:cNvCxnSpPr>
          <p:nvPr/>
        </p:nvCxnSpPr>
        <p:spPr>
          <a:xfrm rot="5400000" flipH="1" flipV="1">
            <a:off x="2878383" y="3018199"/>
            <a:ext cx="255854" cy="2298403"/>
          </a:xfrm>
          <a:prstGeom prst="bentConnector2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777261" y="2614341"/>
            <a:ext cx="5745734" cy="17006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6008914" y="2622844"/>
            <a:ext cx="13063" cy="1097545"/>
          </a:xfrm>
          <a:prstGeom prst="straightConnector1">
            <a:avLst/>
          </a:prstGeom>
          <a:ln w="28575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 flipH="1">
            <a:off x="8543063" y="2608553"/>
            <a:ext cx="13063" cy="1097545"/>
          </a:xfrm>
          <a:prstGeom prst="straightConnector1">
            <a:avLst/>
          </a:prstGeom>
          <a:ln w="28575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flipH="1">
            <a:off x="9518289" y="2608553"/>
            <a:ext cx="4706" cy="1163177"/>
          </a:xfrm>
          <a:prstGeom prst="straightConnector1">
            <a:avLst/>
          </a:prstGeom>
          <a:ln w="28575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 Box 60"/>
          <p:cNvSpPr txBox="1"/>
          <p:nvPr/>
        </p:nvSpPr>
        <p:spPr>
          <a:xfrm>
            <a:off x="4140579" y="2656666"/>
            <a:ext cx="1229081" cy="286842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Imports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 Box 60"/>
          <p:cNvSpPr txBox="1"/>
          <p:nvPr/>
        </p:nvSpPr>
        <p:spPr>
          <a:xfrm>
            <a:off x="9141722" y="3217213"/>
            <a:ext cx="759994" cy="31155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Oil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127714" y="4713097"/>
                <a:ext cx="2188382" cy="18109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en-US" sz="14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𝒅</m:t>
                    </m:r>
                    <m:r>
                      <a:rPr kumimoji="0" lang="en-US" sz="1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=</m:t>
                    </m:r>
                    <m:sSub>
                      <m:sSubPr>
                        <m:ctrlPr>
                          <a:rPr kumimoji="0" lang="en-US" sz="1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1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𝑒</m:t>
                        </m:r>
                      </m:e>
                      <m:sub>
                        <m:r>
                          <a:rPr kumimoji="0" lang="en-US" sz="1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𝑠</m:t>
                        </m:r>
                      </m:sub>
                    </m:sSub>
                    <m:r>
                      <a:rPr kumimoji="0" lang="en-US" sz="1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∗−</m:t>
                    </m:r>
                    <m:sSub>
                      <m:sSubPr>
                        <m:ctrlPr>
                          <a:rPr kumimoji="0" lang="en-US" sz="1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1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𝜃</m:t>
                        </m:r>
                      </m:e>
                      <m:sub>
                        <m:r>
                          <a:rPr kumimoji="0" lang="en-US" sz="1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1</m:t>
                        </m:r>
                      </m:sub>
                    </m:sSub>
                    <m:r>
                      <a:rPr kumimoji="0" lang="en-US" sz="1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−</m:t>
                    </m:r>
                    <m:sSub>
                      <m:sSubPr>
                        <m:ctrlPr>
                          <a:rPr kumimoji="0" lang="en-US" sz="1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1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𝜃</m:t>
                        </m:r>
                      </m:e>
                      <m:sub>
                        <m:r>
                          <a:rPr kumimoji="0" lang="en-US" sz="1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2</m:t>
                        </m:r>
                      </m:sub>
                    </m:sSub>
                    <m:r>
                      <a:rPr kumimoji="0" lang="en-US" sz="1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∗</m:t>
                    </m:r>
                    <m:sSub>
                      <m:sSubPr>
                        <m:ctrlPr>
                          <a:rPr kumimoji="0" lang="en-US" sz="1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1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𝑒</m:t>
                        </m:r>
                      </m:e>
                      <m:sub>
                        <m:r>
                          <a:rPr kumimoji="0" lang="en-US" sz="1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𝑠</m:t>
                        </m:r>
                      </m:sub>
                    </m:sSub>
                    <m:d>
                      <m:dPr>
                        <m:ctrlPr>
                          <a:rPr kumimoji="0" lang="en-US" sz="1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dPr>
                      <m:e>
                        <m:r>
                          <a:rPr kumimoji="0" lang="en-US" sz="1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−1</m:t>
                        </m:r>
                      </m:e>
                    </m:d>
                    <m:r>
                      <a:rPr kumimoji="0" lang="en-US" sz="1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+</m:t>
                    </m:r>
                    <m:sSub>
                      <m:sSubPr>
                        <m:ctrlPr>
                          <a:rPr kumimoji="0" lang="en-US" sz="1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1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𝑒</m:t>
                        </m:r>
                      </m:e>
                      <m:sub>
                        <m:r>
                          <a:rPr kumimoji="0" lang="en-US" sz="1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𝑠</m:t>
                        </m:r>
                      </m:sub>
                    </m:sSub>
                    <m:d>
                      <m:dPr>
                        <m:ctrlPr>
                          <a:rPr kumimoji="0" lang="en-US" sz="1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dPr>
                      <m:e>
                        <m:r>
                          <a:rPr kumimoji="0" lang="en-US" sz="1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−2</m:t>
                        </m:r>
                      </m:e>
                    </m:d>
                    <m:r>
                      <a:rPr kumimoji="0" lang="en-US" sz="1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∗−</m:t>
                    </m:r>
                    <m:sSub>
                      <m:sSubPr>
                        <m:ctrlPr>
                          <a:rPr kumimoji="0" lang="en-US" sz="1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1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𝜃</m:t>
                        </m:r>
                      </m:e>
                      <m:sub>
                        <m:r>
                          <a:rPr kumimoji="0" lang="en-US" sz="1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3</m:t>
                        </m:r>
                      </m:sub>
                    </m:sSub>
                  </m:oMath>
                </a14:m>
                <a:r>
                  <a:rPr kumimoji="0" lang="en-US" sz="1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  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US" sz="1400" b="0" dirty="0" smtClean="0">
                  <a:solidFill>
                    <a:prstClr val="black"/>
                  </a:solidFill>
                  <a:latin typeface="Calibri" panose="020F0502020204030204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US" sz="1400" b="0" dirty="0" smtClean="0">
                  <a:solidFill>
                    <a:prstClr val="black"/>
                  </a:solidFill>
                  <a:latin typeface="Calibri" panose="020F0502020204030204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400" b="0" dirty="0" smtClean="0">
                    <a:solidFill>
                      <a:prstClr val="black"/>
                    </a:solidFill>
                    <a:latin typeface="Calibri" panose="020F0502020204030204"/>
                    <a:cs typeface="+mn-cs"/>
                  </a:rPr>
                  <a:t>Soil Moisture Deficit Index (SMDI) is constructed for use as an observable in the model. </a:t>
                </a:r>
                <a:endPara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cs typeface="+mn-cs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7714" y="4713097"/>
                <a:ext cx="2188382" cy="1810945"/>
              </a:xfrm>
              <a:prstGeom prst="rect">
                <a:avLst/>
              </a:prstGeom>
              <a:blipFill>
                <a:blip r:embed="rId12"/>
                <a:stretch>
                  <a:fillRect l="-836" r="-557" b="-30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6" name="Rectangle 55"/>
          <p:cNvSpPr/>
          <p:nvPr/>
        </p:nvSpPr>
        <p:spPr>
          <a:xfrm>
            <a:off x="4794046" y="2122154"/>
            <a:ext cx="5086295" cy="355733"/>
          </a:xfrm>
          <a:prstGeom prst="rect">
            <a:avLst/>
          </a:prstGeom>
          <a:solidFill>
            <a:schemeClr val="bg1"/>
          </a:solidFill>
          <a:ln w="508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>
                <a:tab pos="2790825" algn="l"/>
              </a:tabLst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Firms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5503321" y="2501340"/>
            <a:ext cx="0" cy="786246"/>
          </a:xfrm>
          <a:prstGeom prst="straightConnector1">
            <a:avLst/>
          </a:prstGeom>
          <a:ln w="22225">
            <a:solidFill>
              <a:schemeClr val="accent2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>
            <a:off x="8050577" y="2501340"/>
            <a:ext cx="0" cy="786246"/>
          </a:xfrm>
          <a:prstGeom prst="straightConnector1">
            <a:avLst/>
          </a:prstGeom>
          <a:ln w="22225">
            <a:solidFill>
              <a:schemeClr val="accent2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6274905" y="5111500"/>
                <a:ext cx="145288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en-US" sz="16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𝑬</m:t>
                    </m:r>
                    <m:r>
                      <a:rPr kumimoji="0" lang="en-US" sz="16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(</m:t>
                    </m:r>
                    <m:sSub>
                      <m:sSubPr>
                        <m:ctrlPr>
                          <a:rPr kumimoji="0" lang="en-US" sz="16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16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𝝅</m:t>
                        </m:r>
                      </m:e>
                      <m:sub>
                        <m:r>
                          <a:rPr kumimoji="0" lang="en-US" sz="16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𝒕</m:t>
                        </m:r>
                        <m:r>
                          <a:rPr kumimoji="0" lang="en-US" sz="16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+</m:t>
                        </m:r>
                        <m:r>
                          <a:rPr kumimoji="0" lang="en-US" sz="16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𝟏</m:t>
                        </m:r>
                      </m:sub>
                    </m:sSub>
                    <m:r>
                      <a:rPr kumimoji="0" lang="en-US" sz="16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)</m:t>
                    </m:r>
                  </m:oMath>
                </a14:m>
                <a:r>
                  <a:rPr kumimoji="0" lang="en-US" sz="18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1800" b="1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1800" b="1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𝒚</m:t>
                        </m:r>
                      </m:e>
                      <m:sub>
                        <m:r>
                          <a:rPr kumimoji="0" lang="en-US" sz="1800" b="1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𝒕</m:t>
                        </m:r>
                      </m:sub>
                    </m:sSub>
                  </m:oMath>
                </a14:m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74905" y="5111500"/>
                <a:ext cx="1452880" cy="369332"/>
              </a:xfrm>
              <a:prstGeom prst="rect">
                <a:avLst/>
              </a:prstGeom>
              <a:blipFill>
                <a:blip r:embed="rId13"/>
                <a:stretch>
                  <a:fillRect t="-10000" b="-2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59"/>
              <p:cNvSpPr txBox="1"/>
              <p:nvPr/>
            </p:nvSpPr>
            <p:spPr>
              <a:xfrm>
                <a:off x="4346588" y="5713911"/>
                <a:ext cx="283877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𝒓</m:t>
                          </m:r>
                        </m:e>
                        <m:sub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𝒕</m:t>
                          </m:r>
                        </m:sub>
                      </m:sSub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𝒇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(</m:t>
                      </m:r>
                      <m:sSub>
                        <m:sSubPr>
                          <m:ctrlP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𝒓</m:t>
                          </m:r>
                        </m:e>
                        <m:sub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𝒕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−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𝟏</m:t>
                          </m:r>
                        </m:sub>
                      </m:sSub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,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𝑬</m:t>
                      </m:r>
                      <m:d>
                        <m:dPr>
                          <m:ctrlP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kumimoji="0" lang="en-US" sz="18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US" sz="18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𝜋</m:t>
                              </m:r>
                            </m:e>
                            <m:sub>
                              <m:r>
                                <a:rPr kumimoji="0" lang="en-US" sz="18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𝒕</m:t>
                              </m:r>
                              <m:r>
                                <a:rPr kumimoji="0" lang="en-US" sz="18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+</m:t>
                              </m:r>
                              <m:r>
                                <a:rPr kumimoji="0" lang="en-US" sz="18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𝟏</m:t>
                              </m:r>
                            </m:sub>
                          </m:sSub>
                        </m:e>
                      </m:d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,</m:t>
                      </m:r>
                      <m:sSub>
                        <m:sSubPr>
                          <m:ctrlP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𝒚</m:t>
                          </m:r>
                        </m:e>
                        <m:sub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𝒕</m:t>
                          </m:r>
                        </m:sub>
                      </m:sSub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)</m:t>
                      </m:r>
                    </m:oMath>
                  </m:oMathPara>
                </a14:m>
                <a:endPara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60" name="TextBox 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46588" y="5713911"/>
                <a:ext cx="2838773" cy="369332"/>
              </a:xfrm>
              <a:prstGeom prst="rect">
                <a:avLst/>
              </a:prstGeom>
              <a:blipFill>
                <a:blip r:embed="rId14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4" name="TextBox 63">
            <a:hlinkClick r:id="rId15" action="ppaction://hlinksldjump"/>
          </p:cNvPr>
          <p:cNvSpPr txBox="1"/>
          <p:nvPr/>
        </p:nvSpPr>
        <p:spPr>
          <a:xfrm>
            <a:off x="10994163" y="6255100"/>
            <a:ext cx="584490" cy="307777"/>
          </a:xfrm>
          <a:prstGeom prst="rect">
            <a:avLst/>
          </a:prstGeom>
          <a:solidFill>
            <a:srgbClr val="00CC99"/>
          </a:solidFill>
          <a:ln w="25400" cap="flat" cmpd="sng" algn="ctr">
            <a:solidFill>
              <a:srgbClr val="00CC99">
                <a:shade val="50000"/>
              </a:srgbClr>
            </a:solidFill>
            <a:prstDash val="solid"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n-cs"/>
              </a:rPr>
              <a:t>Back</a:t>
            </a:r>
          </a:p>
        </p:txBody>
      </p:sp>
    </p:spTree>
    <p:extLst>
      <p:ext uri="{BB962C8B-B14F-4D97-AF65-F5344CB8AC3E}">
        <p14:creationId xmlns:p14="http://schemas.microsoft.com/office/powerpoint/2010/main" val="2838272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8705959"/>
              </p:ext>
            </p:extLst>
          </p:nvPr>
        </p:nvGraphicFramePr>
        <p:xfrm>
          <a:off x="321736" y="1295400"/>
          <a:ext cx="11717862" cy="507131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05954">
                  <a:extLst>
                    <a:ext uri="{9D8B030D-6E8A-4147-A177-3AD203B41FA5}">
                      <a16:colId xmlns:a16="http://schemas.microsoft.com/office/drawing/2014/main" val="2230093055"/>
                    </a:ext>
                  </a:extLst>
                </a:gridCol>
                <a:gridCol w="3905954">
                  <a:extLst>
                    <a:ext uri="{9D8B030D-6E8A-4147-A177-3AD203B41FA5}">
                      <a16:colId xmlns:a16="http://schemas.microsoft.com/office/drawing/2014/main" val="1393069655"/>
                    </a:ext>
                  </a:extLst>
                </a:gridCol>
                <a:gridCol w="3905954">
                  <a:extLst>
                    <a:ext uri="{9D8B030D-6E8A-4147-A177-3AD203B41FA5}">
                      <a16:colId xmlns:a16="http://schemas.microsoft.com/office/drawing/2014/main" val="1555846828"/>
                    </a:ext>
                  </a:extLst>
                </a:gridCol>
              </a:tblGrid>
              <a:tr h="822496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 smtClean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Consumer Price Index (CPI) Inflation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DBEE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u="none" strike="noStrike" dirty="0" smtClean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Endogenous variables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DBEE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u="none" strike="noStrike" dirty="0" smtClean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Exogenous variables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DBEE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9752207"/>
                  </a:ext>
                </a:extLst>
              </a:tr>
              <a:tr h="4248820">
                <a:tc>
                  <a:txBody>
                    <a:bodyPr/>
                    <a:lstStyle/>
                    <a:p>
                      <a:pPr marL="457200" indent="-34290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en-US" sz="24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National CPI</a:t>
                      </a:r>
                    </a:p>
                    <a:p>
                      <a:pPr marL="457200" indent="-34290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en-US" sz="24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Urban CPI</a:t>
                      </a:r>
                    </a:p>
                    <a:p>
                      <a:pPr marL="457200" indent="-34290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en-US" sz="24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Rural CPI </a:t>
                      </a:r>
                    </a:p>
                    <a:p>
                      <a:pPr algn="l" fontAlgn="b"/>
                      <a:endParaRPr lang="en-US" sz="2400" u="none" strike="noStrike" kern="1200" dirty="0" smtClean="0">
                        <a:solidFill>
                          <a:schemeClr val="dk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</a:endParaRPr>
                    </a:p>
                    <a:p>
                      <a:pPr marL="796925" indent="-457200" algn="l" fontAlgn="b">
                        <a:buFont typeface="Wingdings" panose="05000000000000000000" pitchFamily="2" charset="2"/>
                        <a:buChar char="Ø"/>
                      </a:pPr>
                      <a:r>
                        <a:rPr lang="en-US" sz="2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Monthly data frequency</a:t>
                      </a:r>
                    </a:p>
                    <a:p>
                      <a:pPr marL="796925" indent="-457200" algn="l" fontAlgn="b">
                        <a:buFont typeface="Wingdings" panose="05000000000000000000" pitchFamily="2" charset="2"/>
                        <a:buChar char="Ø"/>
                      </a:pPr>
                      <a:r>
                        <a:rPr lang="en-US" sz="2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Horizon:</a:t>
                      </a:r>
                      <a:r>
                        <a:rPr lang="en-US" sz="2000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 12 months</a:t>
                      </a:r>
                      <a:endParaRPr lang="en-US" sz="2000" u="none" strike="noStrike" kern="1200" dirty="0" smtClean="0">
                        <a:solidFill>
                          <a:schemeClr val="dk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</a:endParaRPr>
                    </a:p>
                    <a:p>
                      <a:pPr marL="796925" indent="-457200" algn="l" fontAlgn="b">
                        <a:buFont typeface="Wingdings" panose="05000000000000000000" pitchFamily="2" charset="2"/>
                        <a:buChar char="Ø"/>
                      </a:pPr>
                      <a:r>
                        <a:rPr lang="en-US" sz="2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Data range:</a:t>
                      </a:r>
                    </a:p>
                    <a:p>
                      <a:pPr marL="796925" indent="-457200" algn="l" fontAlgn="b">
                        <a:buFont typeface="Wingdings" panose="05000000000000000000" pitchFamily="2" charset="2"/>
                        <a:buNone/>
                      </a:pPr>
                      <a:r>
                        <a:rPr lang="en-US" sz="2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         July-1992 - Feb-2020 </a:t>
                      </a:r>
                    </a:p>
                    <a:p>
                      <a:pPr algn="l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marL="9525" marR="9525" marT="9525" marB="0"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DBEEF4"/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sz="2000" u="none" strike="noStrike" dirty="0" smtClean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Output gap and LSM , </a:t>
                      </a:r>
                    </a:p>
                    <a:p>
                      <a:pPr marL="342900" indent="-34290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sz="2000" u="none" strike="noStrike" dirty="0" smtClean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Interest rates</a:t>
                      </a:r>
                    </a:p>
                    <a:p>
                      <a:pPr marL="342900" indent="-34290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sz="2000" u="none" strike="noStrike" baseline="0" dirty="0" smtClean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Money supply</a:t>
                      </a:r>
                      <a:r>
                        <a:rPr lang="en-US" sz="1600" u="none" strike="noStrike" baseline="0" dirty="0" smtClean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,</a:t>
                      </a:r>
                      <a:r>
                        <a:rPr lang="en-US" sz="1600" u="none" strike="noStrike" dirty="0" smtClean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</a:t>
                      </a:r>
                      <a:endParaRPr lang="en-US" sz="2000" u="none" strike="noStrike" dirty="0" smtClean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  <a:p>
                      <a:pPr marL="342900" indent="-34290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sz="2000" u="none" strike="noStrike" dirty="0" smtClean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Exchange rate</a:t>
                      </a:r>
                      <a:r>
                        <a:rPr lang="en-US" sz="1600" u="none" strike="noStrike" dirty="0" smtClean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,</a:t>
                      </a:r>
                    </a:p>
                    <a:p>
                      <a:pPr marL="342900" indent="-34290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sz="2000" u="none" strike="noStrike" dirty="0" smtClean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Public and private credit</a:t>
                      </a:r>
                    </a:p>
                    <a:p>
                      <a:pPr marL="342900" indent="-34290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sz="2000" u="none" strike="noStrike" dirty="0" smtClean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Remittances</a:t>
                      </a:r>
                    </a:p>
                    <a:p>
                      <a:pPr marL="342900" indent="-34290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sz="2000" u="none" strike="noStrike" dirty="0" smtClean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Other prices</a:t>
                      </a:r>
                    </a:p>
                    <a:p>
                      <a:pPr marL="0" indent="0" algn="l" fontAlgn="ctr">
                        <a:buFont typeface="Arial" panose="020B0604020202020204" pitchFamily="34" charset="0"/>
                        <a:buNone/>
                      </a:pP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marL="9525" marR="9525" marT="9525" marB="0"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DBEEF4"/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sz="2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Global oil prices,</a:t>
                      </a:r>
                    </a:p>
                    <a:p>
                      <a:pPr marL="342900" indent="-34290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sz="2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US industrial production,</a:t>
                      </a:r>
                    </a:p>
                    <a:p>
                      <a:pPr marL="342900" indent="-34290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sz="2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US interest rates,</a:t>
                      </a:r>
                    </a:p>
                    <a:p>
                      <a:pPr marL="342900" indent="-34290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sz="2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World consumer prices, </a:t>
                      </a:r>
                    </a:p>
                    <a:p>
                      <a:pPr marL="342900" indent="-34290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sz="2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World food prices, </a:t>
                      </a:r>
                    </a:p>
                    <a:p>
                      <a:pPr marL="342900" indent="-34290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sz="2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Wheat support prices,</a:t>
                      </a:r>
                    </a:p>
                    <a:p>
                      <a:pPr marL="342900" indent="-34290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sz="2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Dummy variables</a:t>
                      </a:r>
                      <a:endParaRPr lang="en-US" sz="2000" u="none" strike="noStrike" kern="1200" dirty="0">
                        <a:solidFill>
                          <a:schemeClr val="dk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</a:endParaRPr>
                    </a:p>
                  </a:txBody>
                  <a:tcPr marL="45720" marR="45720"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DBEE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4837260"/>
                  </a:ext>
                </a:extLst>
              </a:tr>
            </a:tbl>
          </a:graphicData>
        </a:graphic>
      </p:graphicFrame>
      <p:sp>
        <p:nvSpPr>
          <p:cNvPr id="7" name="Title 1"/>
          <p:cNvSpPr txBox="1">
            <a:spLocks/>
          </p:cNvSpPr>
          <p:nvPr/>
        </p:nvSpPr>
        <p:spPr bwMode="auto">
          <a:xfrm>
            <a:off x="321736" y="762000"/>
            <a:ext cx="967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r>
              <a:rPr lang="en-US" sz="2400" kern="0" dirty="0" smtClean="0">
                <a:solidFill>
                  <a:srgbClr val="0066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I.  Inflation forecasting suite  					(cont.)</a:t>
            </a:r>
            <a:endParaRPr lang="en-US" sz="2400" kern="0" dirty="0">
              <a:solidFill>
                <a:srgbClr val="0066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8" name="TextBox 7">
            <a:hlinkClick r:id="rId2" action="ppaction://hlinksldjump"/>
          </p:cNvPr>
          <p:cNvSpPr txBox="1"/>
          <p:nvPr/>
        </p:nvSpPr>
        <p:spPr>
          <a:xfrm>
            <a:off x="10972800" y="6442916"/>
            <a:ext cx="584490" cy="307777"/>
          </a:xfrm>
          <a:prstGeom prst="rect">
            <a:avLst/>
          </a:prstGeom>
          <a:solidFill>
            <a:srgbClr val="00CC99"/>
          </a:solidFill>
          <a:ln w="25400" cap="flat" cmpd="sng" algn="ctr">
            <a:solidFill>
              <a:srgbClr val="00CC99">
                <a:shade val="50000"/>
              </a:srgbClr>
            </a:solidFill>
            <a:prstDash val="solid"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n-cs"/>
              </a:rPr>
              <a:t>Back</a:t>
            </a:r>
          </a:p>
        </p:txBody>
      </p:sp>
    </p:spTree>
    <p:extLst>
      <p:ext uri="{BB962C8B-B14F-4D97-AF65-F5344CB8AC3E}">
        <p14:creationId xmlns:p14="http://schemas.microsoft.com/office/powerpoint/2010/main" val="38578263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 bwMode="auto">
          <a:xfrm>
            <a:off x="321736" y="762000"/>
            <a:ext cx="967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r>
              <a:rPr lang="en-US" sz="2400" kern="0" dirty="0">
                <a:solidFill>
                  <a:srgbClr val="0066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II. External trade forecasting suite 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2622503"/>
              </p:ext>
            </p:extLst>
          </p:nvPr>
        </p:nvGraphicFramePr>
        <p:xfrm>
          <a:off x="321736" y="1329485"/>
          <a:ext cx="11717862" cy="507131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05954">
                  <a:extLst>
                    <a:ext uri="{9D8B030D-6E8A-4147-A177-3AD203B41FA5}">
                      <a16:colId xmlns:a16="http://schemas.microsoft.com/office/drawing/2014/main" val="2230093055"/>
                    </a:ext>
                  </a:extLst>
                </a:gridCol>
                <a:gridCol w="3905954">
                  <a:extLst>
                    <a:ext uri="{9D8B030D-6E8A-4147-A177-3AD203B41FA5}">
                      <a16:colId xmlns:a16="http://schemas.microsoft.com/office/drawing/2014/main" val="1393069655"/>
                    </a:ext>
                  </a:extLst>
                </a:gridCol>
                <a:gridCol w="3905954">
                  <a:extLst>
                    <a:ext uri="{9D8B030D-6E8A-4147-A177-3AD203B41FA5}">
                      <a16:colId xmlns:a16="http://schemas.microsoft.com/office/drawing/2014/main" val="1555846828"/>
                    </a:ext>
                  </a:extLst>
                </a:gridCol>
              </a:tblGrid>
              <a:tr h="822496">
                <a:tc>
                  <a:txBody>
                    <a:bodyPr/>
                    <a:lstStyle/>
                    <a:p>
                      <a:pPr algn="ctr" fontAlgn="b"/>
                      <a:endParaRPr lang="en-US" sz="2000" b="1" u="none" strike="noStrike" dirty="0" smtClean="0">
                        <a:effectLst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DBEE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u="none" strike="noStrike" dirty="0" smtClean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Endogenous variables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DBEE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u="none" strike="noStrike" dirty="0" smtClean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Exogenous variables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DBEE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9752207"/>
                  </a:ext>
                </a:extLst>
              </a:tr>
              <a:tr h="2124410">
                <a:tc>
                  <a:txBody>
                    <a:bodyPr/>
                    <a:lstStyle/>
                    <a:p>
                      <a:pPr marL="0" indent="0" algn="l" fontAlgn="ctr">
                        <a:buFont typeface="Arial" panose="020B0604020202020204" pitchFamily="34" charset="0"/>
                        <a:buNone/>
                      </a:pPr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</a:rPr>
                        <a:t>I. Exports</a:t>
                      </a:r>
                    </a:p>
                    <a:p>
                      <a:pPr marL="342900" indent="-34290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sz="1800" u="none" strike="noStrike" dirty="0" smtClean="0">
                          <a:effectLst/>
                        </a:rPr>
                        <a:t>Monthly data frequency</a:t>
                      </a:r>
                    </a:p>
                    <a:p>
                      <a:pPr marL="342900" indent="-34290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sz="1800" u="none" strike="noStrike" dirty="0" smtClean="0">
                          <a:effectLst/>
                        </a:rPr>
                        <a:t>Data range:</a:t>
                      </a:r>
                    </a:p>
                    <a:p>
                      <a:pPr marL="0" indent="0" algn="l" fontAlgn="ctr">
                        <a:buFont typeface="Arial" panose="020B0604020202020204" pitchFamily="34" charset="0"/>
                        <a:buNone/>
                      </a:pPr>
                      <a:r>
                        <a:rPr lang="en-US" sz="1800" u="none" strike="noStrike" dirty="0" smtClean="0">
                          <a:effectLst/>
                        </a:rPr>
                        <a:t>       July 1992 – Jan 2020 </a:t>
                      </a:r>
                      <a:endParaRPr lang="en-US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b"/>
                      <a:endParaRPr lang="en-US" sz="2000" u="none" strike="noStrike" dirty="0" smtClean="0">
                        <a:effectLst/>
                      </a:endParaRPr>
                    </a:p>
                    <a:p>
                      <a:pPr marL="457200" indent="-457200" algn="l" fontAlgn="b">
                        <a:buFont typeface="Wingdings" panose="05000000000000000000" pitchFamily="2" charset="2"/>
                        <a:buChar char="Ø"/>
                      </a:pPr>
                      <a:endParaRPr lang="en-US" sz="2000" u="none" strike="noStrike" dirty="0" smtClean="0">
                        <a:effectLst/>
                      </a:endParaRPr>
                    </a:p>
                    <a:p>
                      <a:pPr algn="l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DBEEF4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342900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</a:rPr>
                        <a:t>Textile exports,</a:t>
                      </a:r>
                    </a:p>
                    <a:p>
                      <a:pPr marL="342900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</a:rPr>
                        <a:t>Non-textile exports</a:t>
                      </a:r>
                    </a:p>
                    <a:p>
                      <a:pPr marL="342900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</a:rPr>
                        <a:t>NEER, </a:t>
                      </a:r>
                    </a:p>
                    <a:p>
                      <a:pPr marL="342900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</a:rPr>
                        <a:t>Relative price index</a:t>
                      </a:r>
                    </a:p>
                    <a:p>
                      <a:pPr marL="342900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</a:rPr>
                        <a:t>Domestic demand</a:t>
                      </a:r>
                    </a:p>
                    <a:p>
                      <a:pPr marL="342900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</a:rPr>
                        <a:t>LSM Index, </a:t>
                      </a:r>
                    </a:p>
                    <a:p>
                      <a:pPr marL="342900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</a:rPr>
                        <a:t>NEER, REER, Bilateral Exchange rate,</a:t>
                      </a:r>
                    </a:p>
                    <a:p>
                      <a:pPr marL="342900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</a:rPr>
                        <a:t>Relative price index</a:t>
                      </a:r>
                    </a:p>
                    <a:p>
                      <a:pPr marL="342900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</a:rPr>
                        <a:t>Non oil Imports, </a:t>
                      </a:r>
                    </a:p>
                    <a:p>
                      <a:pPr marL="0" indent="0" algn="l" fontAlgn="ctr">
                        <a:buFont typeface="Arial" panose="020B0604020202020204" pitchFamily="34" charset="0"/>
                        <a:buNone/>
                      </a:pP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DBEEF4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342900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</a:rPr>
                        <a:t>External Demand - Global GDP of trading pattern,</a:t>
                      </a:r>
                    </a:p>
                    <a:p>
                      <a:pPr marL="342900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</a:rPr>
                        <a:t>Oil prices</a:t>
                      </a:r>
                    </a:p>
                    <a:p>
                      <a:pPr marL="342900" indent="-34290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</a:rPr>
                        <a:t>Prices of commodities global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45720" marR="45720"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DBEE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4837260"/>
                  </a:ext>
                </a:extLst>
              </a:tr>
              <a:tr h="2124410">
                <a:tc>
                  <a:txBody>
                    <a:bodyPr/>
                    <a:lstStyle/>
                    <a:p>
                      <a:pPr marL="0" indent="0" algn="l" fontAlgn="ctr">
                        <a:buFont typeface="Arial" panose="020B0604020202020204" pitchFamily="34" charset="0"/>
                        <a:buNone/>
                      </a:pPr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</a:rPr>
                        <a:t>II. Imports</a:t>
                      </a:r>
                    </a:p>
                    <a:p>
                      <a:pPr marL="342900" indent="-34290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sz="1800" u="none" strike="noStrike" dirty="0" smtClean="0">
                          <a:effectLst/>
                        </a:rPr>
                        <a:t>Monthly data frequency</a:t>
                      </a:r>
                    </a:p>
                    <a:p>
                      <a:pPr marL="342900" indent="-34290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sz="1800" u="none" strike="noStrike" dirty="0" smtClean="0">
                          <a:effectLst/>
                        </a:rPr>
                        <a:t>Data range:</a:t>
                      </a:r>
                    </a:p>
                    <a:p>
                      <a:pPr marL="0" indent="0" algn="l" fontAlgn="ctr">
                        <a:buFont typeface="Arial" panose="020B0604020202020204" pitchFamily="34" charset="0"/>
                        <a:buNone/>
                      </a:pPr>
                      <a:r>
                        <a:rPr lang="en-US" sz="1800" u="none" strike="noStrike" dirty="0" smtClean="0">
                          <a:effectLst/>
                        </a:rPr>
                        <a:t>       July 1992 – Jan 2020 </a:t>
                      </a:r>
                      <a:endParaRPr lang="en-US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DBEEF4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1636252"/>
                  </a:ext>
                </a:extLst>
              </a:tr>
            </a:tbl>
          </a:graphicData>
        </a:graphic>
      </p:graphicFrame>
      <p:sp>
        <p:nvSpPr>
          <p:cNvPr id="10" name="TextBox 9">
            <a:hlinkClick r:id="rId2" action="ppaction://hlinksldjump"/>
          </p:cNvPr>
          <p:cNvSpPr txBox="1"/>
          <p:nvPr/>
        </p:nvSpPr>
        <p:spPr>
          <a:xfrm>
            <a:off x="10972800" y="6442916"/>
            <a:ext cx="584490" cy="307777"/>
          </a:xfrm>
          <a:prstGeom prst="rect">
            <a:avLst/>
          </a:prstGeom>
          <a:solidFill>
            <a:srgbClr val="00CC99"/>
          </a:solidFill>
          <a:ln w="25400" cap="flat" cmpd="sng" algn="ctr">
            <a:solidFill>
              <a:srgbClr val="00CC99">
                <a:shade val="50000"/>
              </a:srgbClr>
            </a:solidFill>
            <a:prstDash val="solid"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n-cs"/>
              </a:rPr>
              <a:t>Back</a:t>
            </a:r>
          </a:p>
        </p:txBody>
      </p:sp>
    </p:spTree>
    <p:extLst>
      <p:ext uri="{BB962C8B-B14F-4D97-AF65-F5344CB8AC3E}">
        <p14:creationId xmlns:p14="http://schemas.microsoft.com/office/powerpoint/2010/main" val="19608283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7550371"/>
              </p:ext>
            </p:extLst>
          </p:nvPr>
        </p:nvGraphicFramePr>
        <p:xfrm>
          <a:off x="321736" y="1329485"/>
          <a:ext cx="11717862" cy="514751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05954">
                  <a:extLst>
                    <a:ext uri="{9D8B030D-6E8A-4147-A177-3AD203B41FA5}">
                      <a16:colId xmlns:a16="http://schemas.microsoft.com/office/drawing/2014/main" val="2230093055"/>
                    </a:ext>
                  </a:extLst>
                </a:gridCol>
                <a:gridCol w="3905954">
                  <a:extLst>
                    <a:ext uri="{9D8B030D-6E8A-4147-A177-3AD203B41FA5}">
                      <a16:colId xmlns:a16="http://schemas.microsoft.com/office/drawing/2014/main" val="1393069655"/>
                    </a:ext>
                  </a:extLst>
                </a:gridCol>
                <a:gridCol w="3905954">
                  <a:extLst>
                    <a:ext uri="{9D8B030D-6E8A-4147-A177-3AD203B41FA5}">
                      <a16:colId xmlns:a16="http://schemas.microsoft.com/office/drawing/2014/main" val="1555846828"/>
                    </a:ext>
                  </a:extLst>
                </a:gridCol>
              </a:tblGrid>
              <a:tr h="847001">
                <a:tc>
                  <a:txBody>
                    <a:bodyPr/>
                    <a:lstStyle/>
                    <a:p>
                      <a:pPr algn="ctr" fontAlgn="b"/>
                      <a:endParaRPr lang="en-US" sz="2000" b="1" u="none" strike="noStrike" dirty="0" smtClean="0">
                        <a:effectLst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DBEE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u="none" strike="noStrike" dirty="0" smtClean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Endogenous variables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DBEE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u="none" strike="noStrike" dirty="0" smtClean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Exogenous</a:t>
                      </a:r>
                      <a:r>
                        <a:rPr lang="en-US" sz="2000" b="1" u="none" strike="noStrike" dirty="0" smtClean="0">
                          <a:effectLst/>
                        </a:rPr>
                        <a:t> </a:t>
                      </a:r>
                      <a:r>
                        <a:rPr lang="en-US" sz="2000" b="1" u="none" strike="noStrike" dirty="0" smtClean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variables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DBEE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9752207"/>
                  </a:ext>
                </a:extLst>
              </a:tr>
              <a:tr h="2112811">
                <a:tc>
                  <a:txBody>
                    <a:bodyPr/>
                    <a:lstStyle/>
                    <a:p>
                      <a:pPr marL="0" indent="0" algn="l" fontAlgn="ctr">
                        <a:buFont typeface="Arial" panose="020B0604020202020204" pitchFamily="34" charset="0"/>
                        <a:buNone/>
                      </a:pPr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I. M2 (Broad Money)</a:t>
                      </a:r>
                    </a:p>
                    <a:p>
                      <a:pPr marL="342900" indent="-34290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sz="1800" u="none" strike="noStrike" dirty="0" smtClean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Monthly data frequency</a:t>
                      </a:r>
                    </a:p>
                    <a:p>
                      <a:pPr marL="342900" indent="-34290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sz="1800" u="none" strike="noStrike" dirty="0" smtClean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Data range:</a:t>
                      </a:r>
                    </a:p>
                    <a:p>
                      <a:pPr marL="0" indent="0" algn="l" fontAlgn="ctr">
                        <a:buFont typeface="Arial" panose="020B0604020202020204" pitchFamily="34" charset="0"/>
                        <a:buNone/>
                      </a:pPr>
                      <a:r>
                        <a:rPr lang="en-US" sz="1800" u="none" strike="noStrike" dirty="0" smtClean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      July 1991 – Jan 2020 </a:t>
                      </a:r>
                      <a:endParaRPr lang="en-US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  <a:p>
                      <a:pPr algn="l" fontAlgn="b"/>
                      <a:endParaRPr lang="en-US" sz="2000" u="none" strike="noStrike" dirty="0" smtClean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  <a:p>
                      <a:pPr marL="457200" indent="-457200" algn="l" fontAlgn="b">
                        <a:buFont typeface="Wingdings" panose="05000000000000000000" pitchFamily="2" charset="2"/>
                        <a:buChar char="Ø"/>
                      </a:pPr>
                      <a:endParaRPr lang="en-US" sz="2000" u="none" strike="noStrike" dirty="0" smtClean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  <a:p>
                      <a:pPr algn="l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marL="9525" marR="9525" marT="9525" marB="0"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DBEEF4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indent="-342900" algn="l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 smtClean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Reserve Money,</a:t>
                      </a:r>
                    </a:p>
                    <a:p>
                      <a:pPr marL="342900" marR="0" indent="-342900" algn="l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 smtClean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Weighted average lending rate, </a:t>
                      </a:r>
                    </a:p>
                    <a:p>
                      <a:pPr marL="342900" marR="0" indent="-342900" algn="l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 smtClean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SBP Policy Rate, </a:t>
                      </a:r>
                    </a:p>
                    <a:p>
                      <a:pPr marL="342900" marR="0" indent="-342900" algn="l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 smtClean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T-bill Rate, </a:t>
                      </a:r>
                    </a:p>
                    <a:p>
                      <a:pPr marL="342900" marR="0" indent="-342900" algn="l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 smtClean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CPI</a:t>
                      </a:r>
                      <a:r>
                        <a:rPr lang="en-US" sz="1400" baseline="0" dirty="0" smtClean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Inflation</a:t>
                      </a:r>
                      <a:r>
                        <a:rPr lang="en-US" sz="1400" dirty="0" smtClean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, </a:t>
                      </a:r>
                    </a:p>
                    <a:p>
                      <a:pPr marL="342900" marR="0" indent="-342900" algn="l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 smtClean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Exchange Rate (REER, Bilateral),</a:t>
                      </a:r>
                    </a:p>
                    <a:p>
                      <a:pPr marL="342900" marR="0" indent="-342900" algn="l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 smtClean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Large Scale Manufacturing (LSM) Production, </a:t>
                      </a:r>
                    </a:p>
                    <a:p>
                      <a:pPr marL="342900" marR="0" indent="-342900" algn="l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 smtClean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Worker</a:t>
                      </a:r>
                      <a:r>
                        <a:rPr lang="en-US" sz="1400" baseline="0" dirty="0" smtClean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R</a:t>
                      </a:r>
                      <a:r>
                        <a:rPr lang="en-US" sz="1400" dirty="0" smtClean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emittances</a:t>
                      </a:r>
                    </a:p>
                  </a:txBody>
                  <a:tcPr marL="9525" marR="9525" marT="9525" marB="0"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DBEEF4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dirty="0" smtClean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Global Oil Prices, </a:t>
                      </a:r>
                    </a:p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dirty="0" smtClean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Dummy variables for imposition/elimination</a:t>
                      </a:r>
                      <a:r>
                        <a:rPr lang="en-US" sz="2000" baseline="0" dirty="0" smtClean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of withholding taxes on banking transactions, Election years</a:t>
                      </a:r>
                      <a:endParaRPr lang="en-US" sz="2000" dirty="0" smtClean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marL="45720" marR="45720"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DBEE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4837260"/>
                  </a:ext>
                </a:extLst>
              </a:tr>
              <a:tr h="2187703">
                <a:tc>
                  <a:txBody>
                    <a:bodyPr/>
                    <a:lstStyle/>
                    <a:p>
                      <a:pPr marL="0" indent="0" algn="l" fontAlgn="ctr">
                        <a:buFont typeface="Arial" panose="020B0604020202020204" pitchFamily="34" charset="0"/>
                        <a:buNone/>
                      </a:pPr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II. Private Sector Credit</a:t>
                      </a:r>
                    </a:p>
                    <a:p>
                      <a:pPr marL="342900" indent="-34290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sz="1800" u="none" strike="noStrike" dirty="0" smtClean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Monthly data frequency</a:t>
                      </a:r>
                    </a:p>
                    <a:p>
                      <a:pPr marL="342900" indent="-34290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sz="1800" u="none" strike="noStrike" dirty="0" smtClean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Data range:</a:t>
                      </a:r>
                    </a:p>
                    <a:p>
                      <a:pPr marL="0" indent="0" algn="l" fontAlgn="ctr">
                        <a:buFont typeface="Arial" panose="020B0604020202020204" pitchFamily="34" charset="0"/>
                        <a:buNone/>
                      </a:pPr>
                      <a:r>
                        <a:rPr lang="en-US" sz="1800" u="none" strike="noStrike" dirty="0" smtClean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      June 1998 – Jan 2020 </a:t>
                      </a:r>
                      <a:endParaRPr lang="en-US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  <a:p>
                      <a:pPr algn="l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marL="9525" marR="9525" marT="9525" marB="0"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DBEEF4"/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Bank Deposits, </a:t>
                      </a:r>
                    </a:p>
                    <a:p>
                      <a:pPr marL="285750" marR="0" lvl="0" indent="-28575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Government Borrowing, </a:t>
                      </a:r>
                    </a:p>
                    <a:p>
                      <a:pPr marL="285750" marR="0" lvl="0" indent="-28575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Lending Rate, </a:t>
                      </a:r>
                    </a:p>
                    <a:p>
                      <a:pPr marL="285750" marR="0" lvl="0" indent="-28575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LSM Production Index </a:t>
                      </a:r>
                    </a:p>
                    <a:p>
                      <a:pPr marL="285750" marR="0" lvl="0" indent="-28575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Spread of lending and deposit rates, </a:t>
                      </a:r>
                    </a:p>
                    <a:p>
                      <a:pPr marL="285750" marR="0" lvl="0" indent="-28575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Weighted average lending rate, </a:t>
                      </a:r>
                    </a:p>
                    <a:p>
                      <a:pPr marL="285750" marR="0" lvl="0" indent="-28575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WPI </a:t>
                      </a:r>
                    </a:p>
                    <a:p>
                      <a:pPr marL="285750" marR="0" lvl="0" indent="-28575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LSM. </a:t>
                      </a:r>
                    </a:p>
                    <a:p>
                      <a:pPr marL="285750" marR="0" lvl="0" indent="-28575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Exports and imports, exchange rate. </a:t>
                      </a:r>
                      <a:endParaRPr lang="en-US" sz="1400" dirty="0" smtClean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marL="9525" marR="9525" marT="9525" marB="0"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DBEEF4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1636252"/>
                  </a:ext>
                </a:extLst>
              </a:tr>
            </a:tbl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 bwMode="auto">
          <a:xfrm>
            <a:off x="321736" y="762000"/>
            <a:ext cx="967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r>
              <a:rPr lang="en-US" sz="2400" kern="0" dirty="0">
                <a:solidFill>
                  <a:srgbClr val="0066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III. Money and private credit forecasting suite </a:t>
            </a:r>
          </a:p>
        </p:txBody>
      </p:sp>
      <p:sp>
        <p:nvSpPr>
          <p:cNvPr id="8" name="TextBox 7">
            <a:hlinkClick r:id="rId2" action="ppaction://hlinksldjump"/>
          </p:cNvPr>
          <p:cNvSpPr txBox="1"/>
          <p:nvPr/>
        </p:nvSpPr>
        <p:spPr>
          <a:xfrm>
            <a:off x="10972800" y="6442916"/>
            <a:ext cx="584490" cy="307777"/>
          </a:xfrm>
          <a:prstGeom prst="rect">
            <a:avLst/>
          </a:prstGeom>
          <a:solidFill>
            <a:srgbClr val="00CC99"/>
          </a:solidFill>
          <a:ln w="25400" cap="flat" cmpd="sng" algn="ctr">
            <a:solidFill>
              <a:srgbClr val="00CC99">
                <a:shade val="50000"/>
              </a:srgbClr>
            </a:solidFill>
            <a:prstDash val="solid"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n-cs"/>
              </a:rPr>
              <a:t>Back</a:t>
            </a:r>
          </a:p>
        </p:txBody>
      </p:sp>
    </p:spTree>
    <p:extLst>
      <p:ext uri="{BB962C8B-B14F-4D97-AF65-F5344CB8AC3E}">
        <p14:creationId xmlns:p14="http://schemas.microsoft.com/office/powerpoint/2010/main" val="6375131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321736" y="762000"/>
            <a:ext cx="967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r>
              <a:rPr lang="en-US" sz="2400" kern="0" dirty="0" smtClean="0">
                <a:solidFill>
                  <a:srgbClr val="0066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IV. </a:t>
            </a:r>
            <a:r>
              <a:rPr lang="en-US" sz="2400" kern="0" dirty="0">
                <a:solidFill>
                  <a:srgbClr val="0066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FBR revenue and remittances 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6727610"/>
              </p:ext>
            </p:extLst>
          </p:nvPr>
        </p:nvGraphicFramePr>
        <p:xfrm>
          <a:off x="321736" y="1383039"/>
          <a:ext cx="11717862" cy="486536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05954">
                  <a:extLst>
                    <a:ext uri="{9D8B030D-6E8A-4147-A177-3AD203B41FA5}">
                      <a16:colId xmlns:a16="http://schemas.microsoft.com/office/drawing/2014/main" val="2230093055"/>
                    </a:ext>
                  </a:extLst>
                </a:gridCol>
                <a:gridCol w="3905954">
                  <a:extLst>
                    <a:ext uri="{9D8B030D-6E8A-4147-A177-3AD203B41FA5}">
                      <a16:colId xmlns:a16="http://schemas.microsoft.com/office/drawing/2014/main" val="1393069655"/>
                    </a:ext>
                  </a:extLst>
                </a:gridCol>
                <a:gridCol w="3905954">
                  <a:extLst>
                    <a:ext uri="{9D8B030D-6E8A-4147-A177-3AD203B41FA5}">
                      <a16:colId xmlns:a16="http://schemas.microsoft.com/office/drawing/2014/main" val="1555846828"/>
                    </a:ext>
                  </a:extLst>
                </a:gridCol>
              </a:tblGrid>
              <a:tr h="785174">
                <a:tc>
                  <a:txBody>
                    <a:bodyPr/>
                    <a:lstStyle/>
                    <a:p>
                      <a:pPr algn="ctr" fontAlgn="b"/>
                      <a:endParaRPr lang="en-US" sz="2000" b="1" u="none" strike="noStrike" dirty="0" smtClean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DBEE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u="none" strike="noStrike" dirty="0" smtClean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Endogenous variables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DBEE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u="none" strike="noStrike" dirty="0" smtClean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Exogenous variables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DBEE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9752207"/>
                  </a:ext>
                </a:extLst>
              </a:tr>
              <a:tr h="2052176">
                <a:tc>
                  <a:txBody>
                    <a:bodyPr/>
                    <a:lstStyle/>
                    <a:p>
                      <a:pPr marL="514350" indent="-514350" algn="l" fontAlgn="ctr">
                        <a:buFont typeface="Arial" panose="020B0604020202020204" pitchFamily="34" charset="0"/>
                        <a:buAutoNum type="romanUcPeriod"/>
                      </a:pPr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FBR tax revenue</a:t>
                      </a: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(Direct taxes, Sales tax, FED, Customs duty) </a:t>
                      </a:r>
                      <a:endParaRPr lang="en-US" sz="2000" kern="1200" dirty="0" smtClean="0">
                        <a:solidFill>
                          <a:schemeClr val="dk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</a:endParaRPr>
                    </a:p>
                    <a:p>
                      <a:pPr marL="514350" indent="-514350" algn="l" fontAlgn="ctr">
                        <a:buFont typeface="Arial" panose="020B0604020202020204" pitchFamily="34" charset="0"/>
                        <a:buAutoNum type="romanUcPeriod"/>
                      </a:pPr>
                      <a:endParaRPr lang="en-US" sz="2000" b="1" i="0" u="none" strike="noStrike" dirty="0" smtClean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  <a:p>
                      <a:pPr marL="342900" indent="-34290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sz="1800" u="none" strike="noStrike" dirty="0" smtClean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Monthly data frequency</a:t>
                      </a:r>
                    </a:p>
                    <a:p>
                      <a:pPr marL="342900" indent="-34290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sz="1800" u="none" strike="noStrike" dirty="0" smtClean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Data range:</a:t>
                      </a:r>
                    </a:p>
                    <a:p>
                      <a:pPr marL="0" indent="0" algn="l" fontAlgn="ctr">
                        <a:buFont typeface="Arial" panose="020B0604020202020204" pitchFamily="34" charset="0"/>
                        <a:buNone/>
                      </a:pPr>
                      <a:r>
                        <a:rPr lang="en-US" sz="1800" u="none" strike="noStrike" dirty="0" smtClean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      July 1985 – Jan 2020 </a:t>
                      </a:r>
                      <a:endParaRPr lang="en-US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  <a:p>
                      <a:pPr algn="l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marL="9525" marR="9525" marT="9525" marB="0"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DBEEF4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Total FBR revenue, </a:t>
                      </a:r>
                    </a:p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Direct taxes, </a:t>
                      </a:r>
                    </a:p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Sales tax, </a:t>
                      </a:r>
                    </a:p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Federal Excise duty, </a:t>
                      </a:r>
                    </a:p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Customs duty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marL="9525" marR="9525" marT="9525" marB="0"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DBEEF4"/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LSM, </a:t>
                      </a:r>
                    </a:p>
                    <a:p>
                      <a:pPr marL="342900" indent="-34290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CPI, </a:t>
                      </a:r>
                    </a:p>
                    <a:p>
                      <a:pPr marL="342900" indent="-34290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Oil Prices, </a:t>
                      </a:r>
                    </a:p>
                    <a:p>
                      <a:pPr marL="342900" indent="-34290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Import prices, </a:t>
                      </a:r>
                    </a:p>
                    <a:p>
                      <a:pPr marL="342900" indent="-34290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Exchange Rate, </a:t>
                      </a:r>
                    </a:p>
                    <a:p>
                      <a:pPr marL="342900" indent="-34290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Dummy Variables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marL="45720" marR="45720"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DBEE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4837260"/>
                  </a:ext>
                </a:extLst>
              </a:tr>
              <a:tr h="2028011">
                <a:tc>
                  <a:txBody>
                    <a:bodyPr/>
                    <a:lstStyle/>
                    <a:p>
                      <a:pPr marL="0" indent="0" algn="l" fontAlgn="ctr">
                        <a:buFont typeface="Arial" panose="020B0604020202020204" pitchFamily="34" charset="0"/>
                        <a:buNone/>
                      </a:pPr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II. Remittances</a:t>
                      </a:r>
                    </a:p>
                    <a:p>
                      <a:pPr marL="342900" indent="-34290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sz="1800" u="none" strike="noStrike" dirty="0" smtClean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Monthly data frequency</a:t>
                      </a:r>
                    </a:p>
                    <a:p>
                      <a:pPr marL="342900" indent="-34290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sz="1800" u="none" strike="noStrike" dirty="0" smtClean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Data range:</a:t>
                      </a:r>
                    </a:p>
                    <a:p>
                      <a:pPr marL="0" indent="0" algn="l" fontAlgn="ctr">
                        <a:buFont typeface="Arial" panose="020B0604020202020204" pitchFamily="34" charset="0"/>
                        <a:buNone/>
                      </a:pPr>
                      <a:r>
                        <a:rPr lang="en-US" sz="1800" u="none" strike="noStrike" dirty="0" smtClean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      June 1991 – Jan 2020 </a:t>
                      </a:r>
                      <a:endParaRPr lang="en-US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  <a:p>
                      <a:pPr algn="l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marL="9525" marR="9525" marT="9525" marB="0"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DBEEF4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Workers Remittances,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</a:t>
                      </a:r>
                    </a:p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Exchange rate (REER, NEER, Bilateral), </a:t>
                      </a:r>
                    </a:p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Inflation (CPI), </a:t>
                      </a:r>
                    </a:p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LSM Production Index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marL="9525" marR="9525" marT="9525" marB="0"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DBEEF4"/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Global</a:t>
                      </a:r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Oil Prices, 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Emigrant workers, 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Kerb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premium,</a:t>
                      </a:r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Dummy variable of policy change, 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GDP of Host Countries </a:t>
                      </a:r>
                    </a:p>
                    <a:p>
                      <a:endParaRPr lang="en-US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marL="45720" marR="45720"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DBEE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1636252"/>
                  </a:ext>
                </a:extLst>
              </a:tr>
            </a:tbl>
          </a:graphicData>
        </a:graphic>
      </p:graphicFrame>
      <p:sp>
        <p:nvSpPr>
          <p:cNvPr id="8" name="TextBox 7">
            <a:hlinkClick r:id="rId2" action="ppaction://hlinksldjump"/>
          </p:cNvPr>
          <p:cNvSpPr txBox="1"/>
          <p:nvPr/>
        </p:nvSpPr>
        <p:spPr>
          <a:xfrm>
            <a:off x="10972800" y="6442916"/>
            <a:ext cx="584490" cy="307777"/>
          </a:xfrm>
          <a:prstGeom prst="rect">
            <a:avLst/>
          </a:prstGeom>
          <a:solidFill>
            <a:srgbClr val="00CC99"/>
          </a:solidFill>
          <a:ln w="25400" cap="flat" cmpd="sng" algn="ctr">
            <a:solidFill>
              <a:srgbClr val="00CC99">
                <a:shade val="50000"/>
              </a:srgbClr>
            </a:solidFill>
            <a:prstDash val="solid"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n-cs"/>
              </a:rPr>
              <a:t>Back</a:t>
            </a:r>
          </a:p>
        </p:txBody>
      </p:sp>
    </p:spTree>
    <p:extLst>
      <p:ext uri="{BB962C8B-B14F-4D97-AF65-F5344CB8AC3E}">
        <p14:creationId xmlns:p14="http://schemas.microsoft.com/office/powerpoint/2010/main" val="35527265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321736" y="762000"/>
            <a:ext cx="967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r>
              <a:rPr lang="en-US" sz="2400" kern="0" dirty="0">
                <a:solidFill>
                  <a:srgbClr val="0066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I.  </a:t>
            </a:r>
            <a:r>
              <a:rPr lang="en-US" sz="2400" kern="0" dirty="0" smtClean="0">
                <a:solidFill>
                  <a:srgbClr val="0066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Inflation forecasting </a:t>
            </a:r>
            <a:r>
              <a:rPr lang="en-US" sz="2400" kern="0" dirty="0">
                <a:solidFill>
                  <a:srgbClr val="0066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suite : Univariate Models 	(cont.)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e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142125609"/>
                  </p:ext>
                </p:extLst>
              </p:nvPr>
            </p:nvGraphicFramePr>
            <p:xfrm>
              <a:off x="190500" y="1295400"/>
              <a:ext cx="11811000" cy="52527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81000">
                      <a:extLst>
                        <a:ext uri="{9D8B030D-6E8A-4147-A177-3AD203B41FA5}">
                          <a16:colId xmlns:a16="http://schemas.microsoft.com/office/drawing/2014/main" val="3390212206"/>
                        </a:ext>
                      </a:extLst>
                    </a:gridCol>
                    <a:gridCol w="4267200">
                      <a:extLst>
                        <a:ext uri="{9D8B030D-6E8A-4147-A177-3AD203B41FA5}">
                          <a16:colId xmlns:a16="http://schemas.microsoft.com/office/drawing/2014/main" val="2374382360"/>
                        </a:ext>
                      </a:extLst>
                    </a:gridCol>
                    <a:gridCol w="7162800">
                      <a:extLst>
                        <a:ext uri="{9D8B030D-6E8A-4147-A177-3AD203B41FA5}">
                          <a16:colId xmlns:a16="http://schemas.microsoft.com/office/drawing/2014/main" val="2990333413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b="1" dirty="0" smtClean="0">
                              <a:solidFill>
                                <a:schemeClr val="tx1"/>
                              </a:solidFill>
                              <a:latin typeface="Cambria" panose="02040503050406030204" pitchFamily="18" charset="0"/>
                              <a:ea typeface="Cambria" panose="02040503050406030204" pitchFamily="18" charset="0"/>
                            </a:rPr>
                            <a:t>1.</a:t>
                          </a:r>
                          <a:endParaRPr lang="en-US" b="1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  <a:ea typeface="Cambria" panose="02040503050406030204" pitchFamily="18" charset="0"/>
                          </a:endParaRPr>
                        </a:p>
                      </a:txBody>
                      <a:tcPr>
                        <a:solidFill>
                          <a:srgbClr val="DBEEF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b="1" dirty="0" smtClean="0">
                              <a:solidFill>
                                <a:schemeClr val="tx1"/>
                              </a:solidFill>
                              <a:latin typeface="Cambria" panose="02040503050406030204" pitchFamily="18" charset="0"/>
                              <a:ea typeface="Cambria" panose="02040503050406030204" pitchFamily="18" charset="0"/>
                            </a:rPr>
                            <a:t>Unconditional Mean</a:t>
                          </a:r>
                        </a:p>
                        <a:p>
                          <a:pPr rtl="0"/>
                          <a:r>
                            <a:rPr lang="en-US" sz="1600" b="0" dirty="0" smtClean="0">
                              <a:solidFill>
                                <a:schemeClr val="tx1"/>
                              </a:solidFill>
                              <a:latin typeface="Cambria" panose="02040503050406030204" pitchFamily="18" charset="0"/>
                              <a:ea typeface="Cambria" panose="02040503050406030204" pitchFamily="18" charset="0"/>
                            </a:rPr>
                            <a:t>(with seasonal</a:t>
                          </a:r>
                          <a:r>
                            <a:rPr lang="en-US" sz="1600" b="0" baseline="0" dirty="0" smtClean="0">
                              <a:solidFill>
                                <a:schemeClr val="tx1"/>
                              </a:solidFill>
                              <a:latin typeface="Cambria" panose="02040503050406030204" pitchFamily="18" charset="0"/>
                              <a:ea typeface="Cambria" panose="02040503050406030204" pitchFamily="18" charset="0"/>
                            </a:rPr>
                            <a:t> dummies-SD)</a:t>
                          </a:r>
                          <a:endParaRPr lang="en-US" sz="1600" b="0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  <a:ea typeface="Cambria" panose="02040503050406030204" pitchFamily="18" charset="0"/>
                          </a:endParaRPr>
                        </a:p>
                      </a:txBody>
                      <a:tcPr>
                        <a:solidFill>
                          <a:srgbClr val="DBEEF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800" b="1" i="1" kern="120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b="1" i="1" kern="12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𝜋</m:t>
                                    </m:r>
                                  </m:e>
                                  <m:sub>
                                    <m:r>
                                      <a:rPr lang="en-US" sz="1800" b="1" i="1" kern="12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𝑡</m:t>
                                    </m:r>
                                  </m:sub>
                                </m:sSub>
                                <m:r>
                                  <a:rPr lang="en-US" sz="1800" b="1" i="1" kern="120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= </m:t>
                                </m:r>
                                <m:r>
                                  <a:rPr lang="en-US" sz="1800" b="1" i="1" kern="120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𝛼</m:t>
                                </m:r>
                                <m:r>
                                  <a:rPr lang="en-US" sz="1800" b="1" i="1" kern="120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+</m:t>
                                </m:r>
                                <m:nary>
                                  <m:naryPr>
                                    <m:chr m:val="∑"/>
                                    <m:limLoc m:val="undOvr"/>
                                    <m:ctrlPr>
                                      <a:rPr lang="en-US" sz="1800" b="1" i="1" kern="12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naryPr>
                                  <m:sub>
                                    <m:r>
                                      <a:rPr lang="en-US" sz="1800" b="1" i="1" kern="12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𝑖</m:t>
                                    </m:r>
                                    <m:r>
                                      <a:rPr lang="en-US" sz="1800" b="1" i="1" kern="12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=1</m:t>
                                    </m:r>
                                  </m:sub>
                                  <m:sup>
                                    <m:r>
                                      <a:rPr lang="en-US" sz="1800" b="1" i="1" kern="12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12</m:t>
                                    </m:r>
                                  </m:sup>
                                  <m:e>
                                    <m:sSub>
                                      <m:sSubPr>
                                        <m:ctrlPr>
                                          <a:rPr lang="en-US" sz="1800" b="1" i="1" kern="12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800" b="1" i="1" kern="12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𝛾</m:t>
                                        </m:r>
                                      </m:e>
                                      <m:sub>
                                        <m:r>
                                          <a:rPr lang="en-US" sz="1800" b="1" i="1" kern="12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lang="en-US" sz="1800" b="1" i="1" kern="12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800" b="1" i="1" kern="12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𝑆𝐷</m:t>
                                        </m:r>
                                      </m:e>
                                      <m:sub>
                                        <m:r>
                                          <a:rPr lang="en-US" sz="1800" b="1" i="1" kern="12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</m:e>
                                </m:nary>
                                <m:r>
                                  <a:rPr lang="en-US" sz="1800" b="1" i="1" kern="120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sz="1800" b="1" i="1" kern="12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b="1" i="1" kern="12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𝜀</m:t>
                                    </m:r>
                                  </m:e>
                                  <m:sub>
                                    <m:r>
                                      <a:rPr lang="en-US" sz="1800" b="1" i="1" kern="12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𝑡</m:t>
                                    </m:r>
                                  </m:sub>
                                </m:sSub>
                                <m:r>
                                  <a:rPr lang="en-US" sz="1800" b="1" i="1" kern="120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                              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800" b="1" kern="120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and</m:t>
                                </m:r>
                                <m:r>
                                  <a:rPr lang="en-US" sz="1800" b="1" i="1" kern="120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  </m:t>
                                </m:r>
                                <m:acc>
                                  <m:accPr>
                                    <m:chr m:val="̂"/>
                                    <m:ctrlPr>
                                      <a:rPr lang="en-US" sz="1800" b="1" i="1" kern="12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1800" b="1" i="1" kern="12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𝜋</m:t>
                                    </m:r>
                                  </m:e>
                                </m:acc>
                                <m:r>
                                  <a:rPr lang="en-US" sz="1800" b="1" i="1" kern="120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=</m:t>
                                </m:r>
                                <m:r>
                                  <a:rPr lang="en-US" sz="1800" b="1" i="1" kern="120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𝛼</m:t>
                                </m:r>
                                <m:r>
                                  <a:rPr lang="en-US" sz="1800" b="1" i="1" kern="120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+</m:t>
                                </m:r>
                                <m:nary>
                                  <m:naryPr>
                                    <m:chr m:val="∑"/>
                                    <m:limLoc m:val="undOvr"/>
                                    <m:ctrlPr>
                                      <a:rPr lang="en-US" sz="1800" b="1" i="1" kern="12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naryPr>
                                  <m:sub>
                                    <m:r>
                                      <a:rPr lang="en-US" sz="1800" b="1" i="1" kern="12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𝑖</m:t>
                                    </m:r>
                                    <m:r>
                                      <a:rPr lang="en-US" sz="1800" b="1" i="1" kern="12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=1</m:t>
                                    </m:r>
                                  </m:sub>
                                  <m:sup>
                                    <m:r>
                                      <a:rPr lang="en-US" sz="1800" b="1" i="1" kern="12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12</m:t>
                                    </m:r>
                                  </m:sup>
                                  <m:e>
                                    <m:sSub>
                                      <m:sSubPr>
                                        <m:ctrlPr>
                                          <a:rPr lang="en-US" sz="1800" b="1" i="1" kern="12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800" b="1" i="1" kern="12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𝛾</m:t>
                                        </m:r>
                                      </m:e>
                                      <m:sub>
                                        <m:r>
                                          <a:rPr lang="en-US" sz="1800" b="1" i="1" kern="12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lang="en-US" sz="1800" b="1" i="1" kern="12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800" b="1" i="1" kern="12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𝑆𝐷</m:t>
                                        </m:r>
                                      </m:e>
                                      <m:sub>
                                        <m:r>
                                          <a:rPr lang="en-US" sz="1800" b="1" i="1" kern="12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</m:e>
                                </m:nary>
                              </m:oMath>
                            </m:oMathPara>
                          </a14:m>
                          <a:endParaRPr lang="en-US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solidFill>
                          <a:srgbClr val="DBEEF4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215416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b="1" dirty="0" smtClean="0">
                              <a:solidFill>
                                <a:schemeClr val="tx1"/>
                              </a:solidFill>
                              <a:latin typeface="Cambria" panose="02040503050406030204" pitchFamily="18" charset="0"/>
                              <a:ea typeface="Cambria" panose="02040503050406030204" pitchFamily="18" charset="0"/>
                            </a:rPr>
                            <a:t>2.</a:t>
                          </a:r>
                          <a:endParaRPr lang="en-US" b="1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  <a:ea typeface="Cambria" panose="02040503050406030204" pitchFamily="18" charset="0"/>
                          </a:endParaRPr>
                        </a:p>
                      </a:txBody>
                      <a:tcPr>
                        <a:solidFill>
                          <a:srgbClr val="DBEEF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b="1" dirty="0" smtClean="0">
                              <a:solidFill>
                                <a:schemeClr val="tx1"/>
                              </a:solidFill>
                              <a:latin typeface="Cambria" panose="02040503050406030204" pitchFamily="18" charset="0"/>
                              <a:ea typeface="Cambria" panose="02040503050406030204" pitchFamily="18" charset="0"/>
                            </a:rPr>
                            <a:t>Random Walk – with Drift</a:t>
                          </a:r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0" dirty="0" smtClean="0">
                              <a:solidFill>
                                <a:schemeClr val="tx1"/>
                              </a:solidFill>
                              <a:latin typeface="Cambria" panose="02040503050406030204" pitchFamily="18" charset="0"/>
                              <a:ea typeface="Cambria" panose="02040503050406030204" pitchFamily="18" charset="0"/>
                            </a:rPr>
                            <a:t>(with seasonal</a:t>
                          </a:r>
                          <a:r>
                            <a:rPr lang="en-US" sz="1600" b="0" baseline="0" dirty="0" smtClean="0">
                              <a:solidFill>
                                <a:schemeClr val="tx1"/>
                              </a:solidFill>
                              <a:latin typeface="Cambria" panose="02040503050406030204" pitchFamily="18" charset="0"/>
                              <a:ea typeface="Cambria" panose="02040503050406030204" pitchFamily="18" charset="0"/>
                            </a:rPr>
                            <a:t> dummies-SD)</a:t>
                          </a:r>
                          <a:endParaRPr lang="en-US" sz="1600" b="1" dirty="0" smtClean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  <a:ea typeface="Cambria" panose="02040503050406030204" pitchFamily="18" charset="0"/>
                          </a:endParaRPr>
                        </a:p>
                      </a:txBody>
                      <a:tcPr>
                        <a:solidFill>
                          <a:srgbClr val="DBEEF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80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𝜋</m:t>
                                    </m:r>
                                  </m:e>
                                  <m:sub>
                                    <m: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𝑡</m:t>
                                    </m:r>
                                  </m:sub>
                                </m:sSub>
                                <m:r>
                                  <a:rPr lang="en-US" sz="1800" i="1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=</m:t>
                                </m:r>
                                <m:r>
                                  <a:rPr lang="en-US" sz="1800" i="1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𝛼</m:t>
                                </m:r>
                                <m:r>
                                  <a:rPr lang="en-US" sz="1800" i="1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+</m:t>
                                </m:r>
                                <m:r>
                                  <a:rPr lang="en-US" sz="1800" i="1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𝛽</m:t>
                                </m:r>
                                <m:sSub>
                                  <m:sSubPr>
                                    <m:ctrlP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𝜋</m:t>
                                    </m:r>
                                  </m:e>
                                  <m:sub>
                                    <m: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𝑡</m:t>
                                    </m:r>
                                    <m: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−1</m:t>
                                    </m:r>
                                  </m:sub>
                                </m:sSub>
                                <m:r>
                                  <a:rPr lang="en-US" sz="1800" i="1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+</m:t>
                                </m:r>
                                <m:nary>
                                  <m:naryPr>
                                    <m:chr m:val="∑"/>
                                    <m:limLoc m:val="undOvr"/>
                                    <m:ctrlP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naryPr>
                                  <m:sub>
                                    <m: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𝑖</m:t>
                                    </m:r>
                                    <m: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=1</m:t>
                                    </m:r>
                                  </m:sub>
                                  <m:sup>
                                    <m: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12</m:t>
                                    </m:r>
                                  </m:sup>
                                  <m:e>
                                    <m:sSub>
                                      <m:sSubPr>
                                        <m:ctrlP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𝛾</m:t>
                                        </m:r>
                                      </m:e>
                                      <m:sub>
                                        <m: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𝑆𝐷</m:t>
                                        </m:r>
                                      </m:e>
                                      <m:sub>
                                        <m: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</m:e>
                                </m:nary>
                                <m:r>
                                  <a:rPr lang="en-US" sz="1800" i="1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𝜀</m:t>
                                    </m:r>
                                  </m:e>
                                  <m:sub>
                                    <m: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𝑡</m:t>
                                    </m:r>
                                  </m:sub>
                                </m:sSub>
                                <m:r>
                                  <a:rPr lang="en-US" sz="1800" i="1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    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8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and</m:t>
                                </m:r>
                                <m:r>
                                  <a:rPr lang="en-US" sz="1800" i="1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  </m:t>
                                </m:r>
                                <m:acc>
                                  <m:accPr>
                                    <m:chr m:val="̂"/>
                                    <m:ctrlP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𝜋</m:t>
                                    </m:r>
                                  </m:e>
                                </m:acc>
                                <m:r>
                                  <a:rPr lang="en-US" sz="1800" i="1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=</m:t>
                                </m:r>
                                <m:r>
                                  <a:rPr lang="en-US" sz="1800" i="1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𝛼</m:t>
                                </m:r>
                                <m:r>
                                  <a:rPr lang="en-US" sz="1800" i="1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+</m:t>
                                </m:r>
                                <m:r>
                                  <a:rPr lang="en-US" sz="1800" i="1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𝛽</m:t>
                                </m:r>
                                <m:sSub>
                                  <m:sSubPr>
                                    <m:ctrlP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𝜋</m:t>
                                    </m:r>
                                  </m:e>
                                  <m:sub>
                                    <m: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𝑡</m:t>
                                    </m:r>
                                    <m: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−1</m:t>
                                    </m:r>
                                  </m:sub>
                                </m:sSub>
                                <m:r>
                                  <a:rPr lang="en-US" sz="1800" i="1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+</m:t>
                                </m:r>
                                <m:nary>
                                  <m:naryPr>
                                    <m:chr m:val="∑"/>
                                    <m:limLoc m:val="undOvr"/>
                                    <m:ctrlP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naryPr>
                                  <m:sub>
                                    <m: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𝑖</m:t>
                                    </m:r>
                                    <m: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=1</m:t>
                                    </m:r>
                                  </m:sub>
                                  <m:sup>
                                    <m: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12</m:t>
                                    </m:r>
                                  </m:sup>
                                  <m:e>
                                    <m:sSub>
                                      <m:sSubPr>
                                        <m:ctrlP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𝛾</m:t>
                                        </m:r>
                                      </m:e>
                                      <m:sub>
                                        <m: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𝑆𝐷</m:t>
                                        </m:r>
                                      </m:e>
                                      <m:sub>
                                        <m: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</m:e>
                                </m:nary>
                              </m:oMath>
                            </m:oMathPara>
                          </a14:m>
                          <a:endParaRPr lang="en-US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solidFill>
                          <a:srgbClr val="DBEEF4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15478440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b="1" dirty="0" smtClean="0">
                              <a:solidFill>
                                <a:schemeClr val="tx1"/>
                              </a:solidFill>
                              <a:latin typeface="Cambria" panose="02040503050406030204" pitchFamily="18" charset="0"/>
                              <a:ea typeface="Cambria" panose="02040503050406030204" pitchFamily="18" charset="0"/>
                            </a:rPr>
                            <a:t>3,</a:t>
                          </a:r>
                        </a:p>
                      </a:txBody>
                      <a:tcPr>
                        <a:solidFill>
                          <a:srgbClr val="DBEEF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b="1" dirty="0" smtClean="0">
                              <a:solidFill>
                                <a:schemeClr val="tx1"/>
                              </a:solidFill>
                              <a:latin typeface="Cambria" panose="02040503050406030204" pitchFamily="18" charset="0"/>
                              <a:ea typeface="Cambria" panose="02040503050406030204" pitchFamily="18" charset="0"/>
                            </a:rPr>
                            <a:t>Autoregressive (AR) Model</a:t>
                          </a:r>
                        </a:p>
                      </a:txBody>
                      <a:tcPr>
                        <a:solidFill>
                          <a:srgbClr val="DBEEF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𝑦</m:t>
                                </m:r>
                                <m:d>
                                  <m:dPr>
                                    <m:ctrlP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𝑡</m:t>
                                    </m:r>
                                  </m:e>
                                </m:d>
                                <m:r>
                                  <a:rPr lang="en-US" sz="1800" i="1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=</m:t>
                                </m:r>
                                <m:nary>
                                  <m:naryPr>
                                    <m:chr m:val="∑"/>
                                    <m:limLoc m:val="undOvr"/>
                                    <m:ctrlP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naryPr>
                                  <m:sub>
                                    <m: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𝑖</m:t>
                                    </m:r>
                                    <m: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=1</m:t>
                                    </m:r>
                                  </m:sub>
                                  <m:sup>
                                    <m: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𝑚</m:t>
                                    </m:r>
                                  </m:sup>
                                  <m:e>
                                    <m: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𝑎</m:t>
                                    </m:r>
                                    <m:d>
                                      <m:dPr>
                                        <m:ctrlP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𝑖</m:t>
                                        </m:r>
                                      </m:e>
                                    </m:d>
                                    <m: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 .</m:t>
                                    </m:r>
                                    <m: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𝑦</m:t>
                                    </m:r>
                                    <m:d>
                                      <m:dPr>
                                        <m:ctrlP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𝑡</m:t>
                                        </m:r>
                                        <m: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−</m:t>
                                        </m:r>
                                        <m: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𝑖</m:t>
                                        </m:r>
                                      </m:e>
                                    </m:d>
                                    <m: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+</m:t>
                                    </m:r>
                                    <m: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𝜀</m:t>
                                    </m:r>
                                    <m: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(</m:t>
                                    </m:r>
                                    <m: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𝑡</m:t>
                                    </m:r>
                                    <m: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)</m:t>
                                    </m:r>
                                  </m:e>
                                </m:nary>
                              </m:oMath>
                            </m:oMathPara>
                          </a14:m>
                          <a:endParaRPr lang="en-US" sz="1800" kern="1200" dirty="0">
                            <a:solidFill>
                              <a:schemeClr val="dk1"/>
                            </a:solidFill>
                            <a:effectLst/>
                            <a:ea typeface="+mn-ea"/>
                            <a:cs typeface="+mn-cs"/>
                          </a:endParaRPr>
                        </a:p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US" dirty="0" smtClean="0">
                              <a:solidFill>
                                <a:schemeClr val="tx1"/>
                              </a:solidFill>
                              <a:latin typeface="Cambria" panose="02040503050406030204" pitchFamily="18" charset="0"/>
                              <a:ea typeface="Cambria" panose="02040503050406030204" pitchFamily="18" charset="0"/>
                            </a:rPr>
                            <a:t>Lag length selection based on “General to Specific” approach </a:t>
                          </a:r>
                        </a:p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US" dirty="0" smtClean="0">
                              <a:solidFill>
                                <a:schemeClr val="tx1"/>
                              </a:solidFill>
                              <a:latin typeface="Cambria" panose="02040503050406030204" pitchFamily="18" charset="0"/>
                              <a:ea typeface="Cambria" panose="02040503050406030204" pitchFamily="18" charset="0"/>
                            </a:rPr>
                            <a:t>To account for heteroscedasticity; we use  </a:t>
                          </a:r>
                          <a14:m>
                            <m:oMath xmlns:m="http://schemas.openxmlformats.org/officeDocument/2006/math"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𝐺𝐴𝑅𝐶𝐻</m:t>
                              </m:r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d>
                                <m:dPr>
                                  <m:ctrlP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𝑞</m:t>
                                  </m:r>
                                  <m: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</m:d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oMath>
                          </a14:m>
                          <a:r>
                            <a:rPr lang="en-US" b="1" i="1" dirty="0" smtClean="0">
                              <a:solidFill>
                                <a:schemeClr val="tx1"/>
                              </a:solidFill>
                            </a:rPr>
                            <a:t>q</a:t>
                          </a:r>
                          <a:r>
                            <a:rPr lang="en-US" dirty="0" smtClean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:r>
                            <a:rPr lang="en-US" dirty="0" smtClean="0">
                              <a:solidFill>
                                <a:schemeClr val="tx1"/>
                              </a:solidFill>
                              <a:latin typeface="Cambria" panose="02040503050406030204" pitchFamily="18" charset="0"/>
                              <a:ea typeface="Cambria" panose="02040503050406030204" pitchFamily="18" charset="0"/>
                            </a:rPr>
                            <a:t>is the order of the autoregressive GARCH terms and </a:t>
                          </a:r>
                          <a:r>
                            <a:rPr lang="en-US" i="1" dirty="0" smtClean="0">
                              <a:solidFill>
                                <a:schemeClr val="tx1"/>
                              </a:solidFill>
                              <a:latin typeface="Cambria" panose="02040503050406030204" pitchFamily="18" charset="0"/>
                              <a:ea typeface="Cambria" panose="02040503050406030204" pitchFamily="18" charset="0"/>
                            </a:rPr>
                            <a:t>p</a:t>
                          </a:r>
                          <a:r>
                            <a:rPr lang="en-US" dirty="0" smtClean="0">
                              <a:solidFill>
                                <a:schemeClr val="tx1"/>
                              </a:solidFill>
                              <a:latin typeface="Cambria" panose="02040503050406030204" pitchFamily="18" charset="0"/>
                              <a:ea typeface="Cambria" panose="02040503050406030204" pitchFamily="18" charset="0"/>
                            </a:rPr>
                            <a:t> is the order of the moving average ARCH terms.</a:t>
                          </a:r>
                          <a:endParaRPr lang="en-US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  <a:ea typeface="Cambria" panose="02040503050406030204" pitchFamily="18" charset="0"/>
                          </a:endParaRPr>
                        </a:p>
                      </a:txBody>
                      <a:tcPr>
                        <a:solidFill>
                          <a:srgbClr val="DBEEF4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4101067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b="1" dirty="0" smtClean="0">
                              <a:solidFill>
                                <a:schemeClr val="tx1"/>
                              </a:solidFill>
                              <a:latin typeface="Cambria" panose="02040503050406030204" pitchFamily="18" charset="0"/>
                              <a:ea typeface="Cambria" panose="02040503050406030204" pitchFamily="18" charset="0"/>
                            </a:rPr>
                            <a:t>4.</a:t>
                          </a:r>
                        </a:p>
                      </a:txBody>
                      <a:tcPr>
                        <a:solidFill>
                          <a:srgbClr val="DBEEF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342900" indent="-342900">
                            <a:buFont typeface="+mj-lt"/>
                            <a:buAutoNum type="alphaLcParenR"/>
                          </a:pPr>
                          <a:r>
                            <a:rPr lang="it-IT" b="1" dirty="0" smtClean="0">
                              <a:solidFill>
                                <a:schemeClr val="tx1"/>
                              </a:solidFill>
                              <a:latin typeface="Cambria" panose="02040503050406030204" pitchFamily="18" charset="0"/>
                              <a:ea typeface="Cambria" panose="02040503050406030204" pitchFamily="18" charset="0"/>
                            </a:rPr>
                            <a:t>Moving Average (MA) Model</a:t>
                          </a:r>
                        </a:p>
                        <a:p>
                          <a:pPr marL="342900" indent="-342900">
                            <a:buFont typeface="+mj-lt"/>
                            <a:buAutoNum type="alphaLcParenR"/>
                          </a:pPr>
                          <a:r>
                            <a:rPr lang="en-US" b="1" dirty="0" smtClean="0">
                              <a:solidFill>
                                <a:schemeClr val="tx1"/>
                              </a:solidFill>
                              <a:latin typeface="Cambria" panose="02040503050406030204" pitchFamily="18" charset="0"/>
                              <a:ea typeface="Cambria" panose="02040503050406030204" pitchFamily="18" charset="0"/>
                            </a:rPr>
                            <a:t>ARIMA Models</a:t>
                          </a:r>
                        </a:p>
                      </a:txBody>
                      <a:tcPr>
                        <a:solidFill>
                          <a:srgbClr val="DBEEF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𝑦</m:t>
                                </m:r>
                                <m:d>
                                  <m:dPr>
                                    <m:ctrlP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𝑡</m:t>
                                    </m:r>
                                  </m:e>
                                </m:d>
                                <m:r>
                                  <a:rPr lang="en-US" sz="1800" i="1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=</m:t>
                                </m:r>
                                <m:nary>
                                  <m:naryPr>
                                    <m:chr m:val="∑"/>
                                    <m:limLoc m:val="undOvr"/>
                                    <m:ctrlP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naryPr>
                                  <m:sub>
                                    <m: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𝑖</m:t>
                                    </m:r>
                                    <m: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=0</m:t>
                                    </m:r>
                                  </m:sub>
                                  <m:sup>
                                    <m: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𝑛</m:t>
                                    </m:r>
                                  </m:sup>
                                  <m:e>
                                    <m: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𝑏</m:t>
                                    </m:r>
                                    <m:d>
                                      <m:dPr>
                                        <m:ctrlP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𝑖</m:t>
                                        </m:r>
                                      </m:e>
                                    </m:d>
                                    <m: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 .</m:t>
                                    </m:r>
                                    <m: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𝑥</m:t>
                                    </m:r>
                                    <m:d>
                                      <m:dPr>
                                        <m:ctrlP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𝑡</m:t>
                                        </m:r>
                                        <m: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−</m:t>
                                        </m:r>
                                        <m: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𝑖</m:t>
                                        </m:r>
                                      </m:e>
                                    </m:d>
                                    <m: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+</m:t>
                                    </m:r>
                                    <m: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𝜀</m:t>
                                    </m:r>
                                    <m: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(</m:t>
                                    </m:r>
                                    <m: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𝑡</m:t>
                                    </m:r>
                                    <m: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)</m:t>
                                    </m:r>
                                  </m:e>
                                </m:nary>
                              </m:oMath>
                            </m:oMathPara>
                          </a14:m>
                          <a:endParaRPr lang="en-US" dirty="0" smtClean="0">
                            <a:solidFill>
                              <a:schemeClr val="tx1"/>
                            </a:solidFill>
                          </a:endParaRPr>
                        </a:p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𝑦</m:t>
                                </m:r>
                                <m:d>
                                  <m:dPr>
                                    <m:ctrlP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𝑡</m:t>
                                    </m:r>
                                  </m:e>
                                </m:d>
                                <m:r>
                                  <a:rPr lang="en-US" sz="1800" i="1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=</m:t>
                                </m:r>
                                <m:nary>
                                  <m:naryPr>
                                    <m:chr m:val="∑"/>
                                    <m:limLoc m:val="undOvr"/>
                                    <m:ctrlP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naryPr>
                                  <m:sub>
                                    <m: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𝑖</m:t>
                                    </m:r>
                                    <m: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=1</m:t>
                                    </m:r>
                                  </m:sub>
                                  <m:sup>
                                    <m: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𝑚</m:t>
                                    </m:r>
                                  </m:sup>
                                  <m:e>
                                    <m: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𝑎</m:t>
                                    </m:r>
                                    <m:d>
                                      <m:dPr>
                                        <m:ctrlP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𝑖</m:t>
                                        </m:r>
                                      </m:e>
                                    </m:d>
                                    <m: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 .</m:t>
                                    </m:r>
                                    <m: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𝑦</m:t>
                                    </m:r>
                                    <m:d>
                                      <m:dPr>
                                        <m:ctrlP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𝑡</m:t>
                                        </m:r>
                                        <m: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−</m:t>
                                        </m:r>
                                        <m: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𝑖</m:t>
                                        </m:r>
                                      </m:e>
                                    </m:d>
                                    <m: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+</m:t>
                                    </m:r>
                                  </m:e>
                                </m:nary>
                                <m:nary>
                                  <m:naryPr>
                                    <m:chr m:val="∑"/>
                                    <m:limLoc m:val="undOvr"/>
                                    <m:ctrlP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naryPr>
                                  <m:sub>
                                    <m: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𝑖</m:t>
                                    </m:r>
                                    <m: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=0</m:t>
                                    </m:r>
                                  </m:sub>
                                  <m:sup>
                                    <m: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𝑛</m:t>
                                    </m:r>
                                  </m:sup>
                                  <m:e>
                                    <m: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𝑏</m:t>
                                    </m:r>
                                    <m:d>
                                      <m:dPr>
                                        <m:ctrlP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𝑖</m:t>
                                        </m:r>
                                      </m:e>
                                    </m:d>
                                    <m: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 .</m:t>
                                    </m:r>
                                    <m: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𝑥</m:t>
                                    </m:r>
                                    <m:d>
                                      <m:dPr>
                                        <m:ctrlP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𝑡</m:t>
                                        </m:r>
                                        <m: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−</m:t>
                                        </m:r>
                                        <m:r>
                                          <a:rPr lang="en-US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𝑖</m:t>
                                        </m:r>
                                      </m:e>
                                    </m:d>
                                    <m: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+</m:t>
                                    </m:r>
                                    <m: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𝜀</m:t>
                                    </m:r>
                                    <m: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(</m:t>
                                    </m:r>
                                    <m: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𝑡</m:t>
                                    </m:r>
                                    <m:r>
                                      <a:rPr lang="en-US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)</m:t>
                                    </m:r>
                                  </m:e>
                                </m:nary>
                              </m:oMath>
                            </m:oMathPara>
                          </a14:m>
                          <a:endParaRPr lang="en-US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solidFill>
                          <a:srgbClr val="DBEEF4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6881356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e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142125609"/>
                  </p:ext>
                </p:extLst>
              </p:nvPr>
            </p:nvGraphicFramePr>
            <p:xfrm>
              <a:off x="190500" y="1295400"/>
              <a:ext cx="11811000" cy="52527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81000">
                      <a:extLst>
                        <a:ext uri="{9D8B030D-6E8A-4147-A177-3AD203B41FA5}">
                          <a16:colId xmlns:a16="http://schemas.microsoft.com/office/drawing/2014/main" val="3390212206"/>
                        </a:ext>
                      </a:extLst>
                    </a:gridCol>
                    <a:gridCol w="4267200">
                      <a:extLst>
                        <a:ext uri="{9D8B030D-6E8A-4147-A177-3AD203B41FA5}">
                          <a16:colId xmlns:a16="http://schemas.microsoft.com/office/drawing/2014/main" val="2374382360"/>
                        </a:ext>
                      </a:extLst>
                    </a:gridCol>
                    <a:gridCol w="7162800">
                      <a:extLst>
                        <a:ext uri="{9D8B030D-6E8A-4147-A177-3AD203B41FA5}">
                          <a16:colId xmlns:a16="http://schemas.microsoft.com/office/drawing/2014/main" val="2990333413"/>
                        </a:ext>
                      </a:extLst>
                    </a:gridCol>
                  </a:tblGrid>
                  <a:tr h="862711">
                    <a:tc>
                      <a:txBody>
                        <a:bodyPr/>
                        <a:lstStyle/>
                        <a:p>
                          <a:r>
                            <a:rPr lang="en-US" b="1" dirty="0" smtClean="0">
                              <a:solidFill>
                                <a:schemeClr val="tx1"/>
                              </a:solidFill>
                              <a:latin typeface="Cambria" panose="02040503050406030204" pitchFamily="18" charset="0"/>
                              <a:ea typeface="Cambria" panose="02040503050406030204" pitchFamily="18" charset="0"/>
                            </a:rPr>
                            <a:t>1.</a:t>
                          </a:r>
                          <a:endParaRPr lang="en-US" b="1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  <a:ea typeface="Cambria" panose="02040503050406030204" pitchFamily="18" charset="0"/>
                          </a:endParaRPr>
                        </a:p>
                      </a:txBody>
                      <a:tcPr>
                        <a:solidFill>
                          <a:srgbClr val="DBEEF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b="1" dirty="0" smtClean="0">
                              <a:solidFill>
                                <a:schemeClr val="tx1"/>
                              </a:solidFill>
                              <a:latin typeface="Cambria" panose="02040503050406030204" pitchFamily="18" charset="0"/>
                              <a:ea typeface="Cambria" panose="02040503050406030204" pitchFamily="18" charset="0"/>
                            </a:rPr>
                            <a:t>Unconditional Mean</a:t>
                          </a:r>
                        </a:p>
                        <a:p>
                          <a:pPr rtl="0"/>
                          <a:r>
                            <a:rPr lang="en-US" sz="1600" b="0" dirty="0" smtClean="0">
                              <a:solidFill>
                                <a:schemeClr val="tx1"/>
                              </a:solidFill>
                              <a:latin typeface="Cambria" panose="02040503050406030204" pitchFamily="18" charset="0"/>
                              <a:ea typeface="Cambria" panose="02040503050406030204" pitchFamily="18" charset="0"/>
                            </a:rPr>
                            <a:t>(with seasonal</a:t>
                          </a:r>
                          <a:r>
                            <a:rPr lang="en-US" sz="1600" b="0" baseline="0" dirty="0" smtClean="0">
                              <a:solidFill>
                                <a:schemeClr val="tx1"/>
                              </a:solidFill>
                              <a:latin typeface="Cambria" panose="02040503050406030204" pitchFamily="18" charset="0"/>
                              <a:ea typeface="Cambria" panose="02040503050406030204" pitchFamily="18" charset="0"/>
                            </a:rPr>
                            <a:t> dummies-SD)</a:t>
                          </a:r>
                          <a:endParaRPr lang="en-US" sz="1600" b="0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  <a:ea typeface="Cambria" panose="02040503050406030204" pitchFamily="18" charset="0"/>
                          </a:endParaRPr>
                        </a:p>
                      </a:txBody>
                      <a:tcPr>
                        <a:solidFill>
                          <a:srgbClr val="DBEEF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65021" t="-4225" r="-340" b="-50915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2154166"/>
                      </a:ext>
                    </a:extLst>
                  </a:tr>
                  <a:tr h="862711">
                    <a:tc>
                      <a:txBody>
                        <a:bodyPr/>
                        <a:lstStyle/>
                        <a:p>
                          <a:r>
                            <a:rPr lang="en-US" b="1" dirty="0" smtClean="0">
                              <a:solidFill>
                                <a:schemeClr val="tx1"/>
                              </a:solidFill>
                              <a:latin typeface="Cambria" panose="02040503050406030204" pitchFamily="18" charset="0"/>
                              <a:ea typeface="Cambria" panose="02040503050406030204" pitchFamily="18" charset="0"/>
                            </a:rPr>
                            <a:t>2.</a:t>
                          </a:r>
                          <a:endParaRPr lang="en-US" b="1" dirty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  <a:ea typeface="Cambria" panose="02040503050406030204" pitchFamily="18" charset="0"/>
                          </a:endParaRPr>
                        </a:p>
                      </a:txBody>
                      <a:tcPr>
                        <a:solidFill>
                          <a:srgbClr val="DBEEF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b="1" dirty="0" smtClean="0">
                              <a:solidFill>
                                <a:schemeClr val="tx1"/>
                              </a:solidFill>
                              <a:latin typeface="Cambria" panose="02040503050406030204" pitchFamily="18" charset="0"/>
                              <a:ea typeface="Cambria" panose="02040503050406030204" pitchFamily="18" charset="0"/>
                            </a:rPr>
                            <a:t>Random Walk – with Drift</a:t>
                          </a:r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0" dirty="0" smtClean="0">
                              <a:solidFill>
                                <a:schemeClr val="tx1"/>
                              </a:solidFill>
                              <a:latin typeface="Cambria" panose="02040503050406030204" pitchFamily="18" charset="0"/>
                              <a:ea typeface="Cambria" panose="02040503050406030204" pitchFamily="18" charset="0"/>
                            </a:rPr>
                            <a:t>(with seasonal</a:t>
                          </a:r>
                          <a:r>
                            <a:rPr lang="en-US" sz="1600" b="0" baseline="0" dirty="0" smtClean="0">
                              <a:solidFill>
                                <a:schemeClr val="tx1"/>
                              </a:solidFill>
                              <a:latin typeface="Cambria" panose="02040503050406030204" pitchFamily="18" charset="0"/>
                              <a:ea typeface="Cambria" panose="02040503050406030204" pitchFamily="18" charset="0"/>
                            </a:rPr>
                            <a:t> dummies-SD)</a:t>
                          </a:r>
                          <a:endParaRPr lang="en-US" sz="1600" b="1" dirty="0" smtClean="0">
                            <a:solidFill>
                              <a:schemeClr val="tx1"/>
                            </a:solidFill>
                            <a:latin typeface="Cambria" panose="02040503050406030204" pitchFamily="18" charset="0"/>
                            <a:ea typeface="Cambria" panose="02040503050406030204" pitchFamily="18" charset="0"/>
                          </a:endParaRPr>
                        </a:p>
                      </a:txBody>
                      <a:tcPr>
                        <a:solidFill>
                          <a:srgbClr val="DBEEF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65021" t="-104965" r="-340" b="-41276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154784402"/>
                      </a:ext>
                    </a:extLst>
                  </a:tr>
                  <a:tr h="1937639">
                    <a:tc>
                      <a:txBody>
                        <a:bodyPr/>
                        <a:lstStyle/>
                        <a:p>
                          <a:r>
                            <a:rPr lang="en-US" b="1" dirty="0" smtClean="0">
                              <a:solidFill>
                                <a:schemeClr val="tx1"/>
                              </a:solidFill>
                              <a:latin typeface="Cambria" panose="02040503050406030204" pitchFamily="18" charset="0"/>
                              <a:ea typeface="Cambria" panose="02040503050406030204" pitchFamily="18" charset="0"/>
                            </a:rPr>
                            <a:t>3,</a:t>
                          </a:r>
                        </a:p>
                      </a:txBody>
                      <a:tcPr>
                        <a:solidFill>
                          <a:srgbClr val="DBEEF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b="1" dirty="0" smtClean="0">
                              <a:solidFill>
                                <a:schemeClr val="tx1"/>
                              </a:solidFill>
                              <a:latin typeface="Cambria" panose="02040503050406030204" pitchFamily="18" charset="0"/>
                              <a:ea typeface="Cambria" panose="02040503050406030204" pitchFamily="18" charset="0"/>
                            </a:rPr>
                            <a:t>Autoregressive (AR) Model</a:t>
                          </a:r>
                        </a:p>
                      </a:txBody>
                      <a:tcPr>
                        <a:solidFill>
                          <a:srgbClr val="DBEEF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65021" t="-90596" r="-340" b="-8244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41010674"/>
                      </a:ext>
                    </a:extLst>
                  </a:tr>
                  <a:tr h="1589659">
                    <a:tc>
                      <a:txBody>
                        <a:bodyPr/>
                        <a:lstStyle/>
                        <a:p>
                          <a:r>
                            <a:rPr lang="en-US" b="1" dirty="0" smtClean="0">
                              <a:solidFill>
                                <a:schemeClr val="tx1"/>
                              </a:solidFill>
                              <a:latin typeface="Cambria" panose="02040503050406030204" pitchFamily="18" charset="0"/>
                              <a:ea typeface="Cambria" panose="02040503050406030204" pitchFamily="18" charset="0"/>
                            </a:rPr>
                            <a:t>4.</a:t>
                          </a:r>
                        </a:p>
                      </a:txBody>
                      <a:tcPr>
                        <a:solidFill>
                          <a:srgbClr val="DBEEF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342900" indent="-342900">
                            <a:buFont typeface="+mj-lt"/>
                            <a:buAutoNum type="alphaLcParenR"/>
                          </a:pPr>
                          <a:r>
                            <a:rPr lang="it-IT" b="1" dirty="0" smtClean="0">
                              <a:solidFill>
                                <a:schemeClr val="tx1"/>
                              </a:solidFill>
                              <a:latin typeface="Cambria" panose="02040503050406030204" pitchFamily="18" charset="0"/>
                              <a:ea typeface="Cambria" panose="02040503050406030204" pitchFamily="18" charset="0"/>
                            </a:rPr>
                            <a:t>Moving Average (MA) Model</a:t>
                          </a:r>
                        </a:p>
                        <a:p>
                          <a:pPr marL="342900" indent="-342900">
                            <a:buFont typeface="+mj-lt"/>
                            <a:buAutoNum type="alphaLcParenR"/>
                          </a:pPr>
                          <a:r>
                            <a:rPr lang="en-US" b="1" dirty="0" smtClean="0">
                              <a:solidFill>
                                <a:schemeClr val="tx1"/>
                              </a:solidFill>
                              <a:latin typeface="Cambria" panose="02040503050406030204" pitchFamily="18" charset="0"/>
                              <a:ea typeface="Cambria" panose="02040503050406030204" pitchFamily="18" charset="0"/>
                            </a:rPr>
                            <a:t>ARIMA Models</a:t>
                          </a:r>
                        </a:p>
                      </a:txBody>
                      <a:tcPr>
                        <a:solidFill>
                          <a:srgbClr val="DBEEF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65021" t="-232950" r="-340" b="-76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68813568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4047556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Title 1"/>
              <p:cNvSpPr txBox="1">
                <a:spLocks/>
              </p:cNvSpPr>
              <p:nvPr/>
            </p:nvSpPr>
            <p:spPr bwMode="auto">
              <a:xfrm>
                <a:off x="321736" y="762000"/>
                <a:ext cx="10270064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b" anchorCtr="0" compatLnSpc="1">
                <a:prstTxWarp prst="textNoShape">
                  <a:avLst/>
                </a:prstTxWarp>
                <a:no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 b="1">
                    <a:solidFill>
                      <a:schemeClr val="accent2"/>
                    </a:solidFill>
                    <a:latin typeface="+mj-lt"/>
                    <a:ea typeface="+mj-ea"/>
                    <a:cs typeface="+mj-cs"/>
                  </a:defRPr>
                </a:lvl1pPr>
                <a:lvl2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 b="1">
                    <a:solidFill>
                      <a:schemeClr val="accent2"/>
                    </a:solidFill>
                    <a:latin typeface="Arial" charset="0"/>
                  </a:defRPr>
                </a:lvl2pPr>
                <a:lvl3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 b="1">
                    <a:solidFill>
                      <a:schemeClr val="accent2"/>
                    </a:solidFill>
                    <a:latin typeface="Arial" charset="0"/>
                  </a:defRPr>
                </a:lvl3pPr>
                <a:lvl4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 b="1">
                    <a:solidFill>
                      <a:schemeClr val="accent2"/>
                    </a:solidFill>
                    <a:latin typeface="Arial" charset="0"/>
                  </a:defRPr>
                </a:lvl4pPr>
                <a:lvl5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 b="1">
                    <a:solidFill>
                      <a:schemeClr val="accent2"/>
                    </a:solidFill>
                    <a:latin typeface="Arial" charset="0"/>
                  </a:defRPr>
                </a:lvl5pPr>
                <a:lvl6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3600" b="1">
                    <a:solidFill>
                      <a:schemeClr val="accent2"/>
                    </a:solidFill>
                    <a:latin typeface="Arial" charset="0"/>
                  </a:defRPr>
                </a:lvl6pPr>
                <a:lvl7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3600" b="1">
                    <a:solidFill>
                      <a:schemeClr val="accent2"/>
                    </a:solidFill>
                    <a:latin typeface="Arial" charset="0"/>
                  </a:defRPr>
                </a:lvl7pPr>
                <a:lvl8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3600" b="1">
                    <a:solidFill>
                      <a:schemeClr val="accent2"/>
                    </a:solidFill>
                    <a:latin typeface="Arial" charset="0"/>
                  </a:defRPr>
                </a:lvl8pPr>
                <a:lvl9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3600" b="1">
                    <a:solidFill>
                      <a:schemeClr val="accent2"/>
                    </a:solidFill>
                    <a:latin typeface="Arial" charset="0"/>
                  </a:defRPr>
                </a:lvl9pPr>
              </a:lstStyle>
              <a:p>
                <a:r>
                  <a:rPr lang="en-US" sz="2400" kern="0" dirty="0">
                    <a:solidFill>
                      <a:srgbClr val="006600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I.  Inflation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kern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kern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 (</m:t>
                        </m:r>
                        <m:r>
                          <a:rPr lang="en-US" sz="2400" i="1" kern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𝝅</m:t>
                        </m:r>
                      </m:e>
                      <m:sub>
                        <m:r>
                          <a:rPr lang="en-US" sz="2400" i="1" kern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𝒕</m:t>
                        </m:r>
                      </m:sub>
                    </m:sSub>
                    <m:r>
                      <a:rPr lang="en-US" sz="2400" i="1" kern="0">
                        <a:solidFill>
                          <a:srgbClr val="006600"/>
                        </a:solidFill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kern="0" dirty="0">
                    <a:solidFill>
                      <a:srgbClr val="006600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forecasting suite:  Simultaneous equation models  </a:t>
                </a:r>
                <a:r>
                  <a:rPr lang="en-US" sz="2400" kern="0" dirty="0" smtClean="0">
                    <a:solidFill>
                      <a:srgbClr val="006600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 </a:t>
                </a:r>
                <a:r>
                  <a:rPr lang="en-US" sz="2400" kern="0" dirty="0">
                    <a:solidFill>
                      <a:srgbClr val="006600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(cont.)</a:t>
                </a:r>
              </a:p>
            </p:txBody>
          </p:sp>
        </mc:Choice>
        <mc:Fallback xmlns="">
          <p:sp>
            <p:nvSpPr>
              <p:cNvPr id="5" name="Tit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21736" y="762000"/>
                <a:ext cx="10270064" cy="457200"/>
              </a:xfrm>
              <a:prstGeom prst="rect">
                <a:avLst/>
              </a:prstGeom>
              <a:blipFill>
                <a:blip r:embed="rId2"/>
                <a:stretch>
                  <a:fillRect l="-1840" r="-1246" b="-40000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2122818" y="2961321"/>
                <a:ext cx="7393104" cy="130446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800" b="1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𝑮𝑨𝑷</m:t>
                      </m:r>
                      <m:r>
                        <a:rPr lang="en-US" sz="1800" b="1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=</m:t>
                      </m:r>
                      <m:r>
                        <a:rPr lang="en-US" sz="1800" b="1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𝒇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en-US" sz="1800" b="1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𝑹𝑬𝑬𝑹</m:t>
                          </m:r>
                          <m:r>
                            <a:rPr lang="en-US" sz="1800" b="1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, </m:t>
                          </m:r>
                          <m:r>
                            <a:rPr lang="en-US" sz="1800" b="1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𝑶𝑰𝑳</m:t>
                          </m:r>
                          <m:r>
                            <a:rPr lang="en-US" sz="1800" b="1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, </m:t>
                          </m:r>
                          <m:r>
                            <a:rPr lang="en-US" sz="1800" b="1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𝑳𝒂𝒈𝒔</m:t>
                          </m:r>
                          <m:r>
                            <a:rPr lang="en-US" sz="1800" b="1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 </m:t>
                          </m:r>
                          <m:r>
                            <a:rPr lang="en-US" sz="1800" b="1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𝒐𝒇</m:t>
                          </m:r>
                          <m:r>
                            <a:rPr lang="en-US" sz="1800" b="1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 </m:t>
                          </m:r>
                          <m:r>
                            <a:rPr lang="en-US" sz="1800" b="1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𝑮𝑨𝑷</m:t>
                          </m:r>
                          <m:r>
                            <a:rPr lang="en-US" sz="1800" b="1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, </m:t>
                          </m:r>
                          <m:r>
                            <a:rPr lang="en-US" sz="1800" b="1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𝑾𝑺𝑷</m:t>
                          </m:r>
                        </m:e>
                      </m:d>
                    </m:oMath>
                  </m:oMathPara>
                </a14:m>
                <a:endParaRPr lang="en-US" sz="1800" i="1" dirty="0" smtClean="0">
                  <a:effectLst/>
                  <a:latin typeface="Cambria Math" panose="020405030504060302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800" b="1" i="1" smtClean="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𝑴</m:t>
                      </m:r>
                      <m:r>
                        <a:rPr lang="en-US" sz="1800" b="1" i="1" smtClean="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𝟐</m:t>
                      </m:r>
                      <m:r>
                        <a:rPr lang="en-US" sz="1800" b="1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=</m:t>
                      </m:r>
                      <m:r>
                        <a:rPr lang="en-US" sz="1800" b="1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𝒇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en-US" sz="1800" b="1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𝑰𝒏𝒕𝒆𝒓𝒆𝒔𝒕</m:t>
                          </m:r>
                          <m:r>
                            <a:rPr lang="en-US" sz="1800" b="1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 </m:t>
                          </m:r>
                          <m:r>
                            <a:rPr lang="en-US" sz="1800" b="1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𝒓𝒂𝒕𝒆</m:t>
                          </m:r>
                          <m:r>
                            <a:rPr lang="en-US" sz="1800" b="1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, </m:t>
                          </m:r>
                          <m:r>
                            <a:rPr lang="en-US" sz="1800" b="1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𝑹𝑬𝑬𝑹</m:t>
                          </m:r>
                          <m:r>
                            <a:rPr lang="en-US" sz="1800" b="1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, </m:t>
                          </m:r>
                          <m:r>
                            <a:rPr lang="en-US" sz="1800" b="1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𝑮𝑨𝑷</m:t>
                          </m:r>
                          <m:r>
                            <a:rPr lang="en-US" sz="1800" b="1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, </m:t>
                          </m:r>
                          <m:r>
                            <a:rPr lang="en-US" sz="1800" b="1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𝑪𝑷𝑰</m:t>
                          </m:r>
                          <m:r>
                            <a:rPr lang="en-US" sz="1800" b="1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, </m:t>
                          </m:r>
                          <m:r>
                            <a:rPr lang="en-US" sz="1800" b="1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𝑳𝒂𝒈𝒔</m:t>
                          </m:r>
                          <m:r>
                            <a:rPr lang="en-US" sz="1800" b="1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 </m:t>
                          </m:r>
                          <m:r>
                            <a:rPr lang="en-US" sz="1800" b="1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𝒐𝒇</m:t>
                          </m:r>
                          <m:r>
                            <a:rPr lang="en-US" sz="1800" b="1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 </m:t>
                          </m:r>
                          <m:r>
                            <a:rPr lang="en-US" sz="1800" b="1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𝑴</m:t>
                          </m:r>
                          <m:r>
                            <a:rPr lang="en-US" sz="1800" b="1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𝟐</m:t>
                          </m:r>
                          <m:r>
                            <a:rPr lang="en-US" sz="1800" b="1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 </m:t>
                          </m:r>
                          <m:r>
                            <a:rPr lang="en-US" sz="1800" b="1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𝒂𝒏𝒅</m:t>
                          </m:r>
                          <m:r>
                            <a:rPr lang="en-US" sz="1800" b="1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 </m:t>
                          </m:r>
                          <m:r>
                            <a:rPr lang="en-US" sz="1800" b="1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𝑾𝑺𝑷</m:t>
                          </m:r>
                        </m:e>
                      </m:d>
                    </m:oMath>
                  </m:oMathPara>
                </a14:m>
                <a:endParaRPr lang="en-US" sz="1800" i="1" dirty="0" smtClean="0">
                  <a:effectLst/>
                  <a:latin typeface="Cambria Math" panose="020405030504060302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sz="1800" dirty="0" smtClean="0">
                    <a:effectLst/>
                    <a:latin typeface="+mj-lt"/>
                    <a:ea typeface="Calibri" panose="020F0502020204030204" pitchFamily="34" charset="0"/>
                    <a:cs typeface="Arial" panose="020B0604020202020204" pitchFamily="34" charset="0"/>
                  </a:rPr>
                  <a:t>C</a:t>
                </a:r>
                <a14:m>
                  <m:oMath xmlns:m="http://schemas.openxmlformats.org/officeDocument/2006/math">
                    <m:r>
                      <a:rPr lang="en-US" sz="1800" b="1" i="0" smtClean="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𝐏𝐈</m:t>
                    </m:r>
                    <m:r>
                      <a:rPr lang="en-US" sz="1800" b="1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=</m:t>
                    </m:r>
                    <m:r>
                      <a:rPr lang="en-US" sz="1800" b="1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𝒇</m:t>
                    </m:r>
                    <m:d>
                      <m:dPr>
                        <m:begChr m:val="["/>
                        <m:endChr m:val="]"/>
                        <m:ctrlP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en-US" sz="1800" b="1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𝑹𝑬𝑬𝑹</m:t>
                        </m:r>
                        <m:r>
                          <a:rPr lang="en-US" sz="1800" b="1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, </m:t>
                        </m:r>
                        <m:r>
                          <a:rPr lang="en-US" sz="1800" b="1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𝑶𝑰𝑳</m:t>
                        </m:r>
                        <m:r>
                          <a:rPr lang="en-US" sz="1800" b="1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, </m:t>
                        </m:r>
                        <m:r>
                          <a:rPr lang="en-US" sz="1800" b="1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𝑮𝑨𝑷</m:t>
                        </m:r>
                        <m:r>
                          <a:rPr lang="en-US" sz="1800" b="1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, </m:t>
                        </m:r>
                        <m:r>
                          <a:rPr lang="en-US" sz="1800" b="1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𝑴</m:t>
                        </m:r>
                        <m:r>
                          <a:rPr lang="en-US" sz="1800" b="1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𝟐</m:t>
                        </m:r>
                        <m:r>
                          <a:rPr lang="en-US" sz="1800" b="1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, </m:t>
                        </m:r>
                        <m:r>
                          <a:rPr lang="en-US" sz="1800" b="1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𝑳𝒂𝒈𝒔</m:t>
                        </m:r>
                        <m:r>
                          <a:rPr lang="en-US" sz="1800" b="1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 </m:t>
                        </m:r>
                        <m:r>
                          <a:rPr lang="en-US" sz="1800" b="1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𝒐𝒇</m:t>
                        </m:r>
                        <m:r>
                          <a:rPr lang="en-US" sz="1800" b="1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 </m:t>
                        </m:r>
                        <m:r>
                          <a:rPr lang="en-US" sz="1800" b="1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𝑪𝑷𝑰</m:t>
                        </m:r>
                        <m:r>
                          <a:rPr lang="en-US" sz="1800" b="1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, </m:t>
                        </m:r>
                        <m:r>
                          <a:rPr lang="en-US" sz="1800" b="1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𝑾𝑺𝑷</m:t>
                        </m:r>
                      </m:e>
                    </m:d>
                  </m:oMath>
                </a14:m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2818" y="2961321"/>
                <a:ext cx="7393104" cy="1304460"/>
              </a:xfrm>
              <a:prstGeom prst="rect">
                <a:avLst/>
              </a:prstGeom>
              <a:blipFill>
                <a:blip r:embed="rId3"/>
                <a:stretch>
                  <a:fillRect l="-660" b="-42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1817264" y="4653635"/>
                <a:ext cx="8159750" cy="71609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sz="1400" b="0" dirty="0" smtClean="0">
                    <a:latin typeface="+mj-lt"/>
                    <a:ea typeface="Calibri" panose="020F0502020204030204" pitchFamily="34" charset="0"/>
                    <a:cs typeface="Arial" panose="020B0604020202020204" pitchFamily="34" charset="0"/>
                  </a:rPr>
                  <a:t>where: </a:t>
                </a:r>
                <a14:m>
                  <m:oMath xmlns:m="http://schemas.openxmlformats.org/officeDocument/2006/math">
                    <m:r>
                      <a:rPr lang="en-US" sz="14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𝐺𝐴𝑃</m:t>
                    </m:r>
                    <m:r>
                      <a:rPr lang="en-US" sz="14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=</m:t>
                    </m:r>
                    <m:r>
                      <a:rPr lang="en-US" sz="14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𝑜𝑢𝑡𝑝𝑢𝑡</m:t>
                    </m:r>
                    <m:r>
                      <a:rPr lang="en-US" sz="14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 </m:t>
                    </m:r>
                    <m:r>
                      <a:rPr lang="en-US" sz="14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𝑔𝑎𝑝</m:t>
                    </m:r>
                    <m:r>
                      <a:rPr lang="en-US" sz="14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,  </m:t>
                    </m:r>
                    <m:r>
                      <a:rPr lang="en-US" sz="1400" b="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𝑀</m:t>
                    </m:r>
                    <m:r>
                      <a:rPr lang="en-US" sz="1400" b="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2=</m:t>
                    </m:r>
                  </m:oMath>
                </a14:m>
                <a:r>
                  <a:rPr lang="en-US" sz="1400" b="0" i="1" dirty="0" smtClean="0">
                    <a:effectLst/>
                    <a:latin typeface="+mj-lt"/>
                    <a:ea typeface="Calibri" panose="020F0502020204030204" pitchFamily="34" charset="0"/>
                    <a:cs typeface="Arial" panose="020B0604020202020204" pitchFamily="34" charset="0"/>
                  </a:rPr>
                  <a:t> Money Supply ,   Oil= international oil prices,   </a:t>
                </a:r>
              </a:p>
              <a:p>
                <a:pPr marL="0" marR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sz="1400" b="0" i="1" dirty="0" smtClean="0">
                    <a:effectLst/>
                    <a:latin typeface="+mj-lt"/>
                    <a:ea typeface="Calibri" panose="020F0502020204030204" pitchFamily="34" charset="0"/>
                    <a:cs typeface="Arial" panose="020B0604020202020204" pitchFamily="34" charset="0"/>
                  </a:rPr>
                  <a:t>WSP = wheat support price,   REER = real effective exchange rate</a:t>
                </a:r>
                <a:endParaRPr lang="en-US" sz="1400" b="0" i="1" dirty="0">
                  <a:effectLst/>
                  <a:latin typeface="+mj-lt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17264" y="4653635"/>
                <a:ext cx="8159750" cy="716093"/>
              </a:xfrm>
              <a:prstGeom prst="rect">
                <a:avLst/>
              </a:prstGeom>
              <a:blipFill>
                <a:blip r:embed="rId4"/>
                <a:stretch>
                  <a:fillRect l="-224" b="-42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 9"/>
          <p:cNvSpPr/>
          <p:nvPr/>
        </p:nvSpPr>
        <p:spPr>
          <a:xfrm>
            <a:off x="607896" y="1371600"/>
            <a:ext cx="8915400" cy="12018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romanUcPeriod"/>
              <a:tabLst>
                <a:tab pos="381000" algn="l"/>
                <a:tab pos="400050" algn="l"/>
                <a:tab pos="571500" algn="l"/>
                <a:tab pos="952500" algn="l"/>
                <a:tab pos="971550" algn="l"/>
                <a:tab pos="1143000" algn="l"/>
                <a:tab pos="1333500" algn="l"/>
                <a:tab pos="1524000" algn="l"/>
                <a:tab pos="1714500" algn="l"/>
                <a:tab pos="1905000" algn="l"/>
                <a:tab pos="2095500" algn="l"/>
                <a:tab pos="2286000" algn="l"/>
                <a:tab pos="2476500" algn="l"/>
                <a:tab pos="2667000" algn="l"/>
                <a:tab pos="2857500" algn="l"/>
                <a:tab pos="3048000" algn="l"/>
                <a:tab pos="3238500" algn="l"/>
                <a:tab pos="3429000" algn="l"/>
                <a:tab pos="3619500" algn="l"/>
              </a:tabLst>
            </a:pPr>
            <a:r>
              <a:rPr lang="en-US" sz="1800" u="sng" dirty="0" smtClean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Structure of Simultaneous equation models</a:t>
            </a:r>
            <a:r>
              <a:rPr lang="en-US" sz="1800" b="0" u="sng" dirty="0" smtClean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:</a:t>
            </a:r>
            <a:endParaRPr lang="en-US" sz="1800" b="0" dirty="0">
              <a:latin typeface="+mj-lt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00050" marR="0"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tabLst>
                <a:tab pos="0" algn="l"/>
                <a:tab pos="190500" algn="l"/>
                <a:tab pos="381000" algn="l"/>
                <a:tab pos="571500" algn="l"/>
                <a:tab pos="800100" algn="l"/>
                <a:tab pos="1143000" algn="l"/>
                <a:tab pos="1333500" algn="l"/>
                <a:tab pos="1524000" algn="l"/>
                <a:tab pos="1714500" algn="l"/>
                <a:tab pos="1905000" algn="l"/>
                <a:tab pos="2095500" algn="l"/>
                <a:tab pos="2286000" algn="l"/>
                <a:tab pos="2476500" algn="l"/>
                <a:tab pos="2667000" algn="l"/>
                <a:tab pos="2857500" algn="l"/>
                <a:tab pos="3048000" algn="l"/>
                <a:tab pos="3238500" algn="l"/>
                <a:tab pos="3429000" algn="l"/>
                <a:tab pos="3619500" algn="l"/>
              </a:tabLst>
            </a:pPr>
            <a:r>
              <a:rPr lang="en-US" sz="1800" b="0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The structural model is estimated on the monthly frequency. The structure of the specification is as follows;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21737" y="5482070"/>
            <a:ext cx="11357962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0050" marR="0"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b="0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Three equations are solved simultaneously to obtain the forecast for desired period. Before solving the model, assumptions for exogenous variables are required. </a:t>
            </a:r>
          </a:p>
        </p:txBody>
      </p:sp>
    </p:spTree>
    <p:extLst>
      <p:ext uri="{BB962C8B-B14F-4D97-AF65-F5344CB8AC3E}">
        <p14:creationId xmlns:p14="http://schemas.microsoft.com/office/powerpoint/2010/main" val="218691566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Title 1"/>
              <p:cNvSpPr txBox="1">
                <a:spLocks/>
              </p:cNvSpPr>
              <p:nvPr/>
            </p:nvSpPr>
            <p:spPr bwMode="auto">
              <a:xfrm>
                <a:off x="321736" y="762000"/>
                <a:ext cx="10270064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b" anchorCtr="0" compatLnSpc="1">
                <a:prstTxWarp prst="textNoShape">
                  <a:avLst/>
                </a:prstTxWarp>
                <a:no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 b="1">
                    <a:solidFill>
                      <a:schemeClr val="accent2"/>
                    </a:solidFill>
                    <a:latin typeface="+mj-lt"/>
                    <a:ea typeface="+mj-ea"/>
                    <a:cs typeface="+mj-cs"/>
                  </a:defRPr>
                </a:lvl1pPr>
                <a:lvl2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 b="1">
                    <a:solidFill>
                      <a:schemeClr val="accent2"/>
                    </a:solidFill>
                    <a:latin typeface="Arial" charset="0"/>
                  </a:defRPr>
                </a:lvl2pPr>
                <a:lvl3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 b="1">
                    <a:solidFill>
                      <a:schemeClr val="accent2"/>
                    </a:solidFill>
                    <a:latin typeface="Arial" charset="0"/>
                  </a:defRPr>
                </a:lvl3pPr>
                <a:lvl4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 b="1">
                    <a:solidFill>
                      <a:schemeClr val="accent2"/>
                    </a:solidFill>
                    <a:latin typeface="Arial" charset="0"/>
                  </a:defRPr>
                </a:lvl4pPr>
                <a:lvl5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 b="1">
                    <a:solidFill>
                      <a:schemeClr val="accent2"/>
                    </a:solidFill>
                    <a:latin typeface="Arial" charset="0"/>
                  </a:defRPr>
                </a:lvl5pPr>
                <a:lvl6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3600" b="1">
                    <a:solidFill>
                      <a:schemeClr val="accent2"/>
                    </a:solidFill>
                    <a:latin typeface="Arial" charset="0"/>
                  </a:defRPr>
                </a:lvl6pPr>
                <a:lvl7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3600" b="1">
                    <a:solidFill>
                      <a:schemeClr val="accent2"/>
                    </a:solidFill>
                    <a:latin typeface="Arial" charset="0"/>
                  </a:defRPr>
                </a:lvl7pPr>
                <a:lvl8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3600" b="1">
                    <a:solidFill>
                      <a:schemeClr val="accent2"/>
                    </a:solidFill>
                    <a:latin typeface="Arial" charset="0"/>
                  </a:defRPr>
                </a:lvl8pPr>
                <a:lvl9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3600" b="1">
                    <a:solidFill>
                      <a:schemeClr val="accent2"/>
                    </a:solidFill>
                    <a:latin typeface="Arial" charset="0"/>
                  </a:defRPr>
                </a:lvl9pPr>
              </a:lstStyle>
              <a:p>
                <a:r>
                  <a:rPr lang="en-US" sz="2400" kern="0" dirty="0">
                    <a:solidFill>
                      <a:srgbClr val="006600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I.  Inflation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kern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kern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 (</m:t>
                        </m:r>
                        <m:r>
                          <a:rPr lang="en-US" sz="2400" i="1" kern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𝝅</m:t>
                        </m:r>
                      </m:e>
                      <m:sub>
                        <m:r>
                          <a:rPr lang="en-US" sz="2400" i="1" kern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𝒕</m:t>
                        </m:r>
                      </m:sub>
                    </m:sSub>
                    <m:r>
                      <a:rPr lang="en-US" sz="2400" i="1" kern="0">
                        <a:solidFill>
                          <a:srgbClr val="006600"/>
                        </a:solidFill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kern="0" dirty="0">
                    <a:solidFill>
                      <a:srgbClr val="006600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forecasting suite:  Structural VAR (recursive) </a:t>
                </a:r>
                <a:r>
                  <a:rPr lang="en-US" sz="2400" kern="0" dirty="0" smtClean="0">
                    <a:solidFill>
                      <a:srgbClr val="006600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      (</a:t>
                </a:r>
                <a:r>
                  <a:rPr lang="en-US" sz="2400" kern="0" dirty="0">
                    <a:solidFill>
                      <a:srgbClr val="006600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cont.)</a:t>
                </a:r>
              </a:p>
            </p:txBody>
          </p:sp>
        </mc:Choice>
        <mc:Fallback xmlns="">
          <p:sp>
            <p:nvSpPr>
              <p:cNvPr id="5" name="Tit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21736" y="762000"/>
                <a:ext cx="10270064" cy="457200"/>
              </a:xfrm>
              <a:prstGeom prst="rect">
                <a:avLst/>
              </a:prstGeom>
              <a:blipFill>
                <a:blip r:embed="rId3"/>
                <a:stretch>
                  <a:fillRect l="-1840" b="-40000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-381000" y="3987988"/>
                <a:ext cx="7162800" cy="266637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1143000" marR="0">
                  <a:lnSpc>
                    <a:spcPct val="200000"/>
                  </a:lnSpc>
                  <a:spcBef>
                    <a:spcPts val="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𝐷𝑖𝑠𝑟</m:t>
                          </m:r>
                        </m:e>
                        <m:sub>
                          <m:r>
                            <a:rPr lang="en-US" sz="1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𝑡</m:t>
                          </m:r>
                        </m:sub>
                      </m:sSub>
                      <m:r>
                        <a:rPr lang="en-US" sz="16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=</m:t>
                      </m:r>
                      <m:sSub>
                        <m:sSubPr>
                          <m:ctrlPr>
                            <a:rPr lang="en-US" sz="1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𝐸</m:t>
                          </m:r>
                        </m:e>
                        <m:sub>
                          <m:r>
                            <a:rPr lang="en-US" sz="1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𝑡</m:t>
                          </m:r>
                          <m:r>
                            <a:rPr lang="en-US" sz="1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−1</m:t>
                          </m:r>
                        </m:sub>
                      </m:sSub>
                      <m:sSub>
                        <m:sSubPr>
                          <m:ctrlPr>
                            <a:rPr lang="en-US" sz="1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𝐷𝑖𝑠𝑟</m:t>
                          </m:r>
                        </m:e>
                        <m:sub>
                          <m:r>
                            <a:rPr lang="en-US" sz="1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𝑡</m:t>
                          </m:r>
                        </m:sub>
                      </m:sSub>
                      <m:r>
                        <a:rPr lang="en-US" sz="16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+</m:t>
                      </m:r>
                      <m:sSubSup>
                        <m:sSubSupPr>
                          <m:ctrlPr>
                            <a:rPr lang="en-US" sz="1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sSubSupPr>
                        <m:e>
                          <m:r>
                            <a:rPr lang="en-US" sz="1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𝜖</m:t>
                          </m:r>
                        </m:e>
                        <m:sub>
                          <m:r>
                            <a:rPr lang="en-US" sz="1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𝑡</m:t>
                          </m:r>
                        </m:sub>
                        <m:sup>
                          <m:r>
                            <a:rPr lang="en-US" sz="1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𝐷𝑖𝑠𝑟</m:t>
                          </m:r>
                        </m:sup>
                      </m:sSubSup>
                    </m:oMath>
                  </m:oMathPara>
                </a14:m>
                <a:endParaRPr lang="en-US" sz="1600" dirty="0">
                  <a:effectLst/>
                  <a:latin typeface="+mj-lt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1143000" marR="0">
                  <a:lnSpc>
                    <a:spcPct val="200000"/>
                  </a:lnSpc>
                  <a:spcBef>
                    <a:spcPts val="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𝐿𝑅</m:t>
                          </m:r>
                        </m:e>
                        <m:sub>
                          <m:r>
                            <a:rPr lang="en-US" sz="1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𝑡</m:t>
                          </m:r>
                        </m:sub>
                      </m:sSub>
                      <m:r>
                        <a:rPr lang="en-US" sz="16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=</m:t>
                      </m:r>
                      <m:sSub>
                        <m:sSubPr>
                          <m:ctrlPr>
                            <a:rPr lang="en-US" sz="1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𝐸</m:t>
                          </m:r>
                        </m:e>
                        <m:sub>
                          <m:r>
                            <a:rPr lang="en-US" sz="1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𝑡</m:t>
                          </m:r>
                          <m:r>
                            <a:rPr lang="en-US" sz="1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−1</m:t>
                          </m:r>
                        </m:sub>
                      </m:sSub>
                      <m:sSub>
                        <m:sSubPr>
                          <m:ctrlPr>
                            <a:rPr lang="en-US" sz="1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𝐿𝑅</m:t>
                          </m:r>
                        </m:e>
                        <m:sub>
                          <m:r>
                            <a:rPr lang="en-US" sz="1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𝑡</m:t>
                          </m:r>
                        </m:sub>
                      </m:sSub>
                      <m:r>
                        <a:rPr lang="en-US" sz="16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en-US" sz="16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𝜆</m:t>
                      </m:r>
                      <m:r>
                        <a:rPr lang="en-US" sz="16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1</m:t>
                      </m:r>
                      <m:sSubSup>
                        <m:sSubSupPr>
                          <m:ctrlPr>
                            <a:rPr lang="en-US" sz="1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sSubSupPr>
                        <m:e>
                          <m:r>
                            <a:rPr lang="en-US" sz="1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𝜀</m:t>
                          </m:r>
                        </m:e>
                        <m:sub>
                          <m:r>
                            <a:rPr lang="en-US" sz="1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𝑡</m:t>
                          </m:r>
                        </m:sub>
                        <m:sup>
                          <m:r>
                            <a:rPr lang="en-US" sz="1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𝐷𝑖𝑠𝑟</m:t>
                          </m:r>
                        </m:sup>
                      </m:sSubSup>
                      <m:r>
                        <a:rPr lang="en-US" sz="16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+</m:t>
                      </m:r>
                      <m:sSubSup>
                        <m:sSubSupPr>
                          <m:ctrlPr>
                            <a:rPr lang="en-US" sz="1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sSubSupPr>
                        <m:e>
                          <m:r>
                            <a:rPr lang="en-US" sz="1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𝜖</m:t>
                          </m:r>
                        </m:e>
                        <m:sub>
                          <m:r>
                            <a:rPr lang="en-US" sz="1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𝑡</m:t>
                          </m:r>
                        </m:sub>
                        <m:sup>
                          <m:r>
                            <a:rPr lang="en-US" sz="1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𝐿𝑅</m:t>
                          </m:r>
                        </m:sup>
                      </m:sSubSup>
                    </m:oMath>
                  </m:oMathPara>
                </a14:m>
                <a:endParaRPr lang="en-US" sz="1600" dirty="0">
                  <a:effectLst/>
                  <a:latin typeface="+mj-lt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1143000" marR="0">
                  <a:lnSpc>
                    <a:spcPct val="200000"/>
                  </a:lnSpc>
                  <a:spcBef>
                    <a:spcPts val="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𝑀</m:t>
                          </m:r>
                          <m:r>
                            <a:rPr lang="en-US" sz="1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0</m:t>
                          </m:r>
                        </m:e>
                        <m:sub>
                          <m:r>
                            <a:rPr lang="en-US" sz="1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𝑡</m:t>
                          </m:r>
                        </m:sub>
                      </m:sSub>
                      <m:r>
                        <a:rPr lang="en-US" sz="16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=</m:t>
                      </m:r>
                      <m:sSub>
                        <m:sSubPr>
                          <m:ctrlPr>
                            <a:rPr lang="en-US" sz="1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𝐸</m:t>
                          </m:r>
                        </m:e>
                        <m:sub>
                          <m:r>
                            <a:rPr lang="en-US" sz="1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𝑡</m:t>
                          </m:r>
                          <m:r>
                            <a:rPr lang="en-US" sz="1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−1</m:t>
                          </m:r>
                        </m:sub>
                      </m:sSub>
                      <m:sSub>
                        <m:sSubPr>
                          <m:ctrlPr>
                            <a:rPr lang="en-US" sz="1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𝑀</m:t>
                          </m:r>
                          <m:r>
                            <a:rPr lang="en-US" sz="1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0</m:t>
                          </m:r>
                        </m:e>
                        <m:sub>
                          <m:r>
                            <a:rPr lang="en-US" sz="1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𝑡</m:t>
                          </m:r>
                        </m:sub>
                      </m:sSub>
                      <m:r>
                        <a:rPr lang="en-US" sz="16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en-US" sz="16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𝜆</m:t>
                      </m:r>
                      <m:r>
                        <a:rPr lang="en-US" sz="16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2</m:t>
                      </m:r>
                      <m:sSubSup>
                        <m:sSubSupPr>
                          <m:ctrlPr>
                            <a:rPr lang="en-US" sz="1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sSubSupPr>
                        <m:e>
                          <m:r>
                            <a:rPr lang="en-US" sz="1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𝜀</m:t>
                          </m:r>
                        </m:e>
                        <m:sub>
                          <m:r>
                            <a:rPr lang="en-US" sz="1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𝑡</m:t>
                          </m:r>
                        </m:sub>
                        <m:sup>
                          <m:r>
                            <a:rPr lang="en-US" sz="1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𝐷𝑖𝑠𝑟</m:t>
                          </m:r>
                        </m:sup>
                      </m:sSubSup>
                      <m:r>
                        <a:rPr lang="en-US" sz="16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en-US" sz="16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𝜆</m:t>
                      </m:r>
                      <m:r>
                        <a:rPr lang="en-US" sz="16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3</m:t>
                      </m:r>
                      <m:sSubSup>
                        <m:sSubSupPr>
                          <m:ctrlPr>
                            <a:rPr lang="en-US" sz="1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sSubSupPr>
                        <m:e>
                          <m:r>
                            <a:rPr lang="en-US" sz="1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𝜀</m:t>
                          </m:r>
                        </m:e>
                        <m:sub>
                          <m:r>
                            <a:rPr lang="en-US" sz="1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𝑡</m:t>
                          </m:r>
                        </m:sub>
                        <m:sup>
                          <m:r>
                            <a:rPr lang="en-US" sz="1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𝐿𝑅</m:t>
                          </m:r>
                        </m:sup>
                      </m:sSubSup>
                      <m:r>
                        <a:rPr lang="en-US" sz="16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+</m:t>
                      </m:r>
                      <m:sSubSup>
                        <m:sSubSupPr>
                          <m:ctrlPr>
                            <a:rPr lang="en-US" sz="1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sSubSupPr>
                        <m:e>
                          <m:r>
                            <a:rPr lang="en-US" sz="1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𝜖</m:t>
                          </m:r>
                        </m:e>
                        <m:sub>
                          <m:r>
                            <a:rPr lang="en-US" sz="1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𝑡</m:t>
                          </m:r>
                        </m:sub>
                        <m:sup>
                          <m:r>
                            <a:rPr lang="en-US" sz="1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𝑀</m:t>
                          </m:r>
                          <m:r>
                            <a:rPr lang="en-US" sz="1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0</m:t>
                          </m:r>
                        </m:sup>
                      </m:sSubSup>
                    </m:oMath>
                  </m:oMathPara>
                </a14:m>
                <a:endParaRPr lang="en-US" sz="1600" dirty="0">
                  <a:effectLst/>
                  <a:latin typeface="+mj-lt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1143000" marR="0">
                  <a:lnSpc>
                    <a:spcPct val="200000"/>
                  </a:lnSpc>
                  <a:spcBef>
                    <a:spcPts val="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𝑀</m:t>
                          </m:r>
                          <m:r>
                            <a:rPr lang="en-US" sz="1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2</m:t>
                          </m:r>
                        </m:e>
                        <m:sub>
                          <m:r>
                            <a:rPr lang="en-US" sz="1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𝑡</m:t>
                          </m:r>
                        </m:sub>
                      </m:sSub>
                      <m:r>
                        <a:rPr lang="en-US" sz="16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=</m:t>
                      </m:r>
                      <m:sSub>
                        <m:sSubPr>
                          <m:ctrlPr>
                            <a:rPr lang="en-US" sz="1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𝐸</m:t>
                          </m:r>
                        </m:e>
                        <m:sub>
                          <m:r>
                            <a:rPr lang="en-US" sz="1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𝑡</m:t>
                          </m:r>
                          <m:r>
                            <a:rPr lang="en-US" sz="1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−1</m:t>
                          </m:r>
                        </m:sub>
                      </m:sSub>
                      <m:sSub>
                        <m:sSubPr>
                          <m:ctrlPr>
                            <a:rPr lang="en-US" sz="1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𝑀</m:t>
                          </m:r>
                          <m:r>
                            <a:rPr lang="en-US" sz="1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2</m:t>
                          </m:r>
                        </m:e>
                        <m:sub>
                          <m:r>
                            <a:rPr lang="en-US" sz="1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𝑡</m:t>
                          </m:r>
                        </m:sub>
                      </m:sSub>
                      <m:r>
                        <a:rPr lang="en-US" sz="16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en-US" sz="16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𝜆</m:t>
                      </m:r>
                      <m:r>
                        <a:rPr lang="en-US" sz="16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4</m:t>
                      </m:r>
                      <m:sSubSup>
                        <m:sSubSupPr>
                          <m:ctrlPr>
                            <a:rPr lang="en-US" sz="1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sSubSupPr>
                        <m:e>
                          <m:r>
                            <a:rPr lang="en-US" sz="1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𝜀</m:t>
                          </m:r>
                        </m:e>
                        <m:sub>
                          <m:r>
                            <a:rPr lang="en-US" sz="1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𝑡</m:t>
                          </m:r>
                        </m:sub>
                        <m:sup>
                          <m:r>
                            <a:rPr lang="en-US" sz="1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𝐷𝑖𝑠𝑟</m:t>
                          </m:r>
                        </m:sup>
                      </m:sSubSup>
                      <m:r>
                        <a:rPr lang="en-US" sz="16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en-US" sz="16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𝜆</m:t>
                      </m:r>
                      <m:r>
                        <a:rPr lang="en-US" sz="16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5</m:t>
                      </m:r>
                      <m:sSubSup>
                        <m:sSubSupPr>
                          <m:ctrlPr>
                            <a:rPr lang="en-US" sz="1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sSubSupPr>
                        <m:e>
                          <m:r>
                            <a:rPr lang="en-US" sz="1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𝜀</m:t>
                          </m:r>
                        </m:e>
                        <m:sub>
                          <m:r>
                            <a:rPr lang="en-US" sz="1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𝑡</m:t>
                          </m:r>
                        </m:sub>
                        <m:sup>
                          <m:r>
                            <a:rPr lang="en-US" sz="1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𝐿𝑅</m:t>
                          </m:r>
                        </m:sup>
                      </m:sSubSup>
                      <m:r>
                        <a:rPr lang="en-US" sz="16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en-US" sz="16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𝜆</m:t>
                      </m:r>
                      <m:r>
                        <a:rPr lang="en-US" sz="16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6</m:t>
                      </m:r>
                      <m:sSubSup>
                        <m:sSubSupPr>
                          <m:ctrlPr>
                            <a:rPr lang="en-US" sz="1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sSubSupPr>
                        <m:e>
                          <m:r>
                            <a:rPr lang="en-US" sz="1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𝜀</m:t>
                          </m:r>
                        </m:e>
                        <m:sub>
                          <m:r>
                            <a:rPr lang="en-US" sz="1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𝑡</m:t>
                          </m:r>
                        </m:sub>
                        <m:sup>
                          <m:r>
                            <a:rPr lang="en-US" sz="1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𝑀</m:t>
                          </m:r>
                          <m:r>
                            <a:rPr lang="en-US" sz="1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0</m:t>
                          </m:r>
                        </m:sup>
                      </m:sSubSup>
                      <m:r>
                        <a:rPr lang="en-US" sz="16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+</m:t>
                      </m:r>
                      <m:sSubSup>
                        <m:sSubSupPr>
                          <m:ctrlPr>
                            <a:rPr lang="en-US" sz="1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sSubSupPr>
                        <m:e>
                          <m:r>
                            <a:rPr lang="en-US" sz="1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𝜖</m:t>
                          </m:r>
                        </m:e>
                        <m:sub>
                          <m:r>
                            <a:rPr lang="en-US" sz="1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𝑡</m:t>
                          </m:r>
                        </m:sub>
                        <m:sup>
                          <m:r>
                            <a:rPr lang="en-US" sz="1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𝑀</m:t>
                          </m:r>
                          <m:r>
                            <a:rPr lang="en-US" sz="1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US" sz="1600" dirty="0">
                  <a:effectLst/>
                  <a:latin typeface="+mj-lt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1143000" marR="0">
                  <a:lnSpc>
                    <a:spcPct val="200000"/>
                  </a:lnSpc>
                  <a:spcBef>
                    <a:spcPts val="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sz="1600" b="1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𝑪𝑷𝑰</m:t>
                          </m:r>
                        </m:e>
                        <m:sub>
                          <m:r>
                            <a:rPr lang="en-US" sz="1600" b="1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𝒕</m:t>
                          </m:r>
                        </m:sub>
                      </m:sSub>
                      <m:r>
                        <a:rPr lang="en-US" sz="1600" b="1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=</m:t>
                      </m:r>
                      <m:sSub>
                        <m:sSubPr>
                          <m:ctrlPr>
                            <a:rPr lang="en-US" sz="1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sz="1600" b="1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𝑬</m:t>
                          </m:r>
                        </m:e>
                        <m:sub>
                          <m:r>
                            <a:rPr lang="en-US" sz="1600" b="1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𝒕</m:t>
                          </m:r>
                          <m:r>
                            <a:rPr lang="en-US" sz="1600" b="1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−</m:t>
                          </m:r>
                          <m:r>
                            <a:rPr lang="en-US" sz="1600" b="1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𝟏</m:t>
                          </m:r>
                        </m:sub>
                      </m:sSub>
                      <m:sSub>
                        <m:sSubPr>
                          <m:ctrlPr>
                            <a:rPr lang="en-US" sz="1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sz="1600" b="1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𝑪𝑷𝑰</m:t>
                          </m:r>
                        </m:e>
                        <m:sub>
                          <m:r>
                            <a:rPr lang="en-US" sz="1600" b="1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𝒕</m:t>
                          </m:r>
                        </m:sub>
                      </m:sSub>
                      <m:r>
                        <a:rPr lang="en-US" sz="1600" b="1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en-US" sz="1600" b="1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𝝀</m:t>
                      </m:r>
                      <m:r>
                        <a:rPr lang="en-US" sz="1600" b="1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𝟕</m:t>
                      </m:r>
                      <m:sSubSup>
                        <m:sSubSupPr>
                          <m:ctrlPr>
                            <a:rPr lang="en-US" sz="1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sSubSupPr>
                        <m:e>
                          <m:r>
                            <a:rPr lang="en-US" sz="1600" b="1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𝜺</m:t>
                          </m:r>
                        </m:e>
                        <m:sub>
                          <m:r>
                            <a:rPr lang="en-US" sz="1600" b="1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𝒕</m:t>
                          </m:r>
                        </m:sub>
                        <m:sup>
                          <m:r>
                            <a:rPr lang="en-US" sz="1600" b="1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𝑫𝒊𝒔𝒓</m:t>
                          </m:r>
                        </m:sup>
                      </m:sSubSup>
                      <m:r>
                        <a:rPr lang="en-US" sz="1600" b="1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en-US" sz="1600" b="1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𝝀</m:t>
                      </m:r>
                      <m:r>
                        <a:rPr lang="en-US" sz="1600" b="1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𝟖</m:t>
                      </m:r>
                      <m:sSubSup>
                        <m:sSubSupPr>
                          <m:ctrlPr>
                            <a:rPr lang="en-US" sz="1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sSubSupPr>
                        <m:e>
                          <m:r>
                            <a:rPr lang="en-US" sz="1600" b="1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𝜺</m:t>
                          </m:r>
                        </m:e>
                        <m:sub>
                          <m:r>
                            <a:rPr lang="en-US" sz="1600" b="1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𝒕</m:t>
                          </m:r>
                        </m:sub>
                        <m:sup>
                          <m:r>
                            <a:rPr lang="en-US" sz="1600" b="1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𝑳𝑹</m:t>
                          </m:r>
                        </m:sup>
                      </m:sSubSup>
                      <m:r>
                        <a:rPr lang="en-US" sz="1600" b="1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en-US" sz="1600" b="1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𝝀</m:t>
                      </m:r>
                      <m:r>
                        <a:rPr lang="en-US" sz="1600" b="1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𝟗</m:t>
                      </m:r>
                      <m:sSubSup>
                        <m:sSubSupPr>
                          <m:ctrlPr>
                            <a:rPr lang="en-US" sz="1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sSubSupPr>
                        <m:e>
                          <m:r>
                            <a:rPr lang="en-US" sz="1600" b="1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𝜺</m:t>
                          </m:r>
                        </m:e>
                        <m:sub>
                          <m:r>
                            <a:rPr lang="en-US" sz="1600" b="1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𝒕</m:t>
                          </m:r>
                        </m:sub>
                        <m:sup>
                          <m:r>
                            <a:rPr lang="en-US" sz="1600" b="1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𝑴</m:t>
                          </m:r>
                          <m:r>
                            <a:rPr lang="en-US" sz="1600" b="1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𝟎</m:t>
                          </m:r>
                        </m:sup>
                      </m:sSubSup>
                      <m:r>
                        <a:rPr lang="en-US" sz="1600" b="1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+</m:t>
                      </m:r>
                      <m:sSubSup>
                        <m:sSubSupPr>
                          <m:ctrlPr>
                            <a:rPr lang="en-US" sz="1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sSubSupPr>
                        <m:e>
                          <m:r>
                            <a:rPr lang="en-US" sz="1600" b="1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𝝀</m:t>
                          </m:r>
                          <m:r>
                            <a:rPr lang="en-US" sz="1600" b="1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𝟏𝟎</m:t>
                          </m:r>
                          <m:sSubSup>
                            <m:sSubSupPr>
                              <m:ctrlPr>
                                <a:rPr lang="en-US" sz="16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Arial" panose="020B0604020202020204" pitchFamily="34" charset="0"/>
                                </a:rPr>
                              </m:ctrlPr>
                            </m:sSubSupPr>
                            <m:e>
                              <m:r>
                                <a:rPr lang="en-US" sz="1600" b="1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Arial" panose="020B0604020202020204" pitchFamily="34" charset="0"/>
                                </a:rPr>
                                <m:t>𝜺</m:t>
                              </m:r>
                            </m:e>
                            <m:sub>
                              <m:r>
                                <a:rPr lang="en-US" sz="1600" b="1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Arial" panose="020B0604020202020204" pitchFamily="34" charset="0"/>
                                </a:rPr>
                                <m:t>𝒕</m:t>
                              </m:r>
                            </m:sub>
                            <m:sup>
                              <m:r>
                                <a:rPr lang="en-US" sz="1600" b="1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Arial" panose="020B0604020202020204" pitchFamily="34" charset="0"/>
                                </a:rPr>
                                <m:t>𝑴</m:t>
                              </m:r>
                              <m:r>
                                <a:rPr lang="en-US" sz="1600" b="1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Arial" panose="020B0604020202020204" pitchFamily="34" charset="0"/>
                                </a:rPr>
                                <m:t>𝟐</m:t>
                              </m:r>
                            </m:sup>
                          </m:sSubSup>
                          <m:r>
                            <a:rPr lang="en-US" sz="1600" b="1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+</m:t>
                          </m:r>
                          <m:r>
                            <a:rPr lang="en-US" sz="1600" b="1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𝝐</m:t>
                          </m:r>
                        </m:e>
                        <m:sub>
                          <m:r>
                            <a:rPr lang="en-US" sz="1600" b="1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𝒕</m:t>
                          </m:r>
                        </m:sub>
                        <m:sup>
                          <m:r>
                            <a:rPr lang="en-US" sz="1600" b="1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𝑪𝑷𝑰</m:t>
                          </m:r>
                        </m:sup>
                      </m:sSubSup>
                    </m:oMath>
                  </m:oMathPara>
                </a14:m>
                <a:endParaRPr lang="en-US" sz="1600" dirty="0">
                  <a:effectLst/>
                  <a:latin typeface="+mj-lt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81000" y="3987988"/>
                <a:ext cx="7162800" cy="266637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11"/>
          <p:cNvSpPr/>
          <p:nvPr/>
        </p:nvSpPr>
        <p:spPr>
          <a:xfrm>
            <a:off x="457200" y="1219200"/>
            <a:ext cx="10900762" cy="25622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0050" marR="0" algn="just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b="0" dirty="0" smtClean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MPD Inflation forecasting suite contains 5 Structural VAR models and 3 VAR models (unrestricted)</a:t>
            </a:r>
          </a:p>
          <a:p>
            <a:pPr marL="400050" marR="0"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b="0" dirty="0" smtClean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Specifically these SVAR models represent Monetary Policy </a:t>
            </a:r>
            <a:r>
              <a:rPr lang="en-US" b="0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b="0" dirty="0" smtClean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ransmission channels</a:t>
            </a:r>
          </a:p>
          <a:p>
            <a:pPr marL="742950" marR="0" indent="-342900" algn="just"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b="0" dirty="0" smtClean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Interest rate channel</a:t>
            </a:r>
          </a:p>
          <a:p>
            <a:pPr marL="742950" marR="0" indent="-342900" algn="just"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b="0" dirty="0" smtClean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Credit channel</a:t>
            </a:r>
          </a:p>
          <a:p>
            <a:pPr marL="742950" marR="0" indent="-342900" algn="just"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b="0" dirty="0" smtClean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Exchange rate</a:t>
            </a:r>
            <a:endParaRPr lang="en-US" b="0" dirty="0">
              <a:latin typeface="+mj-lt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11905" y="3759317"/>
            <a:ext cx="10900762" cy="416140"/>
          </a:xfrm>
          <a:prstGeom prst="rect">
            <a:avLst/>
          </a:prstGeom>
          <a:solidFill>
            <a:srgbClr val="DBEEF4"/>
          </a:solidFill>
        </p:spPr>
        <p:txBody>
          <a:bodyPr wrap="square">
            <a:spAutoFit/>
          </a:bodyPr>
          <a:lstStyle/>
          <a:p>
            <a:pPr marL="400050" marR="0" algn="just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b="0" dirty="0" smtClean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For reference specification of Monetary SVAR model is as under</a:t>
            </a:r>
            <a:endParaRPr lang="en-US" b="0" dirty="0">
              <a:latin typeface="+mj-lt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7811293" y="4276222"/>
                <a:ext cx="2165721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−1</m:t>
                          </m:r>
                        </m:sub>
                      </m:sSub>
                      <m:r>
                        <a:rPr lang="en-US" i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𝐵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11293" y="4276222"/>
                <a:ext cx="2165721" cy="400110"/>
              </a:xfrm>
              <a:prstGeom prst="rect">
                <a:avLst/>
              </a:prstGeom>
              <a:blipFill>
                <a:blip r:embed="rId5"/>
                <a:stretch>
                  <a:fillRect b="-30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 4"/>
          <p:cNvSpPr>
            <a:spLocks noChangeArrowheads="1"/>
          </p:cNvSpPr>
          <p:nvPr/>
        </p:nvSpPr>
        <p:spPr bwMode="auto">
          <a:xfrm>
            <a:off x="8216183" y="5183473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" name="Rectangle 8"/>
          <p:cNvSpPr>
            <a:spLocks noChangeArrowheads="1"/>
          </p:cNvSpPr>
          <p:nvPr/>
        </p:nvSpPr>
        <p:spPr bwMode="auto">
          <a:xfrm>
            <a:off x="4648200" y="5596550"/>
            <a:ext cx="342381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                               B =</a:t>
            </a:r>
            <a:endParaRPr kumimoji="0" lang="en-US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17" name="Object 16"/>
          <p:cNvGraphicFramePr>
            <a:graphicFrameLocks noChangeAspect="1"/>
          </p:cNvGraphicFramePr>
          <p:nvPr>
            <p:extLst/>
          </p:nvPr>
        </p:nvGraphicFramePr>
        <p:xfrm>
          <a:off x="7559729" y="5099879"/>
          <a:ext cx="2668848" cy="15544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81" r:id="rId6" imgW="1562100" imgH="1143000" progId="Equation.3">
                  <p:embed/>
                </p:oleObj>
              </mc:Choice>
              <mc:Fallback>
                <p:oleObj r:id="rId6" imgW="1562100" imgH="1143000" progId="Equation.3">
                  <p:embed/>
                  <p:pic>
                    <p:nvPicPr>
                      <p:cNvPr id="15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9729" y="5099879"/>
                        <a:ext cx="2668848" cy="155448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36385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Title 1"/>
              <p:cNvSpPr txBox="1">
                <a:spLocks/>
              </p:cNvSpPr>
              <p:nvPr/>
            </p:nvSpPr>
            <p:spPr bwMode="auto">
              <a:xfrm>
                <a:off x="321736" y="762000"/>
                <a:ext cx="10270064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b" anchorCtr="0" compatLnSpc="1">
                <a:prstTxWarp prst="textNoShape">
                  <a:avLst/>
                </a:prstTxWarp>
                <a:no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 b="1">
                    <a:solidFill>
                      <a:schemeClr val="accent2"/>
                    </a:solidFill>
                    <a:latin typeface="+mj-lt"/>
                    <a:ea typeface="+mj-ea"/>
                    <a:cs typeface="+mj-cs"/>
                  </a:defRPr>
                </a:lvl1pPr>
                <a:lvl2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 b="1">
                    <a:solidFill>
                      <a:schemeClr val="accent2"/>
                    </a:solidFill>
                    <a:latin typeface="Arial" charset="0"/>
                  </a:defRPr>
                </a:lvl2pPr>
                <a:lvl3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 b="1">
                    <a:solidFill>
                      <a:schemeClr val="accent2"/>
                    </a:solidFill>
                    <a:latin typeface="Arial" charset="0"/>
                  </a:defRPr>
                </a:lvl3pPr>
                <a:lvl4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 b="1">
                    <a:solidFill>
                      <a:schemeClr val="accent2"/>
                    </a:solidFill>
                    <a:latin typeface="Arial" charset="0"/>
                  </a:defRPr>
                </a:lvl4pPr>
                <a:lvl5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 b="1">
                    <a:solidFill>
                      <a:schemeClr val="accent2"/>
                    </a:solidFill>
                    <a:latin typeface="Arial" charset="0"/>
                  </a:defRPr>
                </a:lvl5pPr>
                <a:lvl6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3600" b="1">
                    <a:solidFill>
                      <a:schemeClr val="accent2"/>
                    </a:solidFill>
                    <a:latin typeface="Arial" charset="0"/>
                  </a:defRPr>
                </a:lvl6pPr>
                <a:lvl7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3600" b="1">
                    <a:solidFill>
                      <a:schemeClr val="accent2"/>
                    </a:solidFill>
                    <a:latin typeface="Arial" charset="0"/>
                  </a:defRPr>
                </a:lvl7pPr>
                <a:lvl8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3600" b="1">
                    <a:solidFill>
                      <a:schemeClr val="accent2"/>
                    </a:solidFill>
                    <a:latin typeface="Arial" charset="0"/>
                  </a:defRPr>
                </a:lvl8pPr>
                <a:lvl9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3600" b="1">
                    <a:solidFill>
                      <a:schemeClr val="accent2"/>
                    </a:solidFill>
                    <a:latin typeface="Arial" charset="0"/>
                  </a:defRPr>
                </a:lvl9pPr>
              </a:lstStyle>
              <a:p>
                <a:r>
                  <a:rPr lang="en-US" sz="2400" kern="0" dirty="0">
                    <a:solidFill>
                      <a:srgbClr val="006600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I.  Inflation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kern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kern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 (</m:t>
                        </m:r>
                        <m:r>
                          <a:rPr lang="en-US" sz="2400" i="1" kern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𝝅</m:t>
                        </m:r>
                      </m:e>
                      <m:sub>
                        <m:r>
                          <a:rPr lang="en-US" sz="2400" i="1" kern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𝒕</m:t>
                        </m:r>
                      </m:sub>
                    </m:sSub>
                    <m:r>
                      <a:rPr lang="en-US" sz="2400" i="1" kern="0">
                        <a:solidFill>
                          <a:srgbClr val="006600"/>
                        </a:solidFill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kern="0" dirty="0">
                    <a:solidFill>
                      <a:srgbClr val="006600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forecasting suite:  </a:t>
                </a:r>
                <a:r>
                  <a:rPr lang="en-US" sz="2400" kern="0" dirty="0" smtClean="0">
                    <a:solidFill>
                      <a:srgbClr val="006600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Bayesian </a:t>
                </a:r>
                <a:r>
                  <a:rPr lang="en-US" sz="2400" kern="0" dirty="0">
                    <a:solidFill>
                      <a:srgbClr val="006600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VAR </a:t>
                </a:r>
                <a:r>
                  <a:rPr lang="en-US" sz="2400" kern="0" dirty="0" smtClean="0">
                    <a:solidFill>
                      <a:srgbClr val="006600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                               (</a:t>
                </a:r>
                <a:r>
                  <a:rPr lang="en-US" sz="2400" kern="0" dirty="0">
                    <a:solidFill>
                      <a:srgbClr val="006600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cont.)</a:t>
                </a:r>
              </a:p>
            </p:txBody>
          </p:sp>
        </mc:Choice>
        <mc:Fallback xmlns="">
          <p:sp>
            <p:nvSpPr>
              <p:cNvPr id="5" name="Tit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21736" y="762000"/>
                <a:ext cx="10270064" cy="457200"/>
              </a:xfrm>
              <a:prstGeom prst="rect">
                <a:avLst/>
              </a:prstGeom>
              <a:blipFill>
                <a:blip r:embed="rId2"/>
                <a:stretch>
                  <a:fillRect l="-1840" b="-40000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/>
          <p:cNvSpPr txBox="1"/>
          <p:nvPr/>
        </p:nvSpPr>
        <p:spPr>
          <a:xfrm>
            <a:off x="353070" y="1336854"/>
            <a:ext cx="11225852" cy="193899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 smtClean="0">
                <a:latin typeface="Cambria" panose="02040503050406030204" pitchFamily="18" charset="0"/>
                <a:ea typeface="Cambria" panose="02040503050406030204" pitchFamily="18" charset="0"/>
              </a:rPr>
              <a:t>Bayesian VAR models are </a:t>
            </a:r>
            <a:r>
              <a:rPr lang="en-US" b="0" i="1" dirty="0" smtClean="0">
                <a:latin typeface="Cambria" panose="02040503050406030204" pitchFamily="18" charset="0"/>
                <a:ea typeface="Cambria" panose="02040503050406030204" pitchFamily="18" charset="0"/>
              </a:rPr>
              <a:t>Parsimonious</a:t>
            </a:r>
            <a:r>
              <a:rPr lang="en-US" b="0" dirty="0" smtClean="0">
                <a:latin typeface="Cambria" panose="02040503050406030204" pitchFamily="18" charset="0"/>
                <a:ea typeface="Cambria" panose="02040503050406030204" pitchFamily="18" charset="0"/>
              </a:rPr>
              <a:t> model (i.e. estimate as few coefficients as possible)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b="0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 smtClean="0">
                <a:latin typeface="Cambria" panose="02040503050406030204" pitchFamily="18" charset="0"/>
                <a:ea typeface="Cambria" panose="02040503050406030204" pitchFamily="18" charset="0"/>
              </a:rPr>
              <a:t>3 Bayesian VAR models are used for Inflation Forecasting, in the spirit of Monetary Policy transmission mechanism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b="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b="0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761535" y="3060403"/>
                <a:ext cx="2628540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𝒑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𝜽</m:t>
                          </m:r>
                        </m:e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𝒚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𝒑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𝒚</m:t>
                          </m:r>
                        </m:e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𝜽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𝒑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𝜽</m:t>
                          </m:r>
                        </m:e>
                      </m:d>
                    </m:oMath>
                  </m:oMathPara>
                </a14:m>
                <a:endParaRPr lang="en-US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1535" y="3060403"/>
                <a:ext cx="2628540" cy="400110"/>
              </a:xfrm>
              <a:prstGeom prst="rect">
                <a:avLst/>
              </a:prstGeom>
              <a:blipFill>
                <a:blip r:embed="rId3"/>
                <a:stretch>
                  <a:fillRect b="-106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Rectangle 17"/>
          <p:cNvSpPr/>
          <p:nvPr/>
        </p:nvSpPr>
        <p:spPr>
          <a:xfrm>
            <a:off x="4245964" y="2932468"/>
            <a:ext cx="209211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Bayesian </a:t>
            </a:r>
          </a:p>
          <a:p>
            <a:pPr algn="ctr"/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VAR Coefficients</a:t>
            </a:r>
          </a:p>
        </p:txBody>
      </p:sp>
      <p:sp>
        <p:nvSpPr>
          <p:cNvPr id="19" name="Rectangle 18"/>
          <p:cNvSpPr/>
          <p:nvPr/>
        </p:nvSpPr>
        <p:spPr>
          <a:xfrm>
            <a:off x="8931188" y="2968070"/>
            <a:ext cx="266002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Researchers Weights</a:t>
            </a:r>
          </a:p>
          <a:p>
            <a:r>
              <a:rPr lang="en-US" dirty="0" smtClean="0">
                <a:latin typeface="Cambria" panose="02040503050406030204" pitchFamily="18" charset="0"/>
                <a:ea typeface="Cambria" panose="02040503050406030204" pitchFamily="18" charset="0"/>
              </a:rPr>
              <a:t>for 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Model shrinkage </a:t>
            </a:r>
          </a:p>
        </p:txBody>
      </p:sp>
      <p:sp>
        <p:nvSpPr>
          <p:cNvPr id="20" name="Rectangle 19"/>
          <p:cNvSpPr/>
          <p:nvPr/>
        </p:nvSpPr>
        <p:spPr>
          <a:xfrm>
            <a:off x="6490053" y="2968070"/>
            <a:ext cx="185018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Likelihood of </a:t>
            </a:r>
          </a:p>
          <a:p>
            <a:pPr algn="ctr"/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the model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3086911" y="2399117"/>
                <a:ext cx="1371850" cy="17745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}"/>
                          <m:ctrlPr>
                            <a:rPr lang="en-US" sz="6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sz="6600" i="1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/>
                            <m:e/>
                          </m:eqArr>
                        </m:e>
                      </m:d>
                    </m:oMath>
                  </m:oMathPara>
                </a14:m>
                <a:endParaRPr lang="en-US" sz="6600" i="1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86911" y="2399117"/>
                <a:ext cx="1371850" cy="177458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ectangle 21"/>
          <p:cNvSpPr/>
          <p:nvPr/>
        </p:nvSpPr>
        <p:spPr>
          <a:xfrm>
            <a:off x="8278514" y="3060403"/>
            <a:ext cx="39786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latin typeface="Cambria" panose="02040503050406030204" pitchFamily="18" charset="0"/>
                <a:ea typeface="Cambria" panose="02040503050406030204" pitchFamily="18" charset="0"/>
              </a:rPr>
              <a:t>+</a:t>
            </a:r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247222" y="3060403"/>
            <a:ext cx="39786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latin typeface="Cambria" panose="02040503050406030204" pitchFamily="18" charset="0"/>
                <a:ea typeface="Cambria" panose="02040503050406030204" pitchFamily="18" charset="0"/>
              </a:rPr>
              <a:t>=</a:t>
            </a:r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23"/>
              <p:cNvSpPr/>
              <p:nvPr/>
            </p:nvSpPr>
            <p:spPr>
              <a:xfrm>
                <a:off x="0" y="4266038"/>
                <a:ext cx="7977254" cy="144655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914400"/>
                <a14:m>
                  <m:oMath xmlns:m="http://schemas.openxmlformats.org/officeDocument/2006/math">
                    <m:r>
                      <a:rPr lang="en-US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𝜽</m:t>
                    </m:r>
                  </m:oMath>
                </a14:m>
                <a:r>
                  <a:rPr lang="en-US" sz="24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 </a:t>
                </a:r>
                <a:r>
                  <a:rPr lang="en-US" b="0" dirty="0">
                    <a:latin typeface="Cambria" panose="02040503050406030204" pitchFamily="18" charset="0"/>
                    <a:ea typeface="Cambria" panose="02040503050406030204" pitchFamily="18" charset="0"/>
                  </a:rPr>
                  <a:t>: Coefficients of the model from within the possible probability </a:t>
                </a:r>
                <a:r>
                  <a:rPr lang="en-US" b="0" dirty="0" smtClean="0">
                    <a:latin typeface="Cambria" panose="02040503050406030204" pitchFamily="18" charset="0"/>
                    <a:ea typeface="Cambria" panose="02040503050406030204" pitchFamily="18" charset="0"/>
                  </a:rPr>
                  <a:t>distribution </a:t>
                </a:r>
                <a14:m>
                  <m:oMath xmlns:m="http://schemas.openxmlformats.org/officeDocument/2006/math">
                    <m:r>
                      <a:rPr lang="el-GR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𝜣</m:t>
                    </m:r>
                  </m:oMath>
                </a14:m>
                <a:endParaRPr lang="en-US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marL="914400"/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n-US" sz="2400" i="1" dirty="0">
                    <a:latin typeface="Cambria" panose="02040503050406030204" pitchFamily="18" charset="0"/>
                    <a:ea typeface="Cambria" panose="02040503050406030204" pitchFamily="18" charset="0"/>
                  </a:rPr>
                  <a:t> </a:t>
                </a:r>
                <a:r>
                  <a:rPr lang="en-US" b="0" dirty="0">
                    <a:latin typeface="Cambria" panose="02040503050406030204" pitchFamily="18" charset="0"/>
                    <a:ea typeface="Cambria" panose="02040503050406030204" pitchFamily="18" charset="0"/>
                  </a:rPr>
                  <a:t>: is a stochastic process from which our observed data occurs.</a:t>
                </a:r>
              </a:p>
            </p:txBody>
          </p:sp>
        </mc:Choice>
        <mc:Fallback xmlns="">
          <p:sp>
            <p:nvSpPr>
              <p:cNvPr id="24" name="Rectangle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266038"/>
                <a:ext cx="7977254" cy="1446550"/>
              </a:xfrm>
              <a:prstGeom prst="rect">
                <a:avLst/>
              </a:prstGeom>
              <a:blipFill>
                <a:blip r:embed="rId5"/>
                <a:stretch>
                  <a:fillRect b="-67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angle 24"/>
              <p:cNvSpPr/>
              <p:nvPr/>
            </p:nvSpPr>
            <p:spPr>
              <a:xfrm>
                <a:off x="-2458" y="5769319"/>
                <a:ext cx="11887200" cy="7078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914400"/>
                <a:r>
                  <a:rPr lang="en-US" b="0" dirty="0" smtClean="0">
                    <a:latin typeface="Cambria" panose="02040503050406030204" pitchFamily="18" charset="0"/>
                    <a:ea typeface="Cambria" panose="02040503050406030204" pitchFamily="18" charset="0"/>
                  </a:rPr>
                  <a:t>After incorporating Minnesota Prior setup and using the available data series; Posteriors are estimated using Gibb’s sampling and forecasts </a:t>
                </a:r>
                <a14:m>
                  <m:oMath xmlns:m="http://schemas.openxmlformats.org/officeDocument/2006/math">
                    <m:r>
                      <a:rPr lang="en-US" sz="1600" b="1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1600" b="1" i="1" smtClean="0">
                        <a:latin typeface="Cambria Math" panose="02040503050406030204" pitchFamily="18" charset="0"/>
                      </a:rPr>
                      <m:t>𝒉</m:t>
                    </m:r>
                    <m:r>
                      <a:rPr lang="en-US" sz="1600" b="1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1600" b="1" i="1" smtClean="0">
                        <a:latin typeface="Cambria Math" panose="02040503050406030204" pitchFamily="18" charset="0"/>
                      </a:rPr>
                      <m:t>𝟏𝟐</m:t>
                    </m:r>
                    <m:r>
                      <a:rPr lang="en-US" sz="1600" b="1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b="0" dirty="0" smtClean="0">
                    <a:latin typeface="Cambria" panose="02040503050406030204" pitchFamily="18" charset="0"/>
                    <a:ea typeface="Cambria" panose="02040503050406030204" pitchFamily="18" charset="0"/>
                  </a:rPr>
                  <a:t> are also obtained.</a:t>
                </a:r>
                <a:endParaRPr lang="en-US" b="0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25" name="Rectangle 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458" y="5769319"/>
                <a:ext cx="11887200" cy="707886"/>
              </a:xfrm>
              <a:prstGeom prst="rect">
                <a:avLst/>
              </a:prstGeom>
              <a:blipFill>
                <a:blip r:embed="rId6"/>
                <a:stretch>
                  <a:fillRect t="-4274" b="-136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25">
            <a:hlinkClick r:id="rId7" action="ppaction://hlinksldjump"/>
          </p:cNvPr>
          <p:cNvSpPr txBox="1"/>
          <p:nvPr/>
        </p:nvSpPr>
        <p:spPr>
          <a:xfrm>
            <a:off x="10972800" y="6442916"/>
            <a:ext cx="584490" cy="307777"/>
          </a:xfrm>
          <a:prstGeom prst="rect">
            <a:avLst/>
          </a:prstGeom>
          <a:solidFill>
            <a:srgbClr val="00CC99"/>
          </a:solidFill>
          <a:ln w="25400" cap="flat" cmpd="sng" algn="ctr">
            <a:solidFill>
              <a:srgbClr val="00CC99">
                <a:shade val="50000"/>
              </a:srgbClr>
            </a:solidFill>
            <a:prstDash val="solid"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n-cs"/>
              </a:rPr>
              <a:t>Back</a:t>
            </a:r>
          </a:p>
        </p:txBody>
      </p:sp>
    </p:spTree>
    <p:extLst>
      <p:ext uri="{BB962C8B-B14F-4D97-AF65-F5344CB8AC3E}">
        <p14:creationId xmlns:p14="http://schemas.microsoft.com/office/powerpoint/2010/main" val="2250032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302072" y="1752600"/>
            <a:ext cx="11658600" cy="4542782"/>
          </a:xfrm>
          <a:ln>
            <a:solidFill>
              <a:schemeClr val="bg1"/>
            </a:solidFill>
          </a:ln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b="0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For effective monetary policy formulation, theoretical </a:t>
            </a:r>
            <a:r>
              <a:rPr lang="en-US" b="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soundness and f</a:t>
            </a:r>
            <a:r>
              <a:rPr lang="en-US" b="0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orecast accuracy is paramount for modelling and forecasting exercises at SBP. 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200" b="0" dirty="0" smtClean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b="0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In order to improve short-term forecasts of DSGE/FPAS models, the near-term projections from various forecasting suites are incorporated as </a:t>
            </a:r>
            <a:r>
              <a:rPr lang="en-US" b="0" dirty="0" err="1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nowcast</a:t>
            </a:r>
            <a:r>
              <a:rPr lang="en-US" b="0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. 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200" b="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b="0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The </a:t>
            </a:r>
            <a:r>
              <a:rPr lang="en-US" b="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projections </a:t>
            </a:r>
            <a:r>
              <a:rPr lang="en-US" b="0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of forecasting suites and </a:t>
            </a:r>
            <a:r>
              <a:rPr lang="en-US" b="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DSGE/FPAS models </a:t>
            </a:r>
            <a:r>
              <a:rPr lang="en-US" b="0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are </a:t>
            </a:r>
            <a:r>
              <a:rPr lang="en-US" b="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also used </a:t>
            </a:r>
            <a:r>
              <a:rPr lang="en-US" b="0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as an input in the medium-term </a:t>
            </a:r>
            <a:r>
              <a:rPr lang="en-US" b="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Macroeconomic </a:t>
            </a:r>
            <a:r>
              <a:rPr lang="en-US" b="0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Framework.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200" b="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These models are also used to perform policy </a:t>
            </a:r>
            <a:r>
              <a:rPr lang="en-US" b="0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simulations, counter </a:t>
            </a:r>
            <a:r>
              <a:rPr lang="en-US" b="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factual </a:t>
            </a:r>
            <a:r>
              <a:rPr lang="en-US" b="0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experiments and for risk analysis. </a:t>
            </a:r>
            <a:endParaRPr lang="en-US" b="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b="0" dirty="0" smtClean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1400" b="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2A72E24F-545F-44F9-A119-E6448F7575D5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321737" y="838200"/>
            <a:ext cx="967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pPr lvl="0"/>
            <a:r>
              <a:rPr lang="en-US" sz="2400" kern="0" dirty="0" smtClean="0">
                <a:solidFill>
                  <a:srgbClr val="0066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Objectives of Economic Modelling at SBP</a:t>
            </a:r>
            <a:endParaRPr lang="en-US" sz="2400" kern="0" dirty="0">
              <a:solidFill>
                <a:srgbClr val="0066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531479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05150" y="1600200"/>
            <a:ext cx="5981700" cy="3350661"/>
          </a:xfrm>
        </p:spPr>
        <p:txBody>
          <a:bodyPr/>
          <a:lstStyle/>
          <a:p>
            <a:pPr algn="ctr">
              <a:lnSpc>
                <a:spcPct val="114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US" dirty="0" smtClean="0">
                <a:solidFill>
                  <a:srgbClr val="006600"/>
                </a:solidFill>
              </a:rPr>
              <a:t>Partial Equilibrium Models</a:t>
            </a:r>
            <a:br>
              <a:rPr lang="en-US" dirty="0" smtClean="0">
                <a:solidFill>
                  <a:srgbClr val="006600"/>
                </a:solidFill>
              </a:rPr>
            </a:br>
            <a:r>
              <a:rPr lang="en-US" sz="2400" dirty="0" smtClean="0">
                <a:solidFill>
                  <a:srgbClr val="006600"/>
                </a:solidFill>
              </a:rPr>
              <a:t>Forecasting Suites</a:t>
            </a:r>
            <a:br>
              <a:rPr lang="en-US" sz="2400" dirty="0" smtClean="0">
                <a:solidFill>
                  <a:srgbClr val="006600"/>
                </a:solidFill>
              </a:rPr>
            </a:br>
            <a:r>
              <a:rPr lang="en-US" sz="2400" dirty="0">
                <a:solidFill>
                  <a:srgbClr val="006600"/>
                </a:solidFill>
              </a:rPr>
              <a:t/>
            </a:r>
            <a:br>
              <a:rPr lang="en-US" sz="2400" dirty="0">
                <a:solidFill>
                  <a:srgbClr val="006600"/>
                </a:solidFill>
              </a:rPr>
            </a:br>
            <a:r>
              <a:rPr lang="en-US" sz="2400" dirty="0" smtClean="0">
                <a:solidFill>
                  <a:srgbClr val="006600"/>
                </a:solidFill>
              </a:rPr>
              <a:t/>
            </a:r>
            <a:br>
              <a:rPr lang="en-US" sz="2400" dirty="0" smtClean="0">
                <a:solidFill>
                  <a:srgbClr val="006600"/>
                </a:solidFill>
              </a:rPr>
            </a:br>
            <a:r>
              <a:rPr lang="en-US" sz="2400" dirty="0">
                <a:solidFill>
                  <a:srgbClr val="006600"/>
                </a:solidFill>
              </a:rPr>
              <a:t/>
            </a:r>
            <a:br>
              <a:rPr lang="en-US" sz="2400" dirty="0">
                <a:solidFill>
                  <a:srgbClr val="006600"/>
                </a:solidFill>
              </a:rPr>
            </a:br>
            <a:r>
              <a:rPr lang="en-US" sz="2400" dirty="0" smtClean="0">
                <a:solidFill>
                  <a:srgbClr val="006600"/>
                </a:solidFill>
              </a:rPr>
              <a:t>Syed Kalim Hyder Bukhari</a:t>
            </a:r>
            <a:br>
              <a:rPr lang="en-US" sz="2400" dirty="0" smtClean="0">
                <a:solidFill>
                  <a:srgbClr val="006600"/>
                </a:solidFill>
              </a:rPr>
            </a:br>
            <a:r>
              <a:rPr lang="en-US" sz="1100" dirty="0" smtClean="0">
                <a:solidFill>
                  <a:srgbClr val="006600"/>
                </a:solidFill>
              </a:rPr>
              <a:t/>
            </a:r>
            <a:br>
              <a:rPr lang="en-US" sz="1100" dirty="0" smtClean="0">
                <a:solidFill>
                  <a:srgbClr val="006600"/>
                </a:solidFill>
              </a:rPr>
            </a:br>
            <a:r>
              <a:rPr lang="en-US" sz="2400" dirty="0" smtClean="0">
                <a:solidFill>
                  <a:srgbClr val="006600"/>
                </a:solidFill>
              </a:rPr>
              <a:t>Monetary Policy Department</a:t>
            </a:r>
            <a:endParaRPr lang="en-US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20512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299614" y="1508474"/>
            <a:ext cx="11582400" cy="4505849"/>
          </a:xfrm>
        </p:spPr>
        <p:txBody>
          <a:bodyPr/>
          <a:lstStyle/>
          <a:p>
            <a:pPr marL="0" indent="0"/>
            <a:r>
              <a:rPr lang="en-US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Inflation, </a:t>
            </a:r>
            <a:r>
              <a:rPr lang="en-US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Exports, Imports, Broad Money, Private Sector Credit</a:t>
            </a:r>
            <a:r>
              <a:rPr lang="en-US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, </a:t>
            </a:r>
            <a:r>
              <a:rPr lang="en-US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LSM Production Index, Remittances </a:t>
            </a:r>
            <a:r>
              <a:rPr lang="en-US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forecasting suites </a:t>
            </a:r>
            <a:r>
              <a:rPr lang="en-US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comprise following models:</a:t>
            </a:r>
            <a:endParaRPr lang="en-US" sz="2800" dirty="0" smtClean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914400" indent="-457200">
              <a:buFont typeface="+mj-lt"/>
              <a:buAutoNum type="arabicPeriod"/>
            </a:pPr>
            <a:r>
              <a:rPr lang="en-US" b="0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Univariate models</a:t>
            </a:r>
          </a:p>
          <a:p>
            <a:pPr marL="914400" indent="-457200">
              <a:buFont typeface="+mj-lt"/>
              <a:buAutoNum type="arabicPeriod"/>
            </a:pPr>
            <a:endParaRPr lang="en-US" sz="1200" b="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914400" indent="-457200">
              <a:buFont typeface="+mj-lt"/>
              <a:buAutoNum type="arabicPeriod"/>
            </a:pPr>
            <a:r>
              <a:rPr lang="en-US" b="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Multivariate </a:t>
            </a:r>
            <a:r>
              <a:rPr lang="en-US" b="0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models</a:t>
            </a:r>
            <a:endParaRPr lang="en-US" sz="1200" b="0" dirty="0" smtClean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914400" indent="-457200"/>
            <a:r>
              <a:rPr lang="en-US" sz="1200" b="0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	</a:t>
            </a:r>
          </a:p>
          <a:p>
            <a:pPr marL="914400" indent="-457200">
              <a:buFont typeface="+mj-lt"/>
              <a:buAutoNum type="arabicPeriod" startAt="3"/>
            </a:pPr>
            <a:r>
              <a:rPr lang="en-US" b="0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Vector Error Correction models (VECM) </a:t>
            </a:r>
          </a:p>
          <a:p>
            <a:pPr marL="914400" indent="-457200">
              <a:buFont typeface="+mj-lt"/>
              <a:buAutoNum type="arabicPeriod" startAt="3"/>
            </a:pPr>
            <a:endParaRPr lang="en-US" sz="1200" b="0" dirty="0" smtClean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914400" indent="-457200">
              <a:buFont typeface="+mj-lt"/>
              <a:buAutoNum type="arabicPeriod" startAt="3"/>
            </a:pPr>
            <a:r>
              <a:rPr lang="en-US" b="0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Structural Vector Auto-regression models </a:t>
            </a:r>
            <a:r>
              <a:rPr lang="en-US" b="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(SVAR) </a:t>
            </a:r>
            <a:endParaRPr lang="en-US" b="0" dirty="0" smtClean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914400" indent="-457200">
              <a:buFont typeface="+mj-lt"/>
              <a:buAutoNum type="arabicPeriod" startAt="3"/>
            </a:pPr>
            <a:endParaRPr lang="en-US" sz="1200" b="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914400" indent="-457200">
              <a:buFont typeface="+mj-lt"/>
              <a:buAutoNum type="arabicPeriod" startAt="3"/>
            </a:pPr>
            <a:r>
              <a:rPr lang="en-US" b="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Structural Bayesian </a:t>
            </a:r>
            <a:r>
              <a:rPr lang="en-US" b="0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models </a:t>
            </a:r>
            <a:r>
              <a:rPr lang="en-US" b="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(BVAR) </a:t>
            </a:r>
            <a:endParaRPr lang="en-US" b="0" dirty="0" smtClean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914400" indent="-457200">
              <a:buFont typeface="+mj-lt"/>
              <a:buAutoNum type="arabicPeriod" startAt="3"/>
            </a:pPr>
            <a:endParaRPr lang="en-US" sz="1200" b="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914400" indent="-457200">
              <a:buFont typeface="+mj-lt"/>
              <a:buAutoNum type="arabicPeriod" startAt="3"/>
            </a:pPr>
            <a:r>
              <a:rPr lang="en-US" b="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Disaggregated </a:t>
            </a:r>
            <a:r>
              <a:rPr lang="en-US" b="0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(Component based) models</a:t>
            </a:r>
            <a:endParaRPr lang="en-US" b="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321737" y="838200"/>
            <a:ext cx="967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pPr lvl="0"/>
            <a:r>
              <a:rPr lang="en-US" sz="2400" dirty="0" smtClean="0">
                <a:solidFill>
                  <a:srgbClr val="006600"/>
                </a:solidFill>
              </a:rPr>
              <a:t>Structure of Forecasting Suites</a:t>
            </a:r>
            <a:endParaRPr lang="en-US" sz="2400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862617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304800" y="1524000"/>
            <a:ext cx="11582400" cy="1255728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endParaRPr lang="en-US" b="0" dirty="0">
              <a:solidFill>
                <a:srgbClr val="000000"/>
              </a:solidFill>
              <a:latin typeface="+mj-lt"/>
            </a:endParaRPr>
          </a:p>
          <a:p>
            <a:endParaRPr lang="en-US" dirty="0" smtClean="0">
              <a:latin typeface="+mj-lt"/>
            </a:endParaRPr>
          </a:p>
          <a:p>
            <a:endParaRPr lang="en-US" dirty="0">
              <a:latin typeface="+mj-lt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1955611"/>
              </p:ext>
            </p:extLst>
          </p:nvPr>
        </p:nvGraphicFramePr>
        <p:xfrm>
          <a:off x="321738" y="1295400"/>
          <a:ext cx="11565464" cy="525780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716862">
                  <a:extLst>
                    <a:ext uri="{9D8B030D-6E8A-4147-A177-3AD203B41FA5}">
                      <a16:colId xmlns:a16="http://schemas.microsoft.com/office/drawing/2014/main" val="1561341159"/>
                    </a:ext>
                  </a:extLst>
                </a:gridCol>
                <a:gridCol w="2099794">
                  <a:extLst>
                    <a:ext uri="{9D8B030D-6E8A-4147-A177-3AD203B41FA5}">
                      <a16:colId xmlns:a16="http://schemas.microsoft.com/office/drawing/2014/main" val="3945591141"/>
                    </a:ext>
                  </a:extLst>
                </a:gridCol>
                <a:gridCol w="1968770">
                  <a:extLst>
                    <a:ext uri="{9D8B030D-6E8A-4147-A177-3AD203B41FA5}">
                      <a16:colId xmlns:a16="http://schemas.microsoft.com/office/drawing/2014/main" val="1429641344"/>
                    </a:ext>
                  </a:extLst>
                </a:gridCol>
                <a:gridCol w="1653767">
                  <a:extLst>
                    <a:ext uri="{9D8B030D-6E8A-4147-A177-3AD203B41FA5}">
                      <a16:colId xmlns:a16="http://schemas.microsoft.com/office/drawing/2014/main" val="3234721151"/>
                    </a:ext>
                  </a:extLst>
                </a:gridCol>
                <a:gridCol w="2126271">
                  <a:extLst>
                    <a:ext uri="{9D8B030D-6E8A-4147-A177-3AD203B41FA5}">
                      <a16:colId xmlns:a16="http://schemas.microsoft.com/office/drawing/2014/main" val="1247294997"/>
                    </a:ext>
                  </a:extLst>
                </a:gridCol>
              </a:tblGrid>
              <a:tr h="712274">
                <a:tc>
                  <a:txBody>
                    <a:bodyPr/>
                    <a:lstStyle/>
                    <a:p>
                      <a:pPr algn="ctr" rtl="0" fontAlgn="ctr"/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333" marR="1333" marT="1333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1" u="none" strike="noStrike" dirty="0">
                          <a:effectLst/>
                          <a:latin typeface="+mj-lt"/>
                        </a:rPr>
                        <a:t>Inflation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333" marR="1333" marT="1333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1" u="none" strike="noStrike" dirty="0">
                          <a:effectLst/>
                          <a:latin typeface="+mj-lt"/>
                        </a:rPr>
                        <a:t>LSM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333" marR="1333" marT="1333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1" u="none" strike="noStrike" dirty="0">
                          <a:effectLst/>
                          <a:latin typeface="+mj-lt"/>
                        </a:rPr>
                        <a:t>Export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333" marR="1333" marT="1333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1" u="none" strike="noStrike" dirty="0">
                          <a:effectLst/>
                          <a:latin typeface="+mj-lt"/>
                        </a:rPr>
                        <a:t>Imports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333" marR="1333" marT="1333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8255860"/>
                  </a:ext>
                </a:extLst>
              </a:tr>
              <a:tr h="75758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1" u="none" strike="noStrike" dirty="0" smtClean="0">
                          <a:effectLst/>
                          <a:latin typeface="+mj-lt"/>
                        </a:rPr>
                        <a:t>1. Uni-variate </a:t>
                      </a:r>
                      <a:r>
                        <a:rPr lang="en-US" sz="1800" b="1" u="none" strike="noStrike" dirty="0">
                          <a:effectLst/>
                          <a:latin typeface="+mj-lt"/>
                        </a:rPr>
                        <a:t>Models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333" marR="1333" marT="1333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DBEE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1" u="none" strike="noStrike" dirty="0">
                          <a:effectLst/>
                          <a:latin typeface="+mj-lt"/>
                        </a:rPr>
                        <a:t>6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333" marR="1333" marT="1333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DBEE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1" u="none" strike="noStrike" dirty="0">
                          <a:effectLst/>
                          <a:latin typeface="+mj-lt"/>
                        </a:rPr>
                        <a:t>5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333" marR="1333" marT="1333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DBEE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1" u="none" strike="noStrike" dirty="0">
                          <a:effectLst/>
                          <a:latin typeface="+mj-lt"/>
                        </a:rPr>
                        <a:t>6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333" marR="1333" marT="1333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DBEE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1" u="none" strike="noStrike" dirty="0">
                          <a:effectLst/>
                          <a:latin typeface="+mj-lt"/>
                        </a:rPr>
                        <a:t>6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333" marR="1333" marT="1333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DBEE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6963477"/>
                  </a:ext>
                </a:extLst>
              </a:tr>
              <a:tr h="75758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1" u="none" strike="noStrike" dirty="0" smtClean="0">
                          <a:effectLst/>
                          <a:latin typeface="+mj-lt"/>
                        </a:rPr>
                        <a:t>2. Single /Simultaneous/Quintile /ECM/ARDL Models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333" marR="1333" marT="1333" marB="0" anchor="ctr">
                    <a:solidFill>
                      <a:srgbClr val="DBEE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1" u="none" strike="noStrike" dirty="0">
                          <a:effectLst/>
                          <a:latin typeface="+mj-lt"/>
                        </a:rPr>
                        <a:t>4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333" marR="1333" marT="1333" marB="0" anchor="ctr">
                    <a:solidFill>
                      <a:srgbClr val="DBEE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1" u="none" strike="noStrike" dirty="0">
                          <a:effectLst/>
                          <a:latin typeface="+mj-lt"/>
                        </a:rPr>
                        <a:t>4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333" marR="1333" marT="1333" marB="0" anchor="ctr">
                    <a:solidFill>
                      <a:srgbClr val="DBEE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1" u="none" strike="noStrike" dirty="0">
                          <a:effectLst/>
                          <a:latin typeface="+mj-lt"/>
                        </a:rPr>
                        <a:t>4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333" marR="1333" marT="1333" marB="0" anchor="ctr">
                    <a:solidFill>
                      <a:srgbClr val="DBEE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1" u="none" strike="noStrike" dirty="0">
                          <a:effectLst/>
                          <a:latin typeface="+mj-lt"/>
                        </a:rPr>
                        <a:t>4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333" marR="1333" marT="1333" marB="0" anchor="ctr">
                    <a:solidFill>
                      <a:srgbClr val="DBEE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7681169"/>
                  </a:ext>
                </a:extLst>
              </a:tr>
              <a:tr h="75758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1" u="none" strike="noStrike" dirty="0" smtClean="0">
                          <a:effectLst/>
                          <a:latin typeface="+mj-lt"/>
                        </a:rPr>
                        <a:t>3. Structural </a:t>
                      </a:r>
                      <a:r>
                        <a:rPr lang="en-US" sz="1800" b="1" u="none" strike="noStrike" dirty="0">
                          <a:effectLst/>
                          <a:latin typeface="+mj-lt"/>
                        </a:rPr>
                        <a:t>VAR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333" marR="1333" marT="1333" marB="0" anchor="ctr">
                    <a:solidFill>
                      <a:srgbClr val="DBEE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1" u="none" strike="noStrike" dirty="0">
                          <a:effectLst/>
                          <a:latin typeface="+mj-lt"/>
                        </a:rPr>
                        <a:t>5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333" marR="1333" marT="1333" marB="0" anchor="ctr">
                    <a:solidFill>
                      <a:srgbClr val="DBEE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1" u="none" strike="noStrike" dirty="0">
                          <a:effectLst/>
                          <a:latin typeface="+mj-lt"/>
                        </a:rPr>
                        <a:t>1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333" marR="1333" marT="1333" marB="0" anchor="ctr">
                    <a:solidFill>
                      <a:srgbClr val="DBEE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1" u="none" strike="noStrike" dirty="0">
                          <a:effectLst/>
                          <a:latin typeface="+mj-lt"/>
                        </a:rPr>
                        <a:t> </a:t>
                      </a:r>
                      <a:r>
                        <a:rPr lang="en-US" sz="2000" b="1" u="none" strike="noStrike" dirty="0" smtClean="0">
                          <a:effectLst/>
                          <a:latin typeface="+mj-lt"/>
                        </a:rPr>
                        <a:t>-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333" marR="1333" marT="1333" marB="0" anchor="ctr">
                    <a:solidFill>
                      <a:srgbClr val="DBEE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+mj-lt"/>
                        </a:rPr>
                        <a:t>-</a:t>
                      </a:r>
                      <a:endParaRPr lang="en-US" b="1" dirty="0">
                        <a:latin typeface="+mj-lt"/>
                      </a:endParaRPr>
                    </a:p>
                  </a:txBody>
                  <a:tcPr marL="1333" marR="1333" marT="1333" marB="0" anchor="ctr">
                    <a:solidFill>
                      <a:srgbClr val="DBEE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4477051"/>
                  </a:ext>
                </a:extLst>
              </a:tr>
              <a:tr h="75758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1" u="none" strike="noStrike" dirty="0" smtClean="0">
                          <a:effectLst/>
                          <a:latin typeface="+mj-lt"/>
                        </a:rPr>
                        <a:t>4. Structural </a:t>
                      </a:r>
                      <a:r>
                        <a:rPr lang="en-US" sz="1800" b="1" u="none" strike="noStrike" dirty="0">
                          <a:effectLst/>
                          <a:latin typeface="+mj-lt"/>
                        </a:rPr>
                        <a:t>Bayesian Models 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333" marR="1333" marT="1333" marB="0" anchor="ctr">
                    <a:solidFill>
                      <a:srgbClr val="DBEE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1" u="none" strike="noStrike" dirty="0">
                          <a:effectLst/>
                          <a:latin typeface="+mj-lt"/>
                        </a:rPr>
                        <a:t>4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333" marR="1333" marT="1333" marB="0" anchor="ctr">
                    <a:solidFill>
                      <a:srgbClr val="DBEE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1" u="none" strike="noStrike" dirty="0">
                          <a:effectLst/>
                          <a:latin typeface="+mj-lt"/>
                        </a:rPr>
                        <a:t>1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333" marR="1333" marT="1333" marB="0" anchor="ctr">
                    <a:solidFill>
                      <a:srgbClr val="DBEE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1" u="none" strike="noStrike" dirty="0">
                          <a:effectLst/>
                          <a:latin typeface="+mj-lt"/>
                        </a:rPr>
                        <a:t> </a:t>
                      </a:r>
                      <a:r>
                        <a:rPr lang="en-US" sz="2000" b="1" u="none" strike="noStrike" dirty="0" smtClean="0">
                          <a:effectLst/>
                          <a:latin typeface="+mj-lt"/>
                        </a:rPr>
                        <a:t>-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333" marR="1333" marT="1333" marB="0" anchor="ctr">
                    <a:solidFill>
                      <a:srgbClr val="DBEE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+mj-lt"/>
                        </a:rPr>
                        <a:t>-</a:t>
                      </a:r>
                      <a:endParaRPr lang="en-US" b="1" dirty="0">
                        <a:latin typeface="+mj-lt"/>
                      </a:endParaRPr>
                    </a:p>
                  </a:txBody>
                  <a:tcPr marL="1333" marR="1333" marT="1333" marB="0" anchor="ctr">
                    <a:solidFill>
                      <a:srgbClr val="DBEE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8304907"/>
                  </a:ext>
                </a:extLst>
              </a:tr>
              <a:tr h="75758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1" u="none" strike="noStrike" dirty="0" smtClean="0">
                          <a:effectLst/>
                          <a:latin typeface="+mj-lt"/>
                        </a:rPr>
                        <a:t>5. Disaggregated  </a:t>
                      </a:r>
                      <a:r>
                        <a:rPr lang="en-US" sz="1800" b="1" u="none" strike="noStrike" dirty="0">
                          <a:effectLst/>
                          <a:latin typeface="+mj-lt"/>
                        </a:rPr>
                        <a:t>Models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333" marR="1333" marT="1333" marB="0" anchor="ctr"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DBEE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u="none" strike="noStrike" dirty="0">
                          <a:effectLst/>
                          <a:latin typeface="+mj-lt"/>
                        </a:rPr>
                        <a:t>94 Urban &amp; 89 Rural </a:t>
                      </a:r>
                      <a:r>
                        <a:rPr lang="en-US" sz="1600" u="none" strike="noStrike" dirty="0" smtClean="0">
                          <a:effectLst/>
                          <a:latin typeface="+mj-lt"/>
                        </a:rPr>
                        <a:t>Indexes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333" marR="1333" marT="1333" marB="0" anchor="ctr"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DBEE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u="none" strike="noStrike" dirty="0" smtClean="0">
                          <a:effectLst/>
                          <a:latin typeface="+mj-lt"/>
                        </a:rPr>
                        <a:t>Quantum index  </a:t>
                      </a:r>
                      <a:r>
                        <a:rPr lang="en-US" sz="1600" u="none" strike="noStrike" dirty="0">
                          <a:effectLst/>
                          <a:latin typeface="+mj-lt"/>
                        </a:rPr>
                        <a:t>of </a:t>
                      </a:r>
                      <a:r>
                        <a:rPr lang="en-US" sz="1600" u="none" strike="noStrike" dirty="0" smtClean="0">
                          <a:effectLst/>
                          <a:latin typeface="+mj-lt"/>
                        </a:rPr>
                        <a:t>Major Groups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333" marR="1333" marT="1333" marB="0" anchor="ctr"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DBEEF4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Quantum of Major Categories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333" marR="1333" marT="1333" marB="0" anchor="ctr"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DBEE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4202475"/>
                  </a:ext>
                </a:extLst>
              </a:tr>
              <a:tr h="75758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1" u="none" strike="noStrike" dirty="0">
                          <a:effectLst/>
                          <a:latin typeface="+mj-lt"/>
                        </a:rPr>
                        <a:t>Total </a:t>
                      </a:r>
                      <a:r>
                        <a:rPr lang="en-US" sz="2000" b="1" u="none" strike="noStrike" dirty="0" smtClean="0">
                          <a:effectLst/>
                          <a:latin typeface="+mj-lt"/>
                        </a:rPr>
                        <a:t>Models </a:t>
                      </a:r>
                    </a:p>
                    <a:p>
                      <a:pPr algn="ctr" rtl="0" fontAlgn="ctr"/>
                      <a:r>
                        <a:rPr lang="en-US" sz="1600" b="1" u="none" strike="noStrike" dirty="0" smtClean="0">
                          <a:effectLst/>
                          <a:latin typeface="+mj-lt"/>
                        </a:rPr>
                        <a:t>(Excluding Disaggregated Models)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333" marR="1333" marT="1333" marB="0" anchor="ctr"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 dirty="0">
                          <a:effectLst/>
                          <a:latin typeface="+mj-lt"/>
                        </a:rPr>
                        <a:t>19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333" marR="1333" marT="1333" marB="0" anchor="ctr"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 dirty="0">
                          <a:effectLst/>
                          <a:latin typeface="+mj-lt"/>
                        </a:rPr>
                        <a:t>11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333" marR="1333" marT="1333" marB="0" anchor="ctr"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 dirty="0">
                          <a:effectLst/>
                          <a:latin typeface="+mj-lt"/>
                        </a:rPr>
                        <a:t>10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333" marR="1333" marT="1333" marB="0" anchor="ctr"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10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333" marR="1333" marT="1333" marB="0" anchor="ctr"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1556997"/>
                  </a:ext>
                </a:extLst>
              </a:tr>
            </a:tbl>
          </a:graphicData>
        </a:graphic>
      </p:graphicFrame>
      <p:sp>
        <p:nvSpPr>
          <p:cNvPr id="6" name="Title 1"/>
          <p:cNvSpPr txBox="1">
            <a:spLocks/>
          </p:cNvSpPr>
          <p:nvPr/>
        </p:nvSpPr>
        <p:spPr bwMode="auto">
          <a:xfrm>
            <a:off x="321737" y="838200"/>
            <a:ext cx="967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r>
              <a:rPr lang="en-US" sz="2400" kern="0" dirty="0">
                <a:solidFill>
                  <a:srgbClr val="006600"/>
                </a:solidFill>
                <a:ea typeface="Cambria" panose="02040503050406030204" pitchFamily="18" charset="0"/>
              </a:rPr>
              <a:t>Structure of F</a:t>
            </a:r>
            <a:r>
              <a:rPr lang="en-US" sz="2400" kern="0" dirty="0" smtClean="0">
                <a:solidFill>
                  <a:srgbClr val="006600"/>
                </a:solidFill>
                <a:ea typeface="Cambria" panose="02040503050406030204" pitchFamily="18" charset="0"/>
              </a:rPr>
              <a:t>orecasting Suites - 1</a:t>
            </a:r>
            <a:endParaRPr lang="en-US" sz="2400" kern="0" dirty="0">
              <a:solidFill>
                <a:srgbClr val="006600"/>
              </a:solidFill>
              <a:ea typeface="Cambria" panose="02040503050406030204" pitchFamily="18" charset="0"/>
            </a:endParaRPr>
          </a:p>
        </p:txBody>
      </p:sp>
      <p:sp>
        <p:nvSpPr>
          <p:cNvPr id="7" name="TextBox 6">
            <a:hlinkClick r:id="rId2" action="ppaction://hlinksldjump"/>
          </p:cNvPr>
          <p:cNvSpPr txBox="1"/>
          <p:nvPr/>
        </p:nvSpPr>
        <p:spPr>
          <a:xfrm>
            <a:off x="4038600" y="1675060"/>
            <a:ext cx="1005840" cy="276999"/>
          </a:xfrm>
          <a:prstGeom prst="rect">
            <a:avLst/>
          </a:prstGeom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n-cs"/>
              </a:rPr>
              <a:t>Suite details</a:t>
            </a:r>
          </a:p>
        </p:txBody>
      </p:sp>
      <p:sp>
        <p:nvSpPr>
          <p:cNvPr id="10" name="TextBox 9">
            <a:hlinkClick r:id="rId3" action="ppaction://hlinksldjump"/>
          </p:cNvPr>
          <p:cNvSpPr txBox="1"/>
          <p:nvPr/>
        </p:nvSpPr>
        <p:spPr>
          <a:xfrm>
            <a:off x="8947577" y="1675060"/>
            <a:ext cx="2103120" cy="276999"/>
          </a:xfrm>
          <a:prstGeom prst="rect">
            <a:avLst/>
          </a:prstGeom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n-cs"/>
              </a:rPr>
              <a:t>Trade models Suite details</a:t>
            </a:r>
          </a:p>
        </p:txBody>
      </p:sp>
      <p:sp>
        <p:nvSpPr>
          <p:cNvPr id="12" name="TextBox 11">
            <a:hlinkClick r:id="rId4" action="ppaction://hlinksldjump"/>
          </p:cNvPr>
          <p:cNvSpPr txBox="1"/>
          <p:nvPr/>
        </p:nvSpPr>
        <p:spPr>
          <a:xfrm>
            <a:off x="5114917" y="1675060"/>
            <a:ext cx="1005840" cy="276999"/>
          </a:xfrm>
          <a:prstGeom prst="rect">
            <a:avLst/>
          </a:prstGeom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n-cs"/>
              </a:rPr>
              <a:t>Models</a:t>
            </a:r>
          </a:p>
        </p:txBody>
      </p:sp>
    </p:spTree>
    <p:extLst>
      <p:ext uri="{BB962C8B-B14F-4D97-AF65-F5344CB8AC3E}">
        <p14:creationId xmlns:p14="http://schemas.microsoft.com/office/powerpoint/2010/main" val="134783126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304800" y="1524000"/>
            <a:ext cx="11582400" cy="1255728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endParaRPr lang="en-US" b="0" dirty="0">
              <a:solidFill>
                <a:srgbClr val="000000"/>
              </a:solidFill>
              <a:latin typeface="Cambria" panose="02040503050406030204" pitchFamily="18" charset="0"/>
            </a:endParaRPr>
          </a:p>
          <a:p>
            <a:endParaRPr lang="en-US" dirty="0" smtClean="0"/>
          </a:p>
          <a:p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3147913"/>
              </p:ext>
            </p:extLst>
          </p:nvPr>
        </p:nvGraphicFramePr>
        <p:xfrm>
          <a:off x="321737" y="1295400"/>
          <a:ext cx="11565463" cy="526694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97646">
                  <a:extLst>
                    <a:ext uri="{9D8B030D-6E8A-4147-A177-3AD203B41FA5}">
                      <a16:colId xmlns:a16="http://schemas.microsoft.com/office/drawing/2014/main" val="1561341159"/>
                    </a:ext>
                  </a:extLst>
                </a:gridCol>
                <a:gridCol w="2419217">
                  <a:extLst>
                    <a:ext uri="{9D8B030D-6E8A-4147-A177-3AD203B41FA5}">
                      <a16:colId xmlns:a16="http://schemas.microsoft.com/office/drawing/2014/main" val="2528312076"/>
                    </a:ext>
                  </a:extLst>
                </a:gridCol>
                <a:gridCol w="2099793">
                  <a:extLst>
                    <a:ext uri="{9D8B030D-6E8A-4147-A177-3AD203B41FA5}">
                      <a16:colId xmlns:a16="http://schemas.microsoft.com/office/drawing/2014/main" val="3945591141"/>
                    </a:ext>
                  </a:extLst>
                </a:gridCol>
                <a:gridCol w="1968770">
                  <a:extLst>
                    <a:ext uri="{9D8B030D-6E8A-4147-A177-3AD203B41FA5}">
                      <a16:colId xmlns:a16="http://schemas.microsoft.com/office/drawing/2014/main" val="1429641344"/>
                    </a:ext>
                  </a:extLst>
                </a:gridCol>
                <a:gridCol w="351037">
                  <a:extLst>
                    <a:ext uri="{9D8B030D-6E8A-4147-A177-3AD203B41FA5}">
                      <a16:colId xmlns:a16="http://schemas.microsoft.com/office/drawing/2014/main" val="3234721151"/>
                    </a:ext>
                  </a:extLst>
                </a:gridCol>
                <a:gridCol w="1302730">
                  <a:extLst>
                    <a:ext uri="{9D8B030D-6E8A-4147-A177-3AD203B41FA5}">
                      <a16:colId xmlns:a16="http://schemas.microsoft.com/office/drawing/2014/main" val="3843109698"/>
                    </a:ext>
                  </a:extLst>
                </a:gridCol>
                <a:gridCol w="449870">
                  <a:extLst>
                    <a:ext uri="{9D8B030D-6E8A-4147-A177-3AD203B41FA5}">
                      <a16:colId xmlns:a16="http://schemas.microsoft.com/office/drawing/2014/main" val="1247294997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2200536987"/>
                    </a:ext>
                  </a:extLst>
                </a:gridCol>
              </a:tblGrid>
              <a:tr h="713232">
                <a:tc>
                  <a:txBody>
                    <a:bodyPr/>
                    <a:lstStyle/>
                    <a:p>
                      <a:pPr algn="ctr" rtl="0" fontAlgn="ctr"/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marL="1333" marR="1333" marT="1333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marL="1333" marR="1333" marT="1333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2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Money Supply</a:t>
                      </a:r>
                    </a:p>
                  </a:txBody>
                  <a:tcPr marL="9004" marR="9004" marT="9004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4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2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Private Sector Credit</a:t>
                      </a:r>
                    </a:p>
                  </a:txBody>
                  <a:tcPr marL="9004" marR="9004" marT="9004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4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8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004" marR="9004" marT="9004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4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2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Tax Revenue</a:t>
                      </a:r>
                    </a:p>
                  </a:txBody>
                  <a:tcPr marL="9004" marR="9004" marT="9004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4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8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004" marR="9004" marT="9004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20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Remittances</a:t>
                      </a:r>
                      <a:endParaRPr lang="en-US" sz="2000" b="1" u="none" strike="noStrike" kern="1200" dirty="0">
                        <a:solidFill>
                          <a:schemeClr val="dk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</a:endParaRPr>
                    </a:p>
                  </a:txBody>
                  <a:tcPr marL="9004" marR="9004" marT="9004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8255860"/>
                  </a:ext>
                </a:extLst>
              </a:tr>
              <a:tr h="758952">
                <a:tc gridSpan="2">
                  <a:txBody>
                    <a:bodyPr/>
                    <a:lstStyle/>
                    <a:p>
                      <a:pPr algn="l" rtl="0" fontAlgn="ctr"/>
                      <a:r>
                        <a:rPr lang="en-US" sz="1800" b="1" u="none" strike="noStrike" dirty="0" smtClean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1. Uni-variate </a:t>
                      </a:r>
                      <a:r>
                        <a:rPr lang="en-US" sz="1800" b="1" u="none" strike="noStrike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Models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marL="1333" marR="1333" marT="1333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DBEE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1" u="none" strike="noStrike" dirty="0" smtClean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9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marL="1333" marR="1333" marT="1333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DBEEF4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2000" b="1" u="none" strike="noStrike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5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marL="1333" marR="1333" marT="1333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DBEEF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333" marR="1333" marT="1333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DBEEF4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2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marL="1333" marR="1333" marT="1333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DBEEF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333" marR="1333" marT="1333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DBEE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2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marL="1333" marR="1333" marT="1333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DBEE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6963477"/>
                  </a:ext>
                </a:extLst>
              </a:tr>
              <a:tr h="758952">
                <a:tc gridSpan="2">
                  <a:txBody>
                    <a:bodyPr/>
                    <a:lstStyle/>
                    <a:p>
                      <a:pPr algn="l" rtl="0" fontAlgn="ctr"/>
                      <a:r>
                        <a:rPr lang="en-US" sz="1800" b="1" u="none" strike="noStrike" dirty="0" smtClean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2. Single /Simultaneous/Quintile /ECM/ARDL Models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marL="1333" marR="1333" marT="1333" marB="0" anchor="ctr">
                    <a:solidFill>
                      <a:srgbClr val="DBEE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marL="1333" marR="1333" marT="1333" marB="0" anchor="ctr">
                    <a:solidFill>
                      <a:srgbClr val="DBEEF4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2000" b="1" u="none" strike="noStrike" dirty="0" smtClean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2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marL="1333" marR="1333" marT="1333" marB="0" anchor="ctr">
                    <a:solidFill>
                      <a:srgbClr val="DBEEF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333" marR="1333" marT="1333" marB="0" anchor="ctr">
                    <a:solidFill>
                      <a:srgbClr val="DBEEF4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1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marL="1333" marR="1333" marT="1333" marB="0" anchor="ctr">
                    <a:solidFill>
                      <a:srgbClr val="DBEEF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333" marR="1333" marT="1333" marB="0" anchor="ctr">
                    <a:solidFill>
                      <a:srgbClr val="DBEEF4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b="1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marL="1333" marR="1333" marT="1333" marB="0" anchor="ctr">
                    <a:solidFill>
                      <a:srgbClr val="DBEE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7681169"/>
                  </a:ext>
                </a:extLst>
              </a:tr>
              <a:tr h="758952">
                <a:tc gridSpan="2">
                  <a:txBody>
                    <a:bodyPr/>
                    <a:lstStyle/>
                    <a:p>
                      <a:pPr algn="l" rtl="0" fontAlgn="ctr"/>
                      <a:r>
                        <a:rPr lang="en-US" sz="1800" b="1" u="none" strike="noStrike" dirty="0" smtClean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3. Structural </a:t>
                      </a:r>
                      <a:r>
                        <a:rPr lang="en-US" sz="1800" b="1" u="none" strike="noStrike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VAR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marL="1333" marR="1333" marT="1333" marB="0" anchor="ctr">
                    <a:solidFill>
                      <a:srgbClr val="DBEE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8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7</a:t>
                      </a:r>
                    </a:p>
                  </a:txBody>
                  <a:tcPr marL="9004" marR="9004" marT="9004" marB="0" anchor="ctr">
                    <a:solidFill>
                      <a:srgbClr val="DBEEF4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8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3</a:t>
                      </a:r>
                    </a:p>
                  </a:txBody>
                  <a:tcPr marL="9004" marR="9004" marT="9004" marB="0" anchor="ctr">
                    <a:solidFill>
                      <a:srgbClr val="DBEEF4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800" b="0" i="0" u="none" strike="noStrike" kern="1200" dirty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004" marR="9004" marT="9004" marB="0" anchor="ctr">
                    <a:solidFill>
                      <a:srgbClr val="DBEEF4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8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1</a:t>
                      </a:r>
                    </a:p>
                  </a:txBody>
                  <a:tcPr marL="9004" marR="9004" marT="9004" marB="0" anchor="ctr">
                    <a:solidFill>
                      <a:srgbClr val="DBEEF4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800" b="0" i="0" u="none" strike="noStrike" kern="1200" dirty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004" marR="9004" marT="9004" marB="0" anchor="ctr">
                    <a:solidFill>
                      <a:srgbClr val="DBEE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8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2</a:t>
                      </a:r>
                      <a:endParaRPr lang="en-US" sz="1800" b="1" i="0" u="none" strike="noStrike" kern="1200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</a:endParaRPr>
                    </a:p>
                  </a:txBody>
                  <a:tcPr marL="9004" marR="9004" marT="9004" marB="0" anchor="ctr">
                    <a:solidFill>
                      <a:srgbClr val="DBEE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4477051"/>
                  </a:ext>
                </a:extLst>
              </a:tr>
              <a:tr h="758952">
                <a:tc gridSpan="2">
                  <a:txBody>
                    <a:bodyPr/>
                    <a:lstStyle/>
                    <a:p>
                      <a:pPr algn="l" rtl="0" fontAlgn="ctr"/>
                      <a:r>
                        <a:rPr lang="en-US" sz="1800" b="1" u="none" strike="noStrike" dirty="0" smtClean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4. Structural </a:t>
                      </a:r>
                      <a:r>
                        <a:rPr lang="en-US" sz="1800" b="1" u="none" strike="noStrike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Bayesian Models 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marL="1333" marR="1333" marT="1333" marB="0" anchor="ctr">
                    <a:solidFill>
                      <a:srgbClr val="DBEE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1" u="none" strike="noStrike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4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marL="1333" marR="1333" marT="1333" marB="0" anchor="ctr">
                    <a:solidFill>
                      <a:srgbClr val="DBEEF4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-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marL="1333" marR="1333" marT="1333" marB="0" anchor="ctr">
                    <a:solidFill>
                      <a:srgbClr val="DBEEF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333" marR="1333" marT="1333" marB="0" anchor="ctr">
                    <a:solidFill>
                      <a:srgbClr val="DBEEF4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2000" b="1" u="none" strike="noStrike" dirty="0" smtClean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-</a:t>
                      </a:r>
                      <a:r>
                        <a:rPr lang="en-US" sz="2000" b="1" u="none" strike="noStrike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 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marL="1333" marR="1333" marT="1333" marB="0" anchor="ctr">
                    <a:solidFill>
                      <a:srgbClr val="DBEEF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marL="1333" marR="1333" marT="1333" marB="0" anchor="ctr">
                    <a:solidFill>
                      <a:srgbClr val="DBEE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-</a:t>
                      </a:r>
                      <a:endParaRPr lang="en-US" b="1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marL="1333" marR="1333" marT="1333" marB="0" anchor="ctr">
                    <a:solidFill>
                      <a:srgbClr val="DBEE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8304907"/>
                  </a:ext>
                </a:extLst>
              </a:tr>
              <a:tr h="758952">
                <a:tc gridSpan="2">
                  <a:txBody>
                    <a:bodyPr/>
                    <a:lstStyle/>
                    <a:p>
                      <a:pPr algn="l" rtl="0" fontAlgn="ctr"/>
                      <a:r>
                        <a:rPr lang="en-US" sz="1800" b="1" u="none" strike="noStrike" dirty="0" smtClean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5. Disaggregated  </a:t>
                      </a:r>
                      <a:r>
                        <a:rPr lang="en-US" sz="1800" b="1" u="none" strike="noStrike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Models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marL="1333" marR="1333" marT="1333" marB="0" anchor="ctr"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DBEE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8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+mn-cs"/>
                        </a:rPr>
                        <a:t>Reserve Money, MM and M2</a:t>
                      </a:r>
                      <a:endParaRPr lang="en-US" sz="1800" b="0" i="0" u="none" strike="noStrike" kern="1200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+mn-cs"/>
                      </a:endParaRPr>
                    </a:p>
                  </a:txBody>
                  <a:tcPr marL="1333" marR="1333" marT="1333" marB="0" anchor="ctr"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DBEEF4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Component based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marL="1333" marR="1333" marT="1333" marB="0" anchor="ctr"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DBEEF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1333" marR="1333" marT="1333" marB="0" anchor="ctr"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DBEE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4202475"/>
                  </a:ext>
                </a:extLst>
              </a:tr>
              <a:tr h="758952"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2000" b="1" u="none" strike="noStrike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Total </a:t>
                      </a:r>
                      <a:r>
                        <a:rPr lang="en-US" sz="2000" b="1" u="none" strike="noStrike" dirty="0" smtClean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Models</a:t>
                      </a:r>
                      <a:endParaRPr lang="en-US" sz="1600" b="1" u="none" strike="noStrike" dirty="0" smtClean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u="none" strike="noStrike" dirty="0" smtClean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(Excluding Disaggregated Models)</a:t>
                      </a:r>
                      <a:endParaRPr lang="en-US" sz="1600" b="1" i="0" u="none" strike="noStrike" dirty="0" smtClean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marL="1333" marR="1333" marT="1333" marB="0" anchor="ctr"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 dirty="0" smtClean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20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marL="1333" marR="1333" marT="1333" marB="0" anchor="ctr"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 dirty="0" smtClean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10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marL="1333" marR="1333" marT="1333" marB="0" anchor="ctr"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4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 dirty="0" smtClean="0">
                          <a:solidFill>
                            <a:schemeClr val="dk1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4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marL="1333" marR="1333" marT="1333" marB="0" anchor="ctr"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4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marL="1333" marR="1333" marT="1333" marB="0" anchor="ctr"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1556997"/>
                  </a:ext>
                </a:extLst>
              </a:tr>
            </a:tbl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 bwMode="auto">
          <a:xfrm>
            <a:off x="321737" y="838200"/>
            <a:ext cx="967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r>
              <a:rPr lang="en-US" sz="2400" kern="0" dirty="0">
                <a:solidFill>
                  <a:srgbClr val="006600"/>
                </a:solidFill>
                <a:ea typeface="Cambria" panose="02040503050406030204" pitchFamily="18" charset="0"/>
              </a:rPr>
              <a:t>Structure of </a:t>
            </a:r>
            <a:r>
              <a:rPr lang="en-US" sz="2400" kern="0" dirty="0" smtClean="0">
                <a:solidFill>
                  <a:srgbClr val="006600"/>
                </a:solidFill>
                <a:ea typeface="Cambria" panose="02040503050406030204" pitchFamily="18" charset="0"/>
              </a:rPr>
              <a:t>Forecasting Suites - 2</a:t>
            </a:r>
            <a:endParaRPr lang="en-US" sz="2400" kern="0" dirty="0">
              <a:solidFill>
                <a:srgbClr val="006600"/>
              </a:solidFill>
              <a:ea typeface="Cambria" panose="02040503050406030204" pitchFamily="18" charset="0"/>
            </a:endParaRPr>
          </a:p>
        </p:txBody>
      </p:sp>
      <p:sp>
        <p:nvSpPr>
          <p:cNvPr id="9" name="TextBox 8">
            <a:hlinkClick r:id="rId2" action="ppaction://hlinksldjump"/>
          </p:cNvPr>
          <p:cNvSpPr txBox="1"/>
          <p:nvPr/>
        </p:nvSpPr>
        <p:spPr>
          <a:xfrm>
            <a:off x="4566077" y="1676400"/>
            <a:ext cx="1188720" cy="276999"/>
          </a:xfrm>
          <a:prstGeom prst="rect">
            <a:avLst/>
          </a:prstGeom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n-cs"/>
              </a:rPr>
              <a:t>Suite details</a:t>
            </a:r>
          </a:p>
        </p:txBody>
      </p:sp>
      <p:sp>
        <p:nvSpPr>
          <p:cNvPr id="10" name="TextBox 9">
            <a:hlinkClick r:id="rId3" action="ppaction://hlinksldjump"/>
          </p:cNvPr>
          <p:cNvSpPr txBox="1"/>
          <p:nvPr/>
        </p:nvSpPr>
        <p:spPr>
          <a:xfrm>
            <a:off x="8810417" y="1676400"/>
            <a:ext cx="1188720" cy="276999"/>
          </a:xfrm>
          <a:prstGeom prst="rect">
            <a:avLst/>
          </a:prstGeom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n-cs"/>
              </a:rPr>
              <a:t>Suite details</a:t>
            </a:r>
          </a:p>
        </p:txBody>
      </p:sp>
    </p:spTree>
    <p:extLst>
      <p:ext uri="{BB962C8B-B14F-4D97-AF65-F5344CB8AC3E}">
        <p14:creationId xmlns:p14="http://schemas.microsoft.com/office/powerpoint/2010/main" val="353984417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 txBox="1">
            <a:spLocks/>
          </p:cNvSpPr>
          <p:nvPr/>
        </p:nvSpPr>
        <p:spPr bwMode="auto">
          <a:xfrm>
            <a:off x="321737" y="838200"/>
            <a:ext cx="967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r>
              <a:rPr lang="en-US" sz="2400" kern="0" dirty="0" smtClean="0">
                <a:solidFill>
                  <a:srgbClr val="0066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Forecast Combination and Best 25% Models</a:t>
            </a:r>
            <a:endParaRPr lang="en-US" sz="2400" kern="0" dirty="0">
              <a:solidFill>
                <a:srgbClr val="0066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 bwMode="auto">
          <a:xfrm>
            <a:off x="321736" y="1447800"/>
            <a:ext cx="11413063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0" kern="0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In line with the forecasting literature, we use </a:t>
            </a:r>
            <a:r>
              <a:rPr lang="en-US" sz="2400" b="0" kern="0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weighting </a:t>
            </a:r>
            <a:r>
              <a:rPr lang="en-US" sz="2400" b="0" kern="0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scheme to combine forecasts obtained from various models of the suites.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b="0" kern="0" dirty="0" smtClean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0" kern="0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Forecast weighting scheme is a dynamic process, where weights are refreshed and recalculated for each model based on their out of sample forecast performance.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b="0" kern="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0" kern="0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Our experience of projecting inflation suggests that weighted average of </a:t>
            </a:r>
            <a:r>
              <a:rPr lang="en-US" sz="2400" b="0" i="1" kern="0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Best 25 percent</a:t>
            </a:r>
            <a:r>
              <a:rPr lang="en-US" sz="2400" b="0" kern="0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models work well.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b="0" kern="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0" kern="0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Counterfactual scenario analysis, Forecast uncertainty (</a:t>
            </a:r>
            <a:r>
              <a:rPr lang="en-US" sz="2400" b="0" i="1" kern="0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Fan charts</a:t>
            </a:r>
            <a:r>
              <a:rPr lang="en-US" sz="2400" b="0" kern="0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) and Shock analyses (</a:t>
            </a:r>
            <a:r>
              <a:rPr lang="en-US" sz="2400" b="0" i="1" kern="0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based on IRFs</a:t>
            </a:r>
            <a:r>
              <a:rPr lang="en-US" sz="2400" b="0" kern="0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) are also presented.</a:t>
            </a:r>
            <a:endParaRPr lang="en-US" sz="2400" b="0" kern="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79132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00000000-0008-0000-1300-00000200000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67939050"/>
              </p:ext>
            </p:extLst>
          </p:nvPr>
        </p:nvGraphicFramePr>
        <p:xfrm>
          <a:off x="685800" y="1295400"/>
          <a:ext cx="10820400" cy="5486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itle 1"/>
          <p:cNvSpPr txBox="1">
            <a:spLocks/>
          </p:cNvSpPr>
          <p:nvPr/>
        </p:nvSpPr>
        <p:spPr bwMode="auto">
          <a:xfrm>
            <a:off x="321737" y="838200"/>
            <a:ext cx="967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r>
              <a:rPr lang="en-US" sz="2400" kern="0" dirty="0">
                <a:solidFill>
                  <a:srgbClr val="0066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Fan Chart - Inflation </a:t>
            </a:r>
            <a:r>
              <a:rPr lang="en-US" sz="2400" kern="0" dirty="0" smtClean="0">
                <a:solidFill>
                  <a:srgbClr val="0066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Forecasts Uncertainty</a:t>
            </a:r>
            <a:endParaRPr lang="en-US" sz="2400" kern="0" dirty="0">
              <a:solidFill>
                <a:srgbClr val="0066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48528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FMS_Lach_Visit_03">
  <a:themeElements>
    <a:clrScheme name="Custom 7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00"/>
      </a:hlink>
      <a:folHlink>
        <a:srgbClr val="000000"/>
      </a:folHlink>
    </a:clrScheme>
    <a:fontScheme name="Cambria-Calibri">
      <a:majorFont>
        <a:latin typeface="Cambria" panose="02040503050406030204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FMS_Lach_Visit_03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FMS_Lach_Visit_03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FMS_Lach_Visit_03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FMS_Lach_Visit_03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FMS_Lach_Visit_03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FMS_Lach_Visit_03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FMS_Lach_Visit_03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2_FMS_Lach_Visit_03">
  <a:themeElements>
    <a:clrScheme name="Custom 7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00"/>
      </a:hlink>
      <a:folHlink>
        <a:srgbClr val="000000"/>
      </a:folHlink>
    </a:clrScheme>
    <a:fontScheme name="Custom 1">
      <a:majorFont>
        <a:latin typeface="Cambria"/>
        <a:ea typeface=""/>
        <a:cs typeface=""/>
      </a:majorFont>
      <a:minorFont>
        <a:latin typeface="Cambr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FMS_Lach_Visit_03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FMS_Lach_Visit_03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FMS_Lach_Visit_03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FMS_Lach_Visit_03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FMS_Lach_Visit_03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FMS_Lach_Visit_03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FMS_Lach_Visit_03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3_FMS_Lach_Visit_03">
  <a:themeElements>
    <a:clrScheme name="Custom 7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00"/>
      </a:hlink>
      <a:folHlink>
        <a:srgbClr val="000000"/>
      </a:folHlink>
    </a:clrScheme>
    <a:fontScheme name="Custom 1">
      <a:majorFont>
        <a:latin typeface="Cambria"/>
        <a:ea typeface=""/>
        <a:cs typeface=""/>
      </a:majorFont>
      <a:minorFont>
        <a:latin typeface="Cambr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FMS_Lach_Visit_03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FMS_Lach_Visit_03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FMS_Lach_Visit_03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FMS_Lach_Visit_03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FMS_Lach_Visit_03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FMS_Lach_Visit_03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FMS_Lach_Visit_03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FMS_Lach_Visit_03">
  <a:themeElements>
    <a:clrScheme name="Custom 7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00"/>
      </a:hlink>
      <a:folHlink>
        <a:srgbClr val="000000"/>
      </a:folHlink>
    </a:clrScheme>
    <a:fontScheme name="Custom 1">
      <a:majorFont>
        <a:latin typeface="Cambria"/>
        <a:ea typeface=""/>
        <a:cs typeface=""/>
      </a:majorFont>
      <a:minorFont>
        <a:latin typeface="Cambr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FMS_Lach_Visit_03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FMS_Lach_Visit_03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FMS_Lach_Visit_03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FMS_Lach_Visit_03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FMS_Lach_Visit_03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FMS_Lach_Visit_03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FMS_Lach_Visit_03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5_FMS_Lach_Visit_03">
  <a:themeElements>
    <a:clrScheme name="Custom 7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00"/>
      </a:hlink>
      <a:folHlink>
        <a:srgbClr val="000000"/>
      </a:folHlink>
    </a:clrScheme>
    <a:fontScheme name="Custom 1">
      <a:majorFont>
        <a:latin typeface="Cambria"/>
        <a:ea typeface=""/>
        <a:cs typeface=""/>
      </a:majorFont>
      <a:minorFont>
        <a:latin typeface="Cambr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FMS_Lach_Visit_03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FMS_Lach_Visit_03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FMS_Lach_Visit_03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FMS_Lach_Visit_03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FMS_Lach_Visit_03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FMS_Lach_Visit_03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FMS_Lach_Visit_03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6_FMS_Lach_Visit_03">
  <a:themeElements>
    <a:clrScheme name="Custom 7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00"/>
      </a:hlink>
      <a:folHlink>
        <a:srgbClr val="000000"/>
      </a:folHlink>
    </a:clrScheme>
    <a:fontScheme name="Custom 1">
      <a:majorFont>
        <a:latin typeface="Cambria"/>
        <a:ea typeface=""/>
        <a:cs typeface=""/>
      </a:majorFont>
      <a:minorFont>
        <a:latin typeface="Cambr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FMS_Lach_Visit_03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FMS_Lach_Visit_03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FMS_Lach_Visit_03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FMS_Lach_Visit_03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FMS_Lach_Visit_03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FMS_Lach_Visit_03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FMS_Lach_Visit_03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7_FMS_Lach_Visit_03">
  <a:themeElements>
    <a:clrScheme name="Custom 7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00"/>
      </a:hlink>
      <a:folHlink>
        <a:srgbClr val="000000"/>
      </a:folHlink>
    </a:clrScheme>
    <a:fontScheme name="Custom 1">
      <a:majorFont>
        <a:latin typeface="Cambria"/>
        <a:ea typeface=""/>
        <a:cs typeface=""/>
      </a:majorFont>
      <a:minorFont>
        <a:latin typeface="Cambr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FMS_Lach_Visit_03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FMS_Lach_Visit_03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FMS_Lach_Visit_03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FMS_Lach_Visit_03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FMS_Lach_Visit_03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FMS_Lach_Visit_03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FMS_Lach_Visit_03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8_FMS_Lach_Visit_03">
  <a:themeElements>
    <a:clrScheme name="Custom 7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00"/>
      </a:hlink>
      <a:folHlink>
        <a:srgbClr val="000000"/>
      </a:folHlink>
    </a:clrScheme>
    <a:fontScheme name="Custom 1">
      <a:majorFont>
        <a:latin typeface="Cambria"/>
        <a:ea typeface=""/>
        <a:cs typeface=""/>
      </a:majorFont>
      <a:minorFont>
        <a:latin typeface="Cambr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FMS_Lach_Visit_03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FMS_Lach_Visit_03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FMS_Lach_Visit_03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FMS_Lach_Visit_03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FMS_Lach_Visit_03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FMS_Lach_Visit_03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FMS_Lach_Visit_03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9_FMS_Lach_Visit_03">
  <a:themeElements>
    <a:clrScheme name="Custom 7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00"/>
      </a:hlink>
      <a:folHlink>
        <a:srgbClr val="000000"/>
      </a:folHlink>
    </a:clrScheme>
    <a:fontScheme name="Custom 1">
      <a:majorFont>
        <a:latin typeface="Cambria"/>
        <a:ea typeface=""/>
        <a:cs typeface=""/>
      </a:majorFont>
      <a:minorFont>
        <a:latin typeface="Cambr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FMS_Lach_Visit_03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FMS_Lach_Visit_03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FMS_Lach_Visit_03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FMS_Lach_Visit_03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FMS_Lach_Visit_03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FMS_Lach_Visit_03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FMS_Lach_Visit_03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10_FMS_Lach_Visit_03">
  <a:themeElements>
    <a:clrScheme name="Custom 7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00"/>
      </a:hlink>
      <a:folHlink>
        <a:srgbClr val="000000"/>
      </a:folHlink>
    </a:clrScheme>
    <a:fontScheme name="Custom 1">
      <a:majorFont>
        <a:latin typeface="Cambria"/>
        <a:ea typeface=""/>
        <a:cs typeface=""/>
      </a:majorFont>
      <a:minorFont>
        <a:latin typeface="Cambr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FMS_Lach_Visit_03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FMS_Lach_Visit_03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FMS_Lach_Visit_03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FMS_Lach_Visit_03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FMS_Lach_Visit_03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FMS_Lach_Visit_03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FMS_Lach_Visit_03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1_FMS_Lach_Visit_03">
  <a:themeElements>
    <a:clrScheme name="Custom 7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00"/>
      </a:hlink>
      <a:folHlink>
        <a:srgbClr val="000000"/>
      </a:folHlink>
    </a:clrScheme>
    <a:fontScheme name="Custom 1">
      <a:majorFont>
        <a:latin typeface="Cambria"/>
        <a:ea typeface=""/>
        <a:cs typeface=""/>
      </a:majorFont>
      <a:minorFont>
        <a:latin typeface="Cambr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FMS_Lach_Visit_03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FMS_Lach_Visit_03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FMS_Lach_Visit_03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FMS_Lach_Visit_03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FMS_Lach_Visit_03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FMS_Lach_Visit_03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FMS_Lach_Visit_03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66912</TotalTime>
  <Words>2745</Words>
  <Application>Microsoft Office PowerPoint</Application>
  <PresentationFormat>Widescreen</PresentationFormat>
  <Paragraphs>407</Paragraphs>
  <Slides>29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50" baseType="lpstr">
      <vt:lpstr>Arial</vt:lpstr>
      <vt:lpstr>Calibri</vt:lpstr>
      <vt:lpstr>Calibri Light</vt:lpstr>
      <vt:lpstr>Cambria</vt:lpstr>
      <vt:lpstr>Cambria Math</vt:lpstr>
      <vt:lpstr>Times New Roman</vt:lpstr>
      <vt:lpstr>Wingdings</vt:lpstr>
      <vt:lpstr>Wingdings 2</vt:lpstr>
      <vt:lpstr>1_FMS_Lach_Visit_03</vt:lpstr>
      <vt:lpstr>2_FMS_Lach_Visit_03</vt:lpstr>
      <vt:lpstr>5_FMS_Lach_Visit_03</vt:lpstr>
      <vt:lpstr>6_FMS_Lach_Visit_03</vt:lpstr>
      <vt:lpstr>7_FMS_Lach_Visit_03</vt:lpstr>
      <vt:lpstr>8_FMS_Lach_Visit_03</vt:lpstr>
      <vt:lpstr>9_FMS_Lach_Visit_03</vt:lpstr>
      <vt:lpstr>10_FMS_Lach_Visit_03</vt:lpstr>
      <vt:lpstr>11_FMS_Lach_Visit_03</vt:lpstr>
      <vt:lpstr>12_FMS_Lach_Visit_03</vt:lpstr>
      <vt:lpstr>3_FMS_Lach_Visit_03</vt:lpstr>
      <vt:lpstr>Office Theme</vt:lpstr>
      <vt:lpstr>Equation.3</vt:lpstr>
      <vt:lpstr>PowerPoint Presentation</vt:lpstr>
      <vt:lpstr>PowerPoint Presentation</vt:lpstr>
      <vt:lpstr>PowerPoint Presentation</vt:lpstr>
      <vt:lpstr>Partial Equilibrium Models Forecasting Suites    Syed Kalim Hyder Bukhari  Monetary Policy Department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DSGE / FPAS Models in Use at SBP</vt:lpstr>
      <vt:lpstr>PowerPoint Presentation</vt:lpstr>
      <vt:lpstr>PowerPoint Presentation</vt:lpstr>
      <vt:lpstr>PowerPoint Presentation</vt:lpstr>
      <vt:lpstr>Macroeconomic modelling is a iterative and evolving process</vt:lpstr>
      <vt:lpstr>Summary</vt:lpstr>
      <vt:lpstr>Thank you</vt:lpstr>
      <vt:lpstr>Annexure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STATE BANK OF PAKISTAN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Some pertinent questions!</dc:title>
  <dc:creator>abid qamar</dc:creator>
  <cp:lastModifiedBy>Dr. Zulfiqar Hyder - Research</cp:lastModifiedBy>
  <cp:revision>9764</cp:revision>
  <cp:lastPrinted>2020-01-25T08:32:34Z</cp:lastPrinted>
  <dcterms:created xsi:type="dcterms:W3CDTF">2007-01-09T07:37:59Z</dcterms:created>
  <dcterms:modified xsi:type="dcterms:W3CDTF">2021-04-05T12:23:18Z</dcterms:modified>
</cp:coreProperties>
</file>