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66" r:id="rId2"/>
    <p:sldId id="443" r:id="rId3"/>
    <p:sldId id="263" r:id="rId4"/>
    <p:sldId id="264" r:id="rId5"/>
    <p:sldId id="441" r:id="rId6"/>
    <p:sldId id="434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411" r:id="rId18"/>
    <p:sldId id="412" r:id="rId19"/>
    <p:sldId id="413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271" r:id="rId38"/>
    <p:sldId id="442" r:id="rId39"/>
    <p:sldId id="393" r:id="rId40"/>
    <p:sldId id="394" r:id="rId41"/>
    <p:sldId id="395" r:id="rId42"/>
    <p:sldId id="396" r:id="rId43"/>
    <p:sldId id="397" r:id="rId44"/>
    <p:sldId id="398" r:id="rId45"/>
    <p:sldId id="399" r:id="rId46"/>
    <p:sldId id="269" r:id="rId47"/>
    <p:sldId id="385" r:id="rId48"/>
    <p:sldId id="387" r:id="rId49"/>
    <p:sldId id="390" r:id="rId50"/>
    <p:sldId id="391" r:id="rId51"/>
    <p:sldId id="392" r:id="rId52"/>
    <p:sldId id="440" r:id="rId53"/>
    <p:sldId id="437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EF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73684" autoAdjust="0"/>
  </p:normalViewPr>
  <p:slideViewPr>
    <p:cSldViewPr snapToGrid="0">
      <p:cViewPr varScale="1">
        <p:scale>
          <a:sx n="66" d="100"/>
          <a:sy n="66" d="100"/>
        </p:scale>
        <p:origin x="130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BI\Desktop\CEII\SRU%20Box\Presidency%20University\Masterfile_03_07_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\Downloads\CPI_INFLATION_RBI_DATA_SS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r>
              <a:rPr lang="en-IN" sz="2000" baseline="0"/>
              <a:t>Turning Points in India's GDP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ysClr val="windowText" lastClr="000000"/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191551056117996E-2"/>
          <c:y val="0.10252979181051036"/>
          <c:w val="0.8968684726826448"/>
          <c:h val="0.71051473324167125"/>
        </c:manualLayout>
      </c:layout>
      <c:barChart>
        <c:barDir val="col"/>
        <c:grouping val="clustered"/>
        <c:varyColors val="0"/>
        <c:ser>
          <c:idx val="1"/>
          <c:order val="1"/>
          <c:tx>
            <c:v>Peaks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val>
            <c:numRef>
              <c:f>'TP1 (2)'!$D$4:$D$89</c:f>
              <c:numCache>
                <c:formatCode>General</c:formatCode>
                <c:ptCount val="8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7E-DA40-8398-B4F0AFD2985A}"/>
            </c:ext>
          </c:extLst>
        </c:ser>
        <c:ser>
          <c:idx val="2"/>
          <c:order val="2"/>
          <c:tx>
            <c:v>Troughs</c:v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val>
            <c:numRef>
              <c:f>'TP1 (2)'!$E$4:$E$89</c:f>
              <c:numCache>
                <c:formatCode>General</c:formatCode>
                <c:ptCount val="8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-1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-1</c:v>
                </c:pt>
                <c:pt idx="29">
                  <c:v>0</c:v>
                </c:pt>
                <c:pt idx="30">
                  <c:v>0</c:v>
                </c:pt>
                <c:pt idx="31">
                  <c:v>-1</c:v>
                </c:pt>
                <c:pt idx="32">
                  <c:v>0</c:v>
                </c:pt>
                <c:pt idx="33">
                  <c:v>0</c:v>
                </c:pt>
                <c:pt idx="34">
                  <c:v>-1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-1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-1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-1</c:v>
                </c:pt>
                <c:pt idx="59">
                  <c:v>0</c:v>
                </c:pt>
                <c:pt idx="60">
                  <c:v>0</c:v>
                </c:pt>
                <c:pt idx="61">
                  <c:v>-1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-1</c:v>
                </c:pt>
                <c:pt idx="66">
                  <c:v>0</c:v>
                </c:pt>
                <c:pt idx="67">
                  <c:v>0</c:v>
                </c:pt>
                <c:pt idx="68">
                  <c:v>-1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-1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-1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A7E-DA40-8398-B4F0AFD298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760138624"/>
        <c:axId val="-760159296"/>
      </c:barChart>
      <c:lineChart>
        <c:grouping val="standard"/>
        <c:varyColors val="0"/>
        <c:ser>
          <c:idx val="0"/>
          <c:order val="0"/>
          <c:tx>
            <c:v>GDP Growth</c:v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'TP1 (2)'!$B$4:$B$89</c:f>
              <c:numCache>
                <c:formatCode>mmm\-yy</c:formatCode>
                <c:ptCount val="86"/>
                <c:pt idx="0">
                  <c:v>35765</c:v>
                </c:pt>
                <c:pt idx="1">
                  <c:v>35855</c:v>
                </c:pt>
                <c:pt idx="2">
                  <c:v>35947</c:v>
                </c:pt>
                <c:pt idx="3">
                  <c:v>36039</c:v>
                </c:pt>
                <c:pt idx="4">
                  <c:v>36130</c:v>
                </c:pt>
                <c:pt idx="5">
                  <c:v>36220</c:v>
                </c:pt>
                <c:pt idx="6">
                  <c:v>36312</c:v>
                </c:pt>
                <c:pt idx="7">
                  <c:v>36404</c:v>
                </c:pt>
                <c:pt idx="8">
                  <c:v>36495</c:v>
                </c:pt>
                <c:pt idx="9">
                  <c:v>36586</c:v>
                </c:pt>
                <c:pt idx="10">
                  <c:v>36678</c:v>
                </c:pt>
                <c:pt idx="11">
                  <c:v>36770</c:v>
                </c:pt>
                <c:pt idx="12">
                  <c:v>36861</c:v>
                </c:pt>
                <c:pt idx="13">
                  <c:v>36951</c:v>
                </c:pt>
                <c:pt idx="14">
                  <c:v>37043</c:v>
                </c:pt>
                <c:pt idx="15">
                  <c:v>37135</c:v>
                </c:pt>
                <c:pt idx="16">
                  <c:v>37226</c:v>
                </c:pt>
                <c:pt idx="17">
                  <c:v>37316</c:v>
                </c:pt>
                <c:pt idx="18">
                  <c:v>37408</c:v>
                </c:pt>
                <c:pt idx="19">
                  <c:v>37500</c:v>
                </c:pt>
                <c:pt idx="20">
                  <c:v>37591</c:v>
                </c:pt>
                <c:pt idx="21">
                  <c:v>37681</c:v>
                </c:pt>
                <c:pt idx="22">
                  <c:v>37773</c:v>
                </c:pt>
                <c:pt idx="23">
                  <c:v>37865</c:v>
                </c:pt>
                <c:pt idx="24">
                  <c:v>37956</c:v>
                </c:pt>
                <c:pt idx="25">
                  <c:v>38047</c:v>
                </c:pt>
                <c:pt idx="26">
                  <c:v>38139</c:v>
                </c:pt>
                <c:pt idx="27">
                  <c:v>38231</c:v>
                </c:pt>
                <c:pt idx="28">
                  <c:v>38322</c:v>
                </c:pt>
                <c:pt idx="29">
                  <c:v>38412</c:v>
                </c:pt>
                <c:pt idx="30">
                  <c:v>38504</c:v>
                </c:pt>
                <c:pt idx="31">
                  <c:v>38596</c:v>
                </c:pt>
                <c:pt idx="32">
                  <c:v>38687</c:v>
                </c:pt>
                <c:pt idx="33">
                  <c:v>38777</c:v>
                </c:pt>
                <c:pt idx="34">
                  <c:v>38869</c:v>
                </c:pt>
                <c:pt idx="35">
                  <c:v>38961</c:v>
                </c:pt>
                <c:pt idx="36">
                  <c:v>39052</c:v>
                </c:pt>
                <c:pt idx="37">
                  <c:v>39142</c:v>
                </c:pt>
                <c:pt idx="38">
                  <c:v>39234</c:v>
                </c:pt>
                <c:pt idx="39">
                  <c:v>39326</c:v>
                </c:pt>
                <c:pt idx="40">
                  <c:v>39417</c:v>
                </c:pt>
                <c:pt idx="41">
                  <c:v>39508</c:v>
                </c:pt>
                <c:pt idx="42">
                  <c:v>39600</c:v>
                </c:pt>
                <c:pt idx="43">
                  <c:v>39692</c:v>
                </c:pt>
                <c:pt idx="44">
                  <c:v>39783</c:v>
                </c:pt>
                <c:pt idx="45">
                  <c:v>39873</c:v>
                </c:pt>
                <c:pt idx="46">
                  <c:v>39965</c:v>
                </c:pt>
                <c:pt idx="47">
                  <c:v>40057</c:v>
                </c:pt>
                <c:pt idx="48">
                  <c:v>40148</c:v>
                </c:pt>
                <c:pt idx="49">
                  <c:v>40238</c:v>
                </c:pt>
                <c:pt idx="50">
                  <c:v>40330</c:v>
                </c:pt>
                <c:pt idx="51">
                  <c:v>40422</c:v>
                </c:pt>
                <c:pt idx="52">
                  <c:v>40513</c:v>
                </c:pt>
                <c:pt idx="53">
                  <c:v>40603</c:v>
                </c:pt>
                <c:pt idx="54">
                  <c:v>40695</c:v>
                </c:pt>
                <c:pt idx="55">
                  <c:v>40787</c:v>
                </c:pt>
                <c:pt idx="56">
                  <c:v>40878</c:v>
                </c:pt>
                <c:pt idx="57">
                  <c:v>40969</c:v>
                </c:pt>
                <c:pt idx="58">
                  <c:v>41061</c:v>
                </c:pt>
                <c:pt idx="59">
                  <c:v>41153</c:v>
                </c:pt>
                <c:pt idx="60">
                  <c:v>41244</c:v>
                </c:pt>
                <c:pt idx="61">
                  <c:v>41334</c:v>
                </c:pt>
                <c:pt idx="62">
                  <c:v>41426</c:v>
                </c:pt>
                <c:pt idx="63">
                  <c:v>41518</c:v>
                </c:pt>
                <c:pt idx="64">
                  <c:v>41609</c:v>
                </c:pt>
                <c:pt idx="65">
                  <c:v>41699</c:v>
                </c:pt>
                <c:pt idx="66">
                  <c:v>41791</c:v>
                </c:pt>
                <c:pt idx="67">
                  <c:v>41883</c:v>
                </c:pt>
                <c:pt idx="68">
                  <c:v>41974</c:v>
                </c:pt>
                <c:pt idx="69">
                  <c:v>42064</c:v>
                </c:pt>
                <c:pt idx="70">
                  <c:v>42156</c:v>
                </c:pt>
                <c:pt idx="71">
                  <c:v>42248</c:v>
                </c:pt>
                <c:pt idx="72">
                  <c:v>42339</c:v>
                </c:pt>
                <c:pt idx="73">
                  <c:v>42430</c:v>
                </c:pt>
                <c:pt idx="74">
                  <c:v>42522</c:v>
                </c:pt>
                <c:pt idx="75">
                  <c:v>42614</c:v>
                </c:pt>
                <c:pt idx="76">
                  <c:v>42705</c:v>
                </c:pt>
                <c:pt idx="77">
                  <c:v>42795</c:v>
                </c:pt>
                <c:pt idx="78">
                  <c:v>42887</c:v>
                </c:pt>
                <c:pt idx="79">
                  <c:v>42979</c:v>
                </c:pt>
                <c:pt idx="80">
                  <c:v>43070</c:v>
                </c:pt>
                <c:pt idx="81">
                  <c:v>43160</c:v>
                </c:pt>
                <c:pt idx="82">
                  <c:v>43252</c:v>
                </c:pt>
                <c:pt idx="83">
                  <c:v>43344</c:v>
                </c:pt>
                <c:pt idx="84">
                  <c:v>43435</c:v>
                </c:pt>
                <c:pt idx="85">
                  <c:v>43525</c:v>
                </c:pt>
              </c:numCache>
            </c:numRef>
          </c:cat>
          <c:val>
            <c:numRef>
              <c:f>'TP1 (2)'!$C$4:$C$89</c:f>
              <c:numCache>
                <c:formatCode>General</c:formatCode>
                <c:ptCount val="86"/>
                <c:pt idx="0">
                  <c:v>3.53129296087651</c:v>
                </c:pt>
                <c:pt idx="1">
                  <c:v>4.6299263411630802</c:v>
                </c:pt>
                <c:pt idx="2">
                  <c:v>6.3343554459401599</c:v>
                </c:pt>
                <c:pt idx="3">
                  <c:v>7.8092336698390898</c:v>
                </c:pt>
                <c:pt idx="4">
                  <c:v>5.5035795904029303</c:v>
                </c:pt>
                <c:pt idx="5">
                  <c:v>5.4659397897489503</c:v>
                </c:pt>
                <c:pt idx="6">
                  <c:v>7.76388560005228</c:v>
                </c:pt>
                <c:pt idx="7">
                  <c:v>7.8927087604335098</c:v>
                </c:pt>
                <c:pt idx="8">
                  <c:v>6.7709402692800396</c:v>
                </c:pt>
                <c:pt idx="9">
                  <c:v>7.2568838758508001</c:v>
                </c:pt>
                <c:pt idx="10">
                  <c:v>5.24088718721839</c:v>
                </c:pt>
                <c:pt idx="11">
                  <c:v>6.6358360329195998</c:v>
                </c:pt>
                <c:pt idx="12">
                  <c:v>3.7980501124750301</c:v>
                </c:pt>
                <c:pt idx="13">
                  <c:v>1.09232682410964</c:v>
                </c:pt>
                <c:pt idx="14">
                  <c:v>3.8379724854632098</c:v>
                </c:pt>
                <c:pt idx="15">
                  <c:v>4.3561337970361098</c:v>
                </c:pt>
                <c:pt idx="16">
                  <c:v>6.29106989682671</c:v>
                </c:pt>
                <c:pt idx="17">
                  <c:v>6.1185362502414398</c:v>
                </c:pt>
                <c:pt idx="18">
                  <c:v>5.0695684546127602</c:v>
                </c:pt>
                <c:pt idx="19">
                  <c:v>5.3440862427842397</c:v>
                </c:pt>
                <c:pt idx="20">
                  <c:v>1.97232539534443</c:v>
                </c:pt>
                <c:pt idx="21">
                  <c:v>3.0860007310611302</c:v>
                </c:pt>
                <c:pt idx="22">
                  <c:v>4.9032165160538899</c:v>
                </c:pt>
                <c:pt idx="23">
                  <c:v>8.1000535108394605</c:v>
                </c:pt>
                <c:pt idx="24">
                  <c:v>11.2151848971451</c:v>
                </c:pt>
                <c:pt idx="25">
                  <c:v>8.8852868672377099</c:v>
                </c:pt>
                <c:pt idx="26">
                  <c:v>8.2795392068265397</c:v>
                </c:pt>
                <c:pt idx="27">
                  <c:v>8.8016375139291902</c:v>
                </c:pt>
                <c:pt idx="28">
                  <c:v>5.9023775492984303</c:v>
                </c:pt>
                <c:pt idx="29">
                  <c:v>10.2920835374501</c:v>
                </c:pt>
                <c:pt idx="30">
                  <c:v>9.2238640718365197</c:v>
                </c:pt>
                <c:pt idx="31">
                  <c:v>8.4437152732153606</c:v>
                </c:pt>
                <c:pt idx="32">
                  <c:v>8.97343147245404</c:v>
                </c:pt>
                <c:pt idx="33">
                  <c:v>10.358047736720501</c:v>
                </c:pt>
                <c:pt idx="34">
                  <c:v>7.4061130187367397</c:v>
                </c:pt>
                <c:pt idx="35">
                  <c:v>10.238903554276</c:v>
                </c:pt>
                <c:pt idx="36">
                  <c:v>9.4774607447921202</c:v>
                </c:pt>
                <c:pt idx="37">
                  <c:v>9.7998313660666394</c:v>
                </c:pt>
                <c:pt idx="38">
                  <c:v>10.8096241257368</c:v>
                </c:pt>
                <c:pt idx="39">
                  <c:v>9.1404207409446698</c:v>
                </c:pt>
                <c:pt idx="40">
                  <c:v>10.5473102630821</c:v>
                </c:pt>
                <c:pt idx="41">
                  <c:v>8.8254519634815303</c:v>
                </c:pt>
                <c:pt idx="42">
                  <c:v>8.0840218500545191</c:v>
                </c:pt>
                <c:pt idx="43">
                  <c:v>6.7353655809674402</c:v>
                </c:pt>
                <c:pt idx="44">
                  <c:v>1.5346813664729899</c:v>
                </c:pt>
                <c:pt idx="45">
                  <c:v>0.236039929943646</c:v>
                </c:pt>
                <c:pt idx="46">
                  <c:v>4.9937325945848796</c:v>
                </c:pt>
                <c:pt idx="47">
                  <c:v>6.9585830853558202</c:v>
                </c:pt>
                <c:pt idx="48">
                  <c:v>8.2110402892525798</c:v>
                </c:pt>
                <c:pt idx="49">
                  <c:v>13.2619166931061</c:v>
                </c:pt>
                <c:pt idx="50">
                  <c:v>10.2935862294761</c:v>
                </c:pt>
                <c:pt idx="51">
                  <c:v>9.6794918381908008</c:v>
                </c:pt>
                <c:pt idx="52">
                  <c:v>10.6904585428879</c:v>
                </c:pt>
                <c:pt idx="53">
                  <c:v>10.326116364888</c:v>
                </c:pt>
                <c:pt idx="54">
                  <c:v>8.31899846555193</c:v>
                </c:pt>
                <c:pt idx="55">
                  <c:v>6.6770065105430101</c:v>
                </c:pt>
                <c:pt idx="56">
                  <c:v>6.17595465834163</c:v>
                </c:pt>
                <c:pt idx="57">
                  <c:v>5.6325483753115604</c:v>
                </c:pt>
                <c:pt idx="58">
                  <c:v>4.8676795347735302</c:v>
                </c:pt>
                <c:pt idx="59">
                  <c:v>7.4931688454260899</c:v>
                </c:pt>
                <c:pt idx="60">
                  <c:v>5.3763916693245699</c:v>
                </c:pt>
                <c:pt idx="61">
                  <c:v>4.29601040569597</c:v>
                </c:pt>
                <c:pt idx="62">
                  <c:v>6.4470986278814904</c:v>
                </c:pt>
                <c:pt idx="63">
                  <c:v>7.3377487487992399</c:v>
                </c:pt>
                <c:pt idx="64">
                  <c:v>6.5349826132556501</c:v>
                </c:pt>
                <c:pt idx="65">
                  <c:v>5.3428990705351298</c:v>
                </c:pt>
                <c:pt idx="66">
                  <c:v>8.0239630186896207</c:v>
                </c:pt>
                <c:pt idx="67">
                  <c:v>8.7041091699965705</c:v>
                </c:pt>
                <c:pt idx="68">
                  <c:v>5.92273618355817</c:v>
                </c:pt>
                <c:pt idx="69">
                  <c:v>7.1121623343340001</c:v>
                </c:pt>
                <c:pt idx="70">
                  <c:v>7.5925447035134503</c:v>
                </c:pt>
                <c:pt idx="71">
                  <c:v>8.0338059121929692</c:v>
                </c:pt>
                <c:pt idx="72">
                  <c:v>7.1974324717771898</c:v>
                </c:pt>
                <c:pt idx="73">
                  <c:v>9.0886826343650107</c:v>
                </c:pt>
                <c:pt idx="74">
                  <c:v>9.3663297216094996</c:v>
                </c:pt>
                <c:pt idx="75">
                  <c:v>8.8654083203945202</c:v>
                </c:pt>
                <c:pt idx="76">
                  <c:v>7.54614437210041</c:v>
                </c:pt>
                <c:pt idx="77">
                  <c:v>7.0422251464269001</c:v>
                </c:pt>
                <c:pt idx="78">
                  <c:v>5.98960253601168</c:v>
                </c:pt>
                <c:pt idx="79">
                  <c:v>6.7687539050954504</c:v>
                </c:pt>
                <c:pt idx="80">
                  <c:v>7.6889514495562903</c:v>
                </c:pt>
                <c:pt idx="81">
                  <c:v>8.1305860986737901</c:v>
                </c:pt>
                <c:pt idx="82">
                  <c:v>7.9512113217963902</c:v>
                </c:pt>
                <c:pt idx="83">
                  <c:v>7.0015990849939298</c:v>
                </c:pt>
                <c:pt idx="84">
                  <c:v>6.5768921552123203</c:v>
                </c:pt>
                <c:pt idx="85">
                  <c:v>5.8308040891249897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A7E-DA40-8398-B4F0AFD298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760159840"/>
        <c:axId val="-760151680"/>
      </c:lineChart>
      <c:dateAx>
        <c:axId val="-76015984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-760151680"/>
        <c:crosses val="autoZero"/>
        <c:auto val="1"/>
        <c:lblOffset val="100"/>
        <c:baseTimeUnit val="months"/>
      </c:dateAx>
      <c:valAx>
        <c:axId val="-760151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r>
                  <a:rPr lang="en-IN" sz="1200" baseline="0"/>
                  <a:t>Y-o-Y (in %)</a:t>
                </a:r>
              </a:p>
            </c:rich>
          </c:tx>
          <c:layout>
            <c:manualLayout>
              <c:xMode val="edge"/>
              <c:yMode val="edge"/>
              <c:x val="1.2698412698412698E-2"/>
              <c:y val="2.43761349610509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Garamond" panose="020204040303010108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-760159840"/>
        <c:crosses val="autoZero"/>
        <c:crossBetween val="between"/>
      </c:valAx>
      <c:valAx>
        <c:axId val="-760159296"/>
        <c:scaling>
          <c:orientation val="minMax"/>
          <c:max val="1"/>
          <c:min val="-1"/>
        </c:scaling>
        <c:delete val="0"/>
        <c:axPos val="r"/>
        <c:numFmt formatCode="General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-760138624"/>
        <c:crosses val="max"/>
        <c:crossBetween val="between"/>
      </c:valAx>
      <c:catAx>
        <c:axId val="-760138624"/>
        <c:scaling>
          <c:orientation val="minMax"/>
        </c:scaling>
        <c:delete val="1"/>
        <c:axPos val="b"/>
        <c:majorTickMark val="out"/>
        <c:minorTickMark val="none"/>
        <c:tickLblPos val="nextTo"/>
        <c:crossAx val="-7601592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648941537899407"/>
          <c:y val="0.93961576901299282"/>
          <c:w val="0.7105884027919035"/>
          <c:h val="3.86664969275961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Garamond" panose="020204040303010108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ysClr val="windowText" lastClr="000000">
          <a:alpha val="97000"/>
        </a:sys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Garamond" panose="02020404030301010803" pitchFamily="18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2855062558717"/>
          <c:y val="4.052507551727022E-2"/>
          <c:w val="0.87371449374412835"/>
          <c:h val="0.588110243704310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'[Masterfile_03_07_2019.xlsx]Monthly Contribution'!$J$14:$J$19</c:f>
              <c:strCache>
                <c:ptCount val="6"/>
                <c:pt idx="0">
                  <c:v>AIR CARGO</c:v>
                </c:pt>
                <c:pt idx="1">
                  <c:v>AUTO TOTAL</c:v>
                </c:pt>
                <c:pt idx="2">
                  <c:v>GOVT RECEIPTS</c:v>
                </c:pt>
                <c:pt idx="3">
                  <c:v>IIP CONS</c:v>
                </c:pt>
                <c:pt idx="4">
                  <c:v>NONG IMPORTS</c:v>
                </c:pt>
                <c:pt idx="5">
                  <c:v>RAIL FREIGHT</c:v>
                </c:pt>
              </c:strCache>
            </c:strRef>
          </c:cat>
          <c:val>
            <c:numRef>
              <c:f>'[Masterfile_03_07_2019.xlsx]Monthly Contribution'!$K$14:$K$19</c:f>
              <c:numCache>
                <c:formatCode>0.00</c:formatCode>
                <c:ptCount val="6"/>
                <c:pt idx="0">
                  <c:v>0.50723799999999997</c:v>
                </c:pt>
                <c:pt idx="1">
                  <c:v>0.42565900000000001</c:v>
                </c:pt>
                <c:pt idx="2">
                  <c:v>1.7999999999999999E-2</c:v>
                </c:pt>
                <c:pt idx="3">
                  <c:v>0.49081999999999998</c:v>
                </c:pt>
                <c:pt idx="4">
                  <c:v>0.17400199999999999</c:v>
                </c:pt>
                <c:pt idx="5">
                  <c:v>1.033309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B73-4D2E-8B08-488C149B47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859205296"/>
        <c:axId val="-859208560"/>
        <c:axId val="0"/>
      </c:bar3DChart>
      <c:catAx>
        <c:axId val="-859205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5400000" spcFirstLastPara="1" vertOverflow="ellipsis" wrap="square" anchor="b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-859208560"/>
        <c:crosses val="autoZero"/>
        <c:auto val="1"/>
        <c:lblAlgn val="ctr"/>
        <c:lblOffset val="100"/>
        <c:noMultiLvlLbl val="0"/>
      </c:catAx>
      <c:valAx>
        <c:axId val="-859208560"/>
        <c:scaling>
          <c:orientation val="minMax"/>
          <c:max val="1.100000000000000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-85920529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600" b="1"/>
              <a:t>CPI-based Headline and Component-wise Inflation Rate  (%YoY)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3682342364684731E-2"/>
          <c:y val="0.12483850976961211"/>
          <c:w val="0.95168046169425669"/>
          <c:h val="0.84253459595959579"/>
        </c:manualLayout>
      </c:layout>
      <c:lineChart>
        <c:grouping val="standard"/>
        <c:varyColors val="0"/>
        <c:ser>
          <c:idx val="0"/>
          <c:order val="0"/>
          <c:tx>
            <c:strRef>
              <c:f>[CPI_INFLATION_RBI_DATA_SS.csv]CPI_INFLATION_RBI_DATA_SS!$B$1</c:f>
              <c:strCache>
                <c:ptCount val="1"/>
                <c:pt idx="0">
                  <c:v>CPI - Food &amp; Beverages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[CPI_INFLATION_RBI_DATA_SS.csv]CPI_INFLATION_RBI_DATA_SS!$A$2:$A$85</c:f>
              <c:numCache>
                <c:formatCode>m/d/yyyy</c:formatCode>
                <c:ptCount val="84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  <c:pt idx="44">
                  <c:v>42248</c:v>
                </c:pt>
                <c:pt idx="45">
                  <c:v>42278</c:v>
                </c:pt>
                <c:pt idx="46">
                  <c:v>42309</c:v>
                </c:pt>
                <c:pt idx="47">
                  <c:v>42339</c:v>
                </c:pt>
                <c:pt idx="48">
                  <c:v>42370</c:v>
                </c:pt>
                <c:pt idx="49">
                  <c:v>42401</c:v>
                </c:pt>
                <c:pt idx="50">
                  <c:v>42430</c:v>
                </c:pt>
                <c:pt idx="51">
                  <c:v>42461</c:v>
                </c:pt>
                <c:pt idx="52">
                  <c:v>42491</c:v>
                </c:pt>
                <c:pt idx="53">
                  <c:v>42522</c:v>
                </c:pt>
                <c:pt idx="54">
                  <c:v>42552</c:v>
                </c:pt>
                <c:pt idx="55">
                  <c:v>42583</c:v>
                </c:pt>
                <c:pt idx="56">
                  <c:v>42614</c:v>
                </c:pt>
                <c:pt idx="57">
                  <c:v>42644</c:v>
                </c:pt>
                <c:pt idx="58">
                  <c:v>42675</c:v>
                </c:pt>
                <c:pt idx="59">
                  <c:v>42705</c:v>
                </c:pt>
                <c:pt idx="60">
                  <c:v>42736</c:v>
                </c:pt>
                <c:pt idx="61">
                  <c:v>42767</c:v>
                </c:pt>
                <c:pt idx="62">
                  <c:v>42795</c:v>
                </c:pt>
                <c:pt idx="63">
                  <c:v>42826</c:v>
                </c:pt>
                <c:pt idx="64">
                  <c:v>42856</c:v>
                </c:pt>
                <c:pt idx="65">
                  <c:v>42887</c:v>
                </c:pt>
                <c:pt idx="66">
                  <c:v>42917</c:v>
                </c:pt>
                <c:pt idx="67">
                  <c:v>42948</c:v>
                </c:pt>
                <c:pt idx="68">
                  <c:v>42979</c:v>
                </c:pt>
                <c:pt idx="69">
                  <c:v>43009</c:v>
                </c:pt>
                <c:pt idx="70">
                  <c:v>43040</c:v>
                </c:pt>
                <c:pt idx="71">
                  <c:v>43070</c:v>
                </c:pt>
                <c:pt idx="72">
                  <c:v>43101</c:v>
                </c:pt>
                <c:pt idx="73">
                  <c:v>43132</c:v>
                </c:pt>
                <c:pt idx="74">
                  <c:v>43160</c:v>
                </c:pt>
                <c:pt idx="75">
                  <c:v>43191</c:v>
                </c:pt>
                <c:pt idx="76">
                  <c:v>43221</c:v>
                </c:pt>
                <c:pt idx="77">
                  <c:v>43252</c:v>
                </c:pt>
                <c:pt idx="78">
                  <c:v>43282</c:v>
                </c:pt>
                <c:pt idx="79">
                  <c:v>43313</c:v>
                </c:pt>
                <c:pt idx="80">
                  <c:v>43344</c:v>
                </c:pt>
                <c:pt idx="81">
                  <c:v>43374</c:v>
                </c:pt>
                <c:pt idx="82">
                  <c:v>43405</c:v>
                </c:pt>
                <c:pt idx="83">
                  <c:v>43435</c:v>
                </c:pt>
              </c:numCache>
            </c:numRef>
          </c:cat>
          <c:val>
            <c:numRef>
              <c:f>[CPI_INFLATION_RBI_DATA_SS.csv]CPI_INFLATION_RBI_DATA_SS!$B$2:$B$85</c:f>
              <c:numCache>
                <c:formatCode>#,##0.0</c:formatCode>
                <c:ptCount val="84"/>
                <c:pt idx="0">
                  <c:v>1.52</c:v>
                </c:pt>
                <c:pt idx="1">
                  <c:v>5.49</c:v>
                </c:pt>
                <c:pt idx="2">
                  <c:v>7.67</c:v>
                </c:pt>
                <c:pt idx="3">
                  <c:v>9.56</c:v>
                </c:pt>
                <c:pt idx="4">
                  <c:v>9.94</c:v>
                </c:pt>
                <c:pt idx="5">
                  <c:v>10.61</c:v>
                </c:pt>
                <c:pt idx="6">
                  <c:v>11.44</c:v>
                </c:pt>
                <c:pt idx="7">
                  <c:v>11.63</c:v>
                </c:pt>
                <c:pt idx="8">
                  <c:v>10.62</c:v>
                </c:pt>
                <c:pt idx="9">
                  <c:v>9.76</c:v>
                </c:pt>
                <c:pt idx="10">
                  <c:v>10.52</c:v>
                </c:pt>
                <c:pt idx="11">
                  <c:v>12.18</c:v>
                </c:pt>
                <c:pt idx="12">
                  <c:v>12.7</c:v>
                </c:pt>
                <c:pt idx="13">
                  <c:v>13.16</c:v>
                </c:pt>
                <c:pt idx="14">
                  <c:v>12.05</c:v>
                </c:pt>
                <c:pt idx="15">
                  <c:v>10.57</c:v>
                </c:pt>
                <c:pt idx="16">
                  <c:v>10.98</c:v>
                </c:pt>
                <c:pt idx="17">
                  <c:v>12.09</c:v>
                </c:pt>
                <c:pt idx="18">
                  <c:v>12.12</c:v>
                </c:pt>
                <c:pt idx="19">
                  <c:v>12.44</c:v>
                </c:pt>
                <c:pt idx="20">
                  <c:v>13.53</c:v>
                </c:pt>
                <c:pt idx="21">
                  <c:v>14.91</c:v>
                </c:pt>
                <c:pt idx="22">
                  <c:v>16.649999999999999</c:v>
                </c:pt>
                <c:pt idx="23">
                  <c:v>12.76</c:v>
                </c:pt>
                <c:pt idx="24">
                  <c:v>9.66</c:v>
                </c:pt>
                <c:pt idx="25">
                  <c:v>8.16</c:v>
                </c:pt>
                <c:pt idx="26">
                  <c:v>8.61</c:v>
                </c:pt>
                <c:pt idx="27">
                  <c:v>9.19</c:v>
                </c:pt>
                <c:pt idx="28">
                  <c:v>8.8800000000000008</c:v>
                </c:pt>
                <c:pt idx="29">
                  <c:v>7.31</c:v>
                </c:pt>
                <c:pt idx="30">
                  <c:v>8.7200000000000006</c:v>
                </c:pt>
                <c:pt idx="31">
                  <c:v>8.58</c:v>
                </c:pt>
                <c:pt idx="32">
                  <c:v>6.34</c:v>
                </c:pt>
                <c:pt idx="33">
                  <c:v>4.33</c:v>
                </c:pt>
                <c:pt idx="34">
                  <c:v>2.04</c:v>
                </c:pt>
                <c:pt idx="35">
                  <c:v>4.3899999999999997</c:v>
                </c:pt>
                <c:pt idx="36">
                  <c:v>6.3</c:v>
                </c:pt>
                <c:pt idx="37">
                  <c:v>6.76</c:v>
                </c:pt>
                <c:pt idx="38">
                  <c:v>6.29</c:v>
                </c:pt>
                <c:pt idx="39">
                  <c:v>5.44</c:v>
                </c:pt>
                <c:pt idx="40">
                  <c:v>5.13</c:v>
                </c:pt>
                <c:pt idx="41">
                  <c:v>5.73</c:v>
                </c:pt>
                <c:pt idx="42">
                  <c:v>2.81</c:v>
                </c:pt>
                <c:pt idx="43">
                  <c:v>2.92</c:v>
                </c:pt>
                <c:pt idx="44">
                  <c:v>4.29</c:v>
                </c:pt>
                <c:pt idx="45">
                  <c:v>5.34</c:v>
                </c:pt>
                <c:pt idx="46">
                  <c:v>6.08</c:v>
                </c:pt>
                <c:pt idx="47">
                  <c:v>6.31</c:v>
                </c:pt>
                <c:pt idx="48">
                  <c:v>6.66</c:v>
                </c:pt>
                <c:pt idx="49">
                  <c:v>5.52</c:v>
                </c:pt>
                <c:pt idx="50">
                  <c:v>5.19</c:v>
                </c:pt>
                <c:pt idx="51">
                  <c:v>6.29</c:v>
                </c:pt>
                <c:pt idx="52">
                  <c:v>7.2</c:v>
                </c:pt>
                <c:pt idx="53">
                  <c:v>7.46</c:v>
                </c:pt>
                <c:pt idx="54">
                  <c:v>7.96</c:v>
                </c:pt>
                <c:pt idx="55">
                  <c:v>5.83</c:v>
                </c:pt>
                <c:pt idx="56">
                  <c:v>4.12</c:v>
                </c:pt>
                <c:pt idx="57">
                  <c:v>3.71</c:v>
                </c:pt>
                <c:pt idx="58">
                  <c:v>2.56</c:v>
                </c:pt>
                <c:pt idx="59">
                  <c:v>1.98</c:v>
                </c:pt>
                <c:pt idx="60">
                  <c:v>1.37</c:v>
                </c:pt>
                <c:pt idx="61">
                  <c:v>2.39</c:v>
                </c:pt>
                <c:pt idx="62">
                  <c:v>2.54</c:v>
                </c:pt>
                <c:pt idx="63">
                  <c:v>1.29</c:v>
                </c:pt>
                <c:pt idx="64">
                  <c:v>-0.22</c:v>
                </c:pt>
                <c:pt idx="65">
                  <c:v>-1.17</c:v>
                </c:pt>
                <c:pt idx="66">
                  <c:v>0.43</c:v>
                </c:pt>
                <c:pt idx="67">
                  <c:v>1.96</c:v>
                </c:pt>
                <c:pt idx="68">
                  <c:v>1.76</c:v>
                </c:pt>
                <c:pt idx="69">
                  <c:v>2.2599999999999998</c:v>
                </c:pt>
                <c:pt idx="70">
                  <c:v>4.41</c:v>
                </c:pt>
                <c:pt idx="71">
                  <c:v>4.8499999999999996</c:v>
                </c:pt>
                <c:pt idx="72">
                  <c:v>4.58</c:v>
                </c:pt>
                <c:pt idx="73">
                  <c:v>3.46</c:v>
                </c:pt>
                <c:pt idx="74">
                  <c:v>3.08</c:v>
                </c:pt>
                <c:pt idx="75">
                  <c:v>3</c:v>
                </c:pt>
                <c:pt idx="76">
                  <c:v>3.29</c:v>
                </c:pt>
                <c:pt idx="77">
                  <c:v>3.11</c:v>
                </c:pt>
                <c:pt idx="78">
                  <c:v>1.73</c:v>
                </c:pt>
                <c:pt idx="79">
                  <c:v>0.78</c:v>
                </c:pt>
                <c:pt idx="80">
                  <c:v>1.01</c:v>
                </c:pt>
                <c:pt idx="81">
                  <c:v>-0.14000000000000001</c:v>
                </c:pt>
                <c:pt idx="82">
                  <c:v>-1.69</c:v>
                </c:pt>
                <c:pt idx="83">
                  <c:v>-1.49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605-4656-B9CF-E853236DC5DF}"/>
            </c:ext>
          </c:extLst>
        </c:ser>
        <c:ser>
          <c:idx val="1"/>
          <c:order val="1"/>
          <c:tx>
            <c:strRef>
              <c:f>[CPI_INFLATION_RBI_DATA_SS.csv]CPI_INFLATION_RBI_DATA_SS!$C$1</c:f>
              <c:strCache>
                <c:ptCount val="1"/>
                <c:pt idx="0">
                  <c:v>CPI - Fuel &amp; Light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[CPI_INFLATION_RBI_DATA_SS.csv]CPI_INFLATION_RBI_DATA_SS!$A$2:$A$85</c:f>
              <c:numCache>
                <c:formatCode>m/d/yyyy</c:formatCode>
                <c:ptCount val="84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  <c:pt idx="44">
                  <c:v>42248</c:v>
                </c:pt>
                <c:pt idx="45">
                  <c:v>42278</c:v>
                </c:pt>
                <c:pt idx="46">
                  <c:v>42309</c:v>
                </c:pt>
                <c:pt idx="47">
                  <c:v>42339</c:v>
                </c:pt>
                <c:pt idx="48">
                  <c:v>42370</c:v>
                </c:pt>
                <c:pt idx="49">
                  <c:v>42401</c:v>
                </c:pt>
                <c:pt idx="50">
                  <c:v>42430</c:v>
                </c:pt>
                <c:pt idx="51">
                  <c:v>42461</c:v>
                </c:pt>
                <c:pt idx="52">
                  <c:v>42491</c:v>
                </c:pt>
                <c:pt idx="53">
                  <c:v>42522</c:v>
                </c:pt>
                <c:pt idx="54">
                  <c:v>42552</c:v>
                </c:pt>
                <c:pt idx="55">
                  <c:v>42583</c:v>
                </c:pt>
                <c:pt idx="56">
                  <c:v>42614</c:v>
                </c:pt>
                <c:pt idx="57">
                  <c:v>42644</c:v>
                </c:pt>
                <c:pt idx="58">
                  <c:v>42675</c:v>
                </c:pt>
                <c:pt idx="59">
                  <c:v>42705</c:v>
                </c:pt>
                <c:pt idx="60">
                  <c:v>42736</c:v>
                </c:pt>
                <c:pt idx="61">
                  <c:v>42767</c:v>
                </c:pt>
                <c:pt idx="62">
                  <c:v>42795</c:v>
                </c:pt>
                <c:pt idx="63">
                  <c:v>42826</c:v>
                </c:pt>
                <c:pt idx="64">
                  <c:v>42856</c:v>
                </c:pt>
                <c:pt idx="65">
                  <c:v>42887</c:v>
                </c:pt>
                <c:pt idx="66">
                  <c:v>42917</c:v>
                </c:pt>
                <c:pt idx="67">
                  <c:v>42948</c:v>
                </c:pt>
                <c:pt idx="68">
                  <c:v>42979</c:v>
                </c:pt>
                <c:pt idx="69">
                  <c:v>43009</c:v>
                </c:pt>
                <c:pt idx="70">
                  <c:v>43040</c:v>
                </c:pt>
                <c:pt idx="71">
                  <c:v>43070</c:v>
                </c:pt>
                <c:pt idx="72">
                  <c:v>43101</c:v>
                </c:pt>
                <c:pt idx="73">
                  <c:v>43132</c:v>
                </c:pt>
                <c:pt idx="74">
                  <c:v>43160</c:v>
                </c:pt>
                <c:pt idx="75">
                  <c:v>43191</c:v>
                </c:pt>
                <c:pt idx="76">
                  <c:v>43221</c:v>
                </c:pt>
                <c:pt idx="77">
                  <c:v>43252</c:v>
                </c:pt>
                <c:pt idx="78">
                  <c:v>43282</c:v>
                </c:pt>
                <c:pt idx="79">
                  <c:v>43313</c:v>
                </c:pt>
                <c:pt idx="80">
                  <c:v>43344</c:v>
                </c:pt>
                <c:pt idx="81">
                  <c:v>43374</c:v>
                </c:pt>
                <c:pt idx="82">
                  <c:v>43405</c:v>
                </c:pt>
                <c:pt idx="83">
                  <c:v>43435</c:v>
                </c:pt>
              </c:numCache>
            </c:numRef>
          </c:cat>
          <c:val>
            <c:numRef>
              <c:f>[CPI_INFLATION_RBI_DATA_SS.csv]CPI_INFLATION_RBI_DATA_SS!$C$2:$C$85</c:f>
              <c:numCache>
                <c:formatCode>#,##0.0</c:formatCode>
                <c:ptCount val="84"/>
                <c:pt idx="0">
                  <c:v>11.83</c:v>
                </c:pt>
                <c:pt idx="1">
                  <c:v>11.91</c:v>
                </c:pt>
                <c:pt idx="2">
                  <c:v>11.1</c:v>
                </c:pt>
                <c:pt idx="3">
                  <c:v>11.22</c:v>
                </c:pt>
                <c:pt idx="4">
                  <c:v>11.29</c:v>
                </c:pt>
                <c:pt idx="5">
                  <c:v>11.45</c:v>
                </c:pt>
                <c:pt idx="6">
                  <c:v>8.69</c:v>
                </c:pt>
                <c:pt idx="7">
                  <c:v>9.06</c:v>
                </c:pt>
                <c:pt idx="8">
                  <c:v>9.09</c:v>
                </c:pt>
                <c:pt idx="9">
                  <c:v>8.99</c:v>
                </c:pt>
                <c:pt idx="10">
                  <c:v>9.01</c:v>
                </c:pt>
                <c:pt idx="11">
                  <c:v>9.2799999999999994</c:v>
                </c:pt>
                <c:pt idx="12">
                  <c:v>9.44</c:v>
                </c:pt>
                <c:pt idx="13">
                  <c:v>9.5</c:v>
                </c:pt>
                <c:pt idx="14">
                  <c:v>9.27</c:v>
                </c:pt>
                <c:pt idx="15">
                  <c:v>8.56</c:v>
                </c:pt>
                <c:pt idx="16">
                  <c:v>8.92</c:v>
                </c:pt>
                <c:pt idx="17">
                  <c:v>9.06</c:v>
                </c:pt>
                <c:pt idx="18">
                  <c:v>9.09</c:v>
                </c:pt>
                <c:pt idx="19">
                  <c:v>8.51</c:v>
                </c:pt>
                <c:pt idx="20">
                  <c:v>8.33</c:v>
                </c:pt>
                <c:pt idx="21">
                  <c:v>7.57</c:v>
                </c:pt>
                <c:pt idx="22">
                  <c:v>7.2</c:v>
                </c:pt>
                <c:pt idx="23">
                  <c:v>6.77</c:v>
                </c:pt>
                <c:pt idx="24">
                  <c:v>6.35</c:v>
                </c:pt>
                <c:pt idx="25">
                  <c:v>6.04</c:v>
                </c:pt>
                <c:pt idx="26">
                  <c:v>6.03</c:v>
                </c:pt>
                <c:pt idx="27">
                  <c:v>5.63</c:v>
                </c:pt>
                <c:pt idx="28">
                  <c:v>4.75</c:v>
                </c:pt>
                <c:pt idx="29">
                  <c:v>4.5199999999999996</c:v>
                </c:pt>
                <c:pt idx="30">
                  <c:v>4.3</c:v>
                </c:pt>
                <c:pt idx="31">
                  <c:v>3.92</c:v>
                </c:pt>
                <c:pt idx="32">
                  <c:v>3.44</c:v>
                </c:pt>
                <c:pt idx="33">
                  <c:v>3.43</c:v>
                </c:pt>
                <c:pt idx="34">
                  <c:v>3.49</c:v>
                </c:pt>
                <c:pt idx="35">
                  <c:v>3.4</c:v>
                </c:pt>
                <c:pt idx="36">
                  <c:v>3.83</c:v>
                </c:pt>
                <c:pt idx="37">
                  <c:v>4.72</c:v>
                </c:pt>
                <c:pt idx="38">
                  <c:v>5.16</c:v>
                </c:pt>
                <c:pt idx="39">
                  <c:v>5.51</c:v>
                </c:pt>
                <c:pt idx="40">
                  <c:v>5.96</c:v>
                </c:pt>
                <c:pt idx="41">
                  <c:v>5.83</c:v>
                </c:pt>
                <c:pt idx="42">
                  <c:v>5.44</c:v>
                </c:pt>
                <c:pt idx="43">
                  <c:v>5.79</c:v>
                </c:pt>
                <c:pt idx="44">
                  <c:v>5.34</c:v>
                </c:pt>
                <c:pt idx="45">
                  <c:v>5.32</c:v>
                </c:pt>
                <c:pt idx="46">
                  <c:v>5.28</c:v>
                </c:pt>
                <c:pt idx="47">
                  <c:v>5.45</c:v>
                </c:pt>
                <c:pt idx="48">
                  <c:v>5.32</c:v>
                </c:pt>
                <c:pt idx="49">
                  <c:v>4.59</c:v>
                </c:pt>
                <c:pt idx="50">
                  <c:v>3.47</c:v>
                </c:pt>
                <c:pt idx="51">
                  <c:v>3.03</c:v>
                </c:pt>
                <c:pt idx="52">
                  <c:v>2.94</c:v>
                </c:pt>
                <c:pt idx="53">
                  <c:v>2.92</c:v>
                </c:pt>
                <c:pt idx="54">
                  <c:v>2.75</c:v>
                </c:pt>
                <c:pt idx="55">
                  <c:v>2.4900000000000002</c:v>
                </c:pt>
                <c:pt idx="56">
                  <c:v>3.07</c:v>
                </c:pt>
                <c:pt idx="57">
                  <c:v>2.9</c:v>
                </c:pt>
                <c:pt idx="58">
                  <c:v>2.8</c:v>
                </c:pt>
                <c:pt idx="59">
                  <c:v>3.77</c:v>
                </c:pt>
                <c:pt idx="60">
                  <c:v>3.34</c:v>
                </c:pt>
                <c:pt idx="61">
                  <c:v>3.9</c:v>
                </c:pt>
                <c:pt idx="62">
                  <c:v>5.47</c:v>
                </c:pt>
                <c:pt idx="63">
                  <c:v>6.13</c:v>
                </c:pt>
                <c:pt idx="64">
                  <c:v>5.46</c:v>
                </c:pt>
                <c:pt idx="65">
                  <c:v>4.46</c:v>
                </c:pt>
                <c:pt idx="66">
                  <c:v>4.8600000000000003</c:v>
                </c:pt>
                <c:pt idx="67">
                  <c:v>5.0199999999999996</c:v>
                </c:pt>
                <c:pt idx="68">
                  <c:v>5.56</c:v>
                </c:pt>
                <c:pt idx="69">
                  <c:v>6.36</c:v>
                </c:pt>
                <c:pt idx="70">
                  <c:v>8.24</c:v>
                </c:pt>
                <c:pt idx="71">
                  <c:v>7.9</c:v>
                </c:pt>
                <c:pt idx="72">
                  <c:v>7.73</c:v>
                </c:pt>
                <c:pt idx="73">
                  <c:v>6.88</c:v>
                </c:pt>
                <c:pt idx="74">
                  <c:v>5.73</c:v>
                </c:pt>
                <c:pt idx="75">
                  <c:v>5.16</c:v>
                </c:pt>
                <c:pt idx="76">
                  <c:v>5.8</c:v>
                </c:pt>
                <c:pt idx="77">
                  <c:v>7.22</c:v>
                </c:pt>
                <c:pt idx="78">
                  <c:v>7.96</c:v>
                </c:pt>
                <c:pt idx="79">
                  <c:v>8.5500000000000007</c:v>
                </c:pt>
                <c:pt idx="80">
                  <c:v>8.6300000000000008</c:v>
                </c:pt>
                <c:pt idx="81">
                  <c:v>8.5500000000000007</c:v>
                </c:pt>
                <c:pt idx="82">
                  <c:v>7.24</c:v>
                </c:pt>
                <c:pt idx="83">
                  <c:v>4.54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605-4656-B9CF-E853236DC5DF}"/>
            </c:ext>
          </c:extLst>
        </c:ser>
        <c:ser>
          <c:idx val="2"/>
          <c:order val="2"/>
          <c:tx>
            <c:strRef>
              <c:f>[CPI_INFLATION_RBI_DATA_SS.csv]CPI_INFLATION_RBI_DATA_SS!$D$1</c:f>
              <c:strCache>
                <c:ptCount val="1"/>
                <c:pt idx="0">
                  <c:v>CPI - exc. Food &amp; Fuel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[CPI_INFLATION_RBI_DATA_SS.csv]CPI_INFLATION_RBI_DATA_SS!$A$2:$A$85</c:f>
              <c:numCache>
                <c:formatCode>m/d/yyyy</c:formatCode>
                <c:ptCount val="84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  <c:pt idx="44">
                  <c:v>42248</c:v>
                </c:pt>
                <c:pt idx="45">
                  <c:v>42278</c:v>
                </c:pt>
                <c:pt idx="46">
                  <c:v>42309</c:v>
                </c:pt>
                <c:pt idx="47">
                  <c:v>42339</c:v>
                </c:pt>
                <c:pt idx="48">
                  <c:v>42370</c:v>
                </c:pt>
                <c:pt idx="49">
                  <c:v>42401</c:v>
                </c:pt>
                <c:pt idx="50">
                  <c:v>42430</c:v>
                </c:pt>
                <c:pt idx="51">
                  <c:v>42461</c:v>
                </c:pt>
                <c:pt idx="52">
                  <c:v>42491</c:v>
                </c:pt>
                <c:pt idx="53">
                  <c:v>42522</c:v>
                </c:pt>
                <c:pt idx="54">
                  <c:v>42552</c:v>
                </c:pt>
                <c:pt idx="55">
                  <c:v>42583</c:v>
                </c:pt>
                <c:pt idx="56">
                  <c:v>42614</c:v>
                </c:pt>
                <c:pt idx="57">
                  <c:v>42644</c:v>
                </c:pt>
                <c:pt idx="58">
                  <c:v>42675</c:v>
                </c:pt>
                <c:pt idx="59">
                  <c:v>42705</c:v>
                </c:pt>
                <c:pt idx="60">
                  <c:v>42736</c:v>
                </c:pt>
                <c:pt idx="61">
                  <c:v>42767</c:v>
                </c:pt>
                <c:pt idx="62">
                  <c:v>42795</c:v>
                </c:pt>
                <c:pt idx="63">
                  <c:v>42826</c:v>
                </c:pt>
                <c:pt idx="64">
                  <c:v>42856</c:v>
                </c:pt>
                <c:pt idx="65">
                  <c:v>42887</c:v>
                </c:pt>
                <c:pt idx="66">
                  <c:v>42917</c:v>
                </c:pt>
                <c:pt idx="67">
                  <c:v>42948</c:v>
                </c:pt>
                <c:pt idx="68">
                  <c:v>42979</c:v>
                </c:pt>
                <c:pt idx="69">
                  <c:v>43009</c:v>
                </c:pt>
                <c:pt idx="70">
                  <c:v>43040</c:v>
                </c:pt>
                <c:pt idx="71">
                  <c:v>43070</c:v>
                </c:pt>
                <c:pt idx="72">
                  <c:v>43101</c:v>
                </c:pt>
                <c:pt idx="73">
                  <c:v>43132</c:v>
                </c:pt>
                <c:pt idx="74">
                  <c:v>43160</c:v>
                </c:pt>
                <c:pt idx="75">
                  <c:v>43191</c:v>
                </c:pt>
                <c:pt idx="76">
                  <c:v>43221</c:v>
                </c:pt>
                <c:pt idx="77">
                  <c:v>43252</c:v>
                </c:pt>
                <c:pt idx="78">
                  <c:v>43282</c:v>
                </c:pt>
                <c:pt idx="79">
                  <c:v>43313</c:v>
                </c:pt>
                <c:pt idx="80">
                  <c:v>43344</c:v>
                </c:pt>
                <c:pt idx="81">
                  <c:v>43374</c:v>
                </c:pt>
                <c:pt idx="82">
                  <c:v>43405</c:v>
                </c:pt>
                <c:pt idx="83">
                  <c:v>43435</c:v>
                </c:pt>
              </c:numCache>
            </c:numRef>
          </c:cat>
          <c:val>
            <c:numRef>
              <c:f>[CPI_INFLATION_RBI_DATA_SS.csv]CPI_INFLATION_RBI_DATA_SS!$D$2:$D$85</c:f>
              <c:numCache>
                <c:formatCode>#,##0.0</c:formatCode>
                <c:ptCount val="84"/>
                <c:pt idx="0">
                  <c:v>10.32</c:v>
                </c:pt>
                <c:pt idx="1">
                  <c:v>9.99</c:v>
                </c:pt>
                <c:pt idx="2">
                  <c:v>10.09</c:v>
                </c:pt>
                <c:pt idx="3">
                  <c:v>9.75</c:v>
                </c:pt>
                <c:pt idx="4">
                  <c:v>9.4499999999999993</c:v>
                </c:pt>
                <c:pt idx="5">
                  <c:v>9.5299999999999994</c:v>
                </c:pt>
                <c:pt idx="6">
                  <c:v>9.07</c:v>
                </c:pt>
                <c:pt idx="7">
                  <c:v>9.08</c:v>
                </c:pt>
                <c:pt idx="8">
                  <c:v>8.9</c:v>
                </c:pt>
                <c:pt idx="9">
                  <c:v>8.86</c:v>
                </c:pt>
                <c:pt idx="10">
                  <c:v>8.7100000000000009</c:v>
                </c:pt>
                <c:pt idx="11">
                  <c:v>8.99</c:v>
                </c:pt>
                <c:pt idx="12">
                  <c:v>7.51</c:v>
                </c:pt>
                <c:pt idx="13">
                  <c:v>7.63</c:v>
                </c:pt>
                <c:pt idx="14">
                  <c:v>6.98</c:v>
                </c:pt>
                <c:pt idx="15">
                  <c:v>6.47</c:v>
                </c:pt>
                <c:pt idx="16">
                  <c:v>5.87</c:v>
                </c:pt>
                <c:pt idx="17">
                  <c:v>7.08</c:v>
                </c:pt>
                <c:pt idx="18">
                  <c:v>7.59</c:v>
                </c:pt>
                <c:pt idx="19">
                  <c:v>7.74</c:v>
                </c:pt>
                <c:pt idx="20">
                  <c:v>7.8</c:v>
                </c:pt>
                <c:pt idx="21">
                  <c:v>7.23</c:v>
                </c:pt>
                <c:pt idx="22">
                  <c:v>7.07</c:v>
                </c:pt>
                <c:pt idx="23">
                  <c:v>6.63</c:v>
                </c:pt>
                <c:pt idx="24">
                  <c:v>7.89</c:v>
                </c:pt>
                <c:pt idx="25">
                  <c:v>7.88</c:v>
                </c:pt>
                <c:pt idx="26">
                  <c:v>8.2100000000000009</c:v>
                </c:pt>
                <c:pt idx="27">
                  <c:v>8.19</c:v>
                </c:pt>
                <c:pt idx="28">
                  <c:v>8.2899999999999991</c:v>
                </c:pt>
                <c:pt idx="29">
                  <c:v>6.55</c:v>
                </c:pt>
                <c:pt idx="30">
                  <c:v>6.46</c:v>
                </c:pt>
                <c:pt idx="31">
                  <c:v>5.87</c:v>
                </c:pt>
                <c:pt idx="32">
                  <c:v>5.2</c:v>
                </c:pt>
                <c:pt idx="33">
                  <c:v>5.0999999999999996</c:v>
                </c:pt>
                <c:pt idx="34">
                  <c:v>4.55</c:v>
                </c:pt>
                <c:pt idx="35">
                  <c:v>4.29</c:v>
                </c:pt>
                <c:pt idx="36">
                  <c:v>4.28</c:v>
                </c:pt>
                <c:pt idx="37">
                  <c:v>4.07</c:v>
                </c:pt>
                <c:pt idx="38">
                  <c:v>4.2300000000000004</c:v>
                </c:pt>
                <c:pt idx="39">
                  <c:v>4.1900000000000004</c:v>
                </c:pt>
                <c:pt idx="40">
                  <c:v>4.75</c:v>
                </c:pt>
                <c:pt idx="41">
                  <c:v>4.99</c:v>
                </c:pt>
                <c:pt idx="42">
                  <c:v>4.37</c:v>
                </c:pt>
                <c:pt idx="43">
                  <c:v>4.32</c:v>
                </c:pt>
                <c:pt idx="44">
                  <c:v>4.41</c:v>
                </c:pt>
                <c:pt idx="45">
                  <c:v>4.59</c:v>
                </c:pt>
                <c:pt idx="46">
                  <c:v>4.74</c:v>
                </c:pt>
                <c:pt idx="47">
                  <c:v>4.91</c:v>
                </c:pt>
                <c:pt idx="48">
                  <c:v>4.75</c:v>
                </c:pt>
                <c:pt idx="49">
                  <c:v>5.09</c:v>
                </c:pt>
                <c:pt idx="50">
                  <c:v>4.66</c:v>
                </c:pt>
                <c:pt idx="51">
                  <c:v>4.9800000000000004</c:v>
                </c:pt>
                <c:pt idx="52">
                  <c:v>4.6900000000000004</c:v>
                </c:pt>
                <c:pt idx="53">
                  <c:v>4.4400000000000004</c:v>
                </c:pt>
                <c:pt idx="54">
                  <c:v>4.59</c:v>
                </c:pt>
                <c:pt idx="55">
                  <c:v>4.59</c:v>
                </c:pt>
                <c:pt idx="56">
                  <c:v>4.8600000000000003</c:v>
                </c:pt>
                <c:pt idx="57">
                  <c:v>4.91</c:v>
                </c:pt>
                <c:pt idx="58">
                  <c:v>4.8899999999999997</c:v>
                </c:pt>
                <c:pt idx="59">
                  <c:v>4.8600000000000003</c:v>
                </c:pt>
                <c:pt idx="60">
                  <c:v>5.0199999999999996</c:v>
                </c:pt>
                <c:pt idx="61">
                  <c:v>4.91</c:v>
                </c:pt>
                <c:pt idx="62">
                  <c:v>5.04</c:v>
                </c:pt>
                <c:pt idx="63">
                  <c:v>4.29</c:v>
                </c:pt>
                <c:pt idx="64">
                  <c:v>4.22</c:v>
                </c:pt>
                <c:pt idx="65">
                  <c:v>3.83</c:v>
                </c:pt>
                <c:pt idx="66">
                  <c:v>4.08</c:v>
                </c:pt>
                <c:pt idx="67">
                  <c:v>4.4400000000000004</c:v>
                </c:pt>
                <c:pt idx="68">
                  <c:v>4.5599999999999996</c:v>
                </c:pt>
                <c:pt idx="69">
                  <c:v>4.5599999999999996</c:v>
                </c:pt>
                <c:pt idx="70">
                  <c:v>4.8899999999999997</c:v>
                </c:pt>
                <c:pt idx="71">
                  <c:v>5.2</c:v>
                </c:pt>
                <c:pt idx="72">
                  <c:v>5.17</c:v>
                </c:pt>
                <c:pt idx="73">
                  <c:v>5.08</c:v>
                </c:pt>
                <c:pt idx="74">
                  <c:v>5.27</c:v>
                </c:pt>
                <c:pt idx="75">
                  <c:v>6.08</c:v>
                </c:pt>
                <c:pt idx="76">
                  <c:v>6.32</c:v>
                </c:pt>
                <c:pt idx="77">
                  <c:v>6.44</c:v>
                </c:pt>
                <c:pt idx="78">
                  <c:v>6.16</c:v>
                </c:pt>
                <c:pt idx="79">
                  <c:v>6.02</c:v>
                </c:pt>
                <c:pt idx="80">
                  <c:v>5.74</c:v>
                </c:pt>
                <c:pt idx="81">
                  <c:v>6.24</c:v>
                </c:pt>
                <c:pt idx="82">
                  <c:v>5.75</c:v>
                </c:pt>
                <c:pt idx="83">
                  <c:v>5.58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605-4656-B9CF-E853236DC5DF}"/>
            </c:ext>
          </c:extLst>
        </c:ser>
        <c:ser>
          <c:idx val="3"/>
          <c:order val="3"/>
          <c:tx>
            <c:strRef>
              <c:f>[CPI_INFLATION_RBI_DATA_SS.csv]CPI_INFLATION_RBI_DATA_SS!$E$1</c:f>
              <c:strCache>
                <c:ptCount val="1"/>
                <c:pt idx="0">
                  <c:v>CPI - Headline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[CPI_INFLATION_RBI_DATA_SS.csv]CPI_INFLATION_RBI_DATA_SS!$A$2:$A$85</c:f>
              <c:numCache>
                <c:formatCode>m/d/yyyy</c:formatCode>
                <c:ptCount val="84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  <c:pt idx="44">
                  <c:v>42248</c:v>
                </c:pt>
                <c:pt idx="45">
                  <c:v>42278</c:v>
                </c:pt>
                <c:pt idx="46">
                  <c:v>42309</c:v>
                </c:pt>
                <c:pt idx="47">
                  <c:v>42339</c:v>
                </c:pt>
                <c:pt idx="48">
                  <c:v>42370</c:v>
                </c:pt>
                <c:pt idx="49">
                  <c:v>42401</c:v>
                </c:pt>
                <c:pt idx="50">
                  <c:v>42430</c:v>
                </c:pt>
                <c:pt idx="51">
                  <c:v>42461</c:v>
                </c:pt>
                <c:pt idx="52">
                  <c:v>42491</c:v>
                </c:pt>
                <c:pt idx="53">
                  <c:v>42522</c:v>
                </c:pt>
                <c:pt idx="54">
                  <c:v>42552</c:v>
                </c:pt>
                <c:pt idx="55">
                  <c:v>42583</c:v>
                </c:pt>
                <c:pt idx="56">
                  <c:v>42614</c:v>
                </c:pt>
                <c:pt idx="57">
                  <c:v>42644</c:v>
                </c:pt>
                <c:pt idx="58">
                  <c:v>42675</c:v>
                </c:pt>
                <c:pt idx="59">
                  <c:v>42705</c:v>
                </c:pt>
                <c:pt idx="60">
                  <c:v>42736</c:v>
                </c:pt>
                <c:pt idx="61">
                  <c:v>42767</c:v>
                </c:pt>
                <c:pt idx="62">
                  <c:v>42795</c:v>
                </c:pt>
                <c:pt idx="63">
                  <c:v>42826</c:v>
                </c:pt>
                <c:pt idx="64">
                  <c:v>42856</c:v>
                </c:pt>
                <c:pt idx="65">
                  <c:v>42887</c:v>
                </c:pt>
                <c:pt idx="66">
                  <c:v>42917</c:v>
                </c:pt>
                <c:pt idx="67">
                  <c:v>42948</c:v>
                </c:pt>
                <c:pt idx="68">
                  <c:v>42979</c:v>
                </c:pt>
                <c:pt idx="69">
                  <c:v>43009</c:v>
                </c:pt>
                <c:pt idx="70">
                  <c:v>43040</c:v>
                </c:pt>
                <c:pt idx="71">
                  <c:v>43070</c:v>
                </c:pt>
                <c:pt idx="72">
                  <c:v>43101</c:v>
                </c:pt>
                <c:pt idx="73">
                  <c:v>43132</c:v>
                </c:pt>
                <c:pt idx="74">
                  <c:v>43160</c:v>
                </c:pt>
                <c:pt idx="75">
                  <c:v>43191</c:v>
                </c:pt>
                <c:pt idx="76">
                  <c:v>43221</c:v>
                </c:pt>
                <c:pt idx="77">
                  <c:v>43252</c:v>
                </c:pt>
                <c:pt idx="78">
                  <c:v>43282</c:v>
                </c:pt>
                <c:pt idx="79">
                  <c:v>43313</c:v>
                </c:pt>
                <c:pt idx="80">
                  <c:v>43344</c:v>
                </c:pt>
                <c:pt idx="81">
                  <c:v>43374</c:v>
                </c:pt>
                <c:pt idx="82">
                  <c:v>43405</c:v>
                </c:pt>
                <c:pt idx="83">
                  <c:v>43435</c:v>
                </c:pt>
              </c:numCache>
            </c:numRef>
          </c:cat>
          <c:val>
            <c:numRef>
              <c:f>[CPI_INFLATION_RBI_DATA_SS.csv]CPI_INFLATION_RBI_DATA_SS!$E$2:$E$85</c:f>
              <c:numCache>
                <c:formatCode>#,##0.0</c:formatCode>
                <c:ptCount val="84"/>
                <c:pt idx="0">
                  <c:v>6.2569832400000003</c:v>
                </c:pt>
                <c:pt idx="1">
                  <c:v>8.0316742080000001</c:v>
                </c:pt>
                <c:pt idx="2">
                  <c:v>9.0497737560000004</c:v>
                </c:pt>
                <c:pt idx="3">
                  <c:v>9.7643097640000001</c:v>
                </c:pt>
                <c:pt idx="4">
                  <c:v>9.7995545659999994</c:v>
                </c:pt>
                <c:pt idx="5">
                  <c:v>10.15452539</c:v>
                </c:pt>
                <c:pt idx="6">
                  <c:v>10.13071895</c:v>
                </c:pt>
                <c:pt idx="7">
                  <c:v>10.248112190000001</c:v>
                </c:pt>
                <c:pt idx="8">
                  <c:v>9.701492537</c:v>
                </c:pt>
                <c:pt idx="9">
                  <c:v>9.2827004219999996</c:v>
                </c:pt>
                <c:pt idx="10">
                  <c:v>9.5588235289999997</c:v>
                </c:pt>
                <c:pt idx="11">
                  <c:v>10.45406547</c:v>
                </c:pt>
                <c:pt idx="12">
                  <c:v>9.9894847529999993</c:v>
                </c:pt>
                <c:pt idx="13">
                  <c:v>10.261780099999999</c:v>
                </c:pt>
                <c:pt idx="14">
                  <c:v>9.4398340249999997</c:v>
                </c:pt>
                <c:pt idx="15">
                  <c:v>8.4867075659999998</c:v>
                </c:pt>
                <c:pt idx="16">
                  <c:v>8.4178498990000001</c:v>
                </c:pt>
                <c:pt idx="17">
                  <c:v>9.5190380759999993</c:v>
                </c:pt>
                <c:pt idx="18">
                  <c:v>9.7922848659999993</c:v>
                </c:pt>
                <c:pt idx="19">
                  <c:v>9.9804305279999994</c:v>
                </c:pt>
                <c:pt idx="20">
                  <c:v>10.49562682</c:v>
                </c:pt>
                <c:pt idx="21">
                  <c:v>10.81081081</c:v>
                </c:pt>
                <c:pt idx="22">
                  <c:v>11.50527325</c:v>
                </c:pt>
                <c:pt idx="23">
                  <c:v>9.4646271510000002</c:v>
                </c:pt>
                <c:pt idx="24">
                  <c:v>8.6042065010000002</c:v>
                </c:pt>
                <c:pt idx="25">
                  <c:v>7.8822412159999997</c:v>
                </c:pt>
                <c:pt idx="26">
                  <c:v>8.2464454979999999</c:v>
                </c:pt>
                <c:pt idx="27">
                  <c:v>8.4825636190000004</c:v>
                </c:pt>
                <c:pt idx="28">
                  <c:v>8.3255378859999993</c:v>
                </c:pt>
                <c:pt idx="29">
                  <c:v>6.7703568159999996</c:v>
                </c:pt>
                <c:pt idx="30">
                  <c:v>7.3873873870000004</c:v>
                </c:pt>
                <c:pt idx="31">
                  <c:v>7.0284697510000003</c:v>
                </c:pt>
                <c:pt idx="32">
                  <c:v>5.6288478450000001</c:v>
                </c:pt>
                <c:pt idx="33">
                  <c:v>4.6167247390000004</c:v>
                </c:pt>
                <c:pt idx="34">
                  <c:v>3.2674118660000002</c:v>
                </c:pt>
                <c:pt idx="35">
                  <c:v>4.2794759830000002</c:v>
                </c:pt>
                <c:pt idx="36">
                  <c:v>5.1936619720000001</c:v>
                </c:pt>
                <c:pt idx="37">
                  <c:v>5.3697183099999997</c:v>
                </c:pt>
                <c:pt idx="38">
                  <c:v>5.2539404550000004</c:v>
                </c:pt>
                <c:pt idx="39">
                  <c:v>4.8653344919999997</c:v>
                </c:pt>
                <c:pt idx="40">
                  <c:v>5.0086355789999999</c:v>
                </c:pt>
                <c:pt idx="41">
                  <c:v>5.398457584</c:v>
                </c:pt>
                <c:pt idx="42">
                  <c:v>3.6912751680000002</c:v>
                </c:pt>
                <c:pt idx="43">
                  <c:v>3.740648379</c:v>
                </c:pt>
                <c:pt idx="44">
                  <c:v>4.412989176</c:v>
                </c:pt>
                <c:pt idx="45">
                  <c:v>4.9958368030000004</c:v>
                </c:pt>
                <c:pt idx="46">
                  <c:v>5.4121565360000004</c:v>
                </c:pt>
                <c:pt idx="47">
                  <c:v>5.6113902849999997</c:v>
                </c:pt>
                <c:pt idx="48">
                  <c:v>5.6903765689999997</c:v>
                </c:pt>
                <c:pt idx="49">
                  <c:v>5.263157895</c:v>
                </c:pt>
                <c:pt idx="50">
                  <c:v>4.8252911809999999</c:v>
                </c:pt>
                <c:pt idx="51">
                  <c:v>5.4681027340000004</c:v>
                </c:pt>
                <c:pt idx="52">
                  <c:v>5.7565789470000004</c:v>
                </c:pt>
                <c:pt idx="53">
                  <c:v>5.7723577239999999</c:v>
                </c:pt>
                <c:pt idx="54">
                  <c:v>6.0679611649999998</c:v>
                </c:pt>
                <c:pt idx="55">
                  <c:v>5.048076923</c:v>
                </c:pt>
                <c:pt idx="56">
                  <c:v>4.3859649120000004</c:v>
                </c:pt>
                <c:pt idx="57">
                  <c:v>4.2030134810000002</c:v>
                </c:pt>
                <c:pt idx="58">
                  <c:v>3.6334913109999998</c:v>
                </c:pt>
                <c:pt idx="59">
                  <c:v>3.4099920699999999</c:v>
                </c:pt>
                <c:pt idx="60">
                  <c:v>3.1670625490000002</c:v>
                </c:pt>
                <c:pt idx="61">
                  <c:v>3.6507936509999999</c:v>
                </c:pt>
                <c:pt idx="62">
                  <c:v>3.888888889</c:v>
                </c:pt>
                <c:pt idx="63">
                  <c:v>2.9850746269999999</c:v>
                </c:pt>
                <c:pt idx="64">
                  <c:v>2.1772939349999998</c:v>
                </c:pt>
                <c:pt idx="65">
                  <c:v>1.4604150650000001</c:v>
                </c:pt>
                <c:pt idx="66">
                  <c:v>2.3646071700000002</c:v>
                </c:pt>
                <c:pt idx="67">
                  <c:v>3.2799389780000001</c:v>
                </c:pt>
                <c:pt idx="68">
                  <c:v>3.2849503439999999</c:v>
                </c:pt>
                <c:pt idx="69">
                  <c:v>3.576864536</c:v>
                </c:pt>
                <c:pt idx="70">
                  <c:v>4.8780487800000003</c:v>
                </c:pt>
                <c:pt idx="71">
                  <c:v>5.2147239259999996</c:v>
                </c:pt>
                <c:pt idx="72">
                  <c:v>5.0652340750000002</c:v>
                </c:pt>
                <c:pt idx="73">
                  <c:v>4.4410413479999997</c:v>
                </c:pt>
                <c:pt idx="74">
                  <c:v>4.2780748659999999</c:v>
                </c:pt>
                <c:pt idx="75">
                  <c:v>4.5766590389999999</c:v>
                </c:pt>
                <c:pt idx="76">
                  <c:v>4.8706240489999999</c:v>
                </c:pt>
                <c:pt idx="77">
                  <c:v>4.924242424</c:v>
                </c:pt>
                <c:pt idx="78">
                  <c:v>4.1728763039999999</c:v>
                </c:pt>
                <c:pt idx="79">
                  <c:v>3.6927621859999999</c:v>
                </c:pt>
                <c:pt idx="80">
                  <c:v>3.772189349</c:v>
                </c:pt>
                <c:pt idx="81">
                  <c:v>3.3798677439999998</c:v>
                </c:pt>
                <c:pt idx="82">
                  <c:v>2.3255813949999999</c:v>
                </c:pt>
                <c:pt idx="83">
                  <c:v>2.1865889209999998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605-4656-B9CF-E853236DC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859202576"/>
        <c:axId val="-859204752"/>
      </c:lineChart>
      <c:dateAx>
        <c:axId val="-85920257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859204752"/>
        <c:crosses val="autoZero"/>
        <c:auto val="1"/>
        <c:lblOffset val="100"/>
        <c:baseTimeUnit val="months"/>
        <c:majorUnit val="3"/>
        <c:majorTimeUnit val="months"/>
      </c:dateAx>
      <c:valAx>
        <c:axId val="-859204752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859202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5559388888888879"/>
          <c:y val="9.7494949494949495E-2"/>
          <c:w val="0.24258074074074079"/>
          <c:h val="0.259959090909090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3175">
      <a:solidFill>
        <a:schemeClr val="tx1"/>
      </a:solidFill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43DA7-801F-404F-9CA0-133045E932CE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E94AB-1EA6-483A-98A8-75DE87A797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9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589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4606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2241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1163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629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8921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9107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Garamond" panose="02020404030301010803" pitchFamily="18" charset="0"/>
                <a:cs typeface="Times New Roman" panose="02020603050405020304" pitchFamily="18" charset="0"/>
              </a:rPr>
              <a:t>Gross Domestic Product (GDP) is used as the reference for identification of turning points in the growth cycle for all India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1089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4481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9213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366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624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pause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51756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pause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617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46858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79804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03271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98446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7566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00103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65899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218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941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84944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18599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39537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36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38612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010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58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125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753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791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5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615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044B5-9113-43DE-B753-C2BA08635A03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9773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58F21-D2EB-4091-B4DA-5AE61994B52F}" type="slidenum">
              <a:rPr lang="en-IN" smtClean="0"/>
              <a:pPr/>
              <a:t>47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710681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58F21-D2EB-4091-B4DA-5AE61994B52F}" type="slidenum">
              <a:rPr lang="en-IN" smtClean="0"/>
              <a:pPr/>
              <a:t>49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4722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61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E94AB-1EA6-483A-98A8-75DE87A797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687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9653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1025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skip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93967-A2D3-4871-A3E3-E0B7303F7ECA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226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F74DC-BB16-407A-8CE2-800FE47BADAA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390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E073-71C8-47AD-807F-533F2D7753E6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567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44DB-F6C0-42DC-A562-D74D5B6804D4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942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826B-643A-4DDA-81F9-9AC6E23099E2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926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5538-364F-4454-8946-B901003A4493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733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8DCC8-C3AF-4B4C-B4E0-14A8084F9C93}" type="datetime1">
              <a:rPr lang="en-IN" smtClean="0"/>
              <a:t>07-04-2021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027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27972-3EA9-4403-866E-8A27442433F2}" type="datetime1">
              <a:rPr lang="en-IN" smtClean="0"/>
              <a:t>07-04-2021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1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8BEB-8709-4F6A-B6BB-34EA87FAB28D}" type="datetime1">
              <a:rPr lang="en-IN" smtClean="0"/>
              <a:t>07-04-2021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474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C0B46-32D6-4E88-A9F3-62791BBAC75C}" type="datetime1">
              <a:rPr lang="en-IN" smtClean="0"/>
              <a:t>07-04-2021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586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A1CD-0EED-4A63-A260-0D0FA9DE3A11}" type="datetime1">
              <a:rPr lang="en-IN" smtClean="0"/>
              <a:t>07-04-2021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6431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E105-C460-43BC-8287-504559326FCC}" type="datetime1">
              <a:rPr lang="en-IN" smtClean="0"/>
              <a:t>07-04-2021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188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AA0F8-9A20-4411-B82E-F80B298D4812}" type="datetime1">
              <a:rPr lang="en-IN" smtClean="0"/>
              <a:t>07-04-2021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D95C-53F0-4397-B403-C321EAC5256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074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3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1.emf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50" y="1136012"/>
            <a:ext cx="2259431" cy="225943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76909" y="2194590"/>
            <a:ext cx="6509886" cy="215280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SAARCFINANCE Seminar on Economic Modeling and Forecasting Practices</a:t>
            </a:r>
            <a:endParaRPr lang="en-IN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424312" y="4555237"/>
            <a:ext cx="4671461" cy="499981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latin typeface="Bodoni MT" panose="02070603080606020203" pitchFamily="18" charset="0"/>
              </a:rPr>
              <a:t>April 06, 2021</a:t>
            </a:r>
            <a:br>
              <a:rPr lang="en-US" b="1" dirty="0">
                <a:latin typeface="Bodoni MT" panose="02070603080606020203" pitchFamily="18" charset="0"/>
              </a:rPr>
            </a:br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950" y="3446512"/>
            <a:ext cx="2184600" cy="221745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8008" y="519765"/>
            <a:ext cx="11608068" cy="5794408"/>
          </a:xfrm>
          <a:prstGeom prst="rect">
            <a:avLst/>
          </a:prstGeom>
          <a:noFill/>
          <a:ln w="19050">
            <a:solidFill>
              <a:srgbClr val="203864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35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476" y="586425"/>
            <a:ext cx="10515600" cy="737614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spcBef>
                <a:spcPct val="0"/>
              </a:spcBef>
              <a:buNone/>
            </a:pPr>
            <a:r>
              <a:rPr lang="en-US" sz="4400" dirty="0">
                <a:solidFill>
                  <a:srgbClr val="2F5597"/>
                </a:solidFill>
                <a:latin typeface="Bodoni MT" panose="02070603080606020203" pitchFamily="18" charset="0"/>
                <a:ea typeface="+mj-ea"/>
                <a:cs typeface="+mj-cs"/>
              </a:rPr>
              <a:t>Coincident Economic Indicator – Background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10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567551" y="1616546"/>
            <a:ext cx="11056898" cy="3917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IN" dirty="0">
                <a:latin typeface="Bodoni MT" panose="02070603080606020203" pitchFamily="18" charset="0"/>
              </a:rPr>
              <a:t>Construction of CEI has a long history</a:t>
            </a:r>
          </a:p>
          <a:p>
            <a:pPr lvl="1" algn="just"/>
            <a:r>
              <a:rPr lang="en-IN" dirty="0">
                <a:latin typeface="Bodoni MT" panose="02070603080606020203" pitchFamily="18" charset="0"/>
              </a:rPr>
              <a:t> NBER and Department of Commerce of the US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Academic involvement made it more formal and mathematically precise (Stock and Watson, 1989)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Employment, production, income and sales were taken as coincident indicators (see Annex for leading and lagging indicators)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CEI combines several indicators to estimate the cyclical position, because relying on one or a few may just capture the individual idiosyncrasies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76E0685-8193-44B0-A051-004FF18D7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4F4FB0-CCCB-4E31-A3D9-0D861D1A3BA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6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476" y="733393"/>
            <a:ext cx="10515600" cy="737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en-IN" sz="4400" dirty="0">
                <a:solidFill>
                  <a:srgbClr val="2F5597"/>
                </a:solidFill>
                <a:latin typeface="Bodoni MT" panose="02070603080606020203" pitchFamily="18" charset="0"/>
                <a:ea typeface="+mj-ea"/>
                <a:cs typeface="+mj-cs"/>
              </a:rPr>
              <a:t>Challenges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11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838200" y="20133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 algn="just">
              <a:spcBef>
                <a:spcPts val="1000"/>
              </a:spcBef>
            </a:pPr>
            <a:r>
              <a:rPr lang="en-IN" sz="2800" dirty="0">
                <a:latin typeface="Bodoni MT" panose="02070603080606020203" pitchFamily="18" charset="0"/>
              </a:rPr>
              <a:t>Which indicators to choose? </a:t>
            </a:r>
          </a:p>
          <a:p>
            <a:pPr marL="685800" lvl="2" algn="just">
              <a:spcBef>
                <a:spcPts val="1000"/>
              </a:spcBef>
            </a:pPr>
            <a:r>
              <a:rPr lang="en-IN" sz="2400" dirty="0">
                <a:latin typeface="Bodoni MT" panose="02070603080606020203" pitchFamily="18" charset="0"/>
              </a:rPr>
              <a:t>Lack of long time-series data on employment and income</a:t>
            </a:r>
          </a:p>
          <a:p>
            <a:pPr marL="685800" lvl="2" algn="just">
              <a:spcBef>
                <a:spcPts val="1000"/>
              </a:spcBef>
            </a:pPr>
            <a:r>
              <a:rPr lang="en-IN" sz="2400" dirty="0">
                <a:latin typeface="Bodoni MT" panose="02070603080606020203" pitchFamily="18" charset="0"/>
              </a:rPr>
              <a:t>Indicators should be relevant around turning points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Non-synchronous (</a:t>
            </a:r>
            <a:r>
              <a:rPr lang="en-IN" i="1" dirty="0">
                <a:latin typeface="Bodoni MT" panose="02070603080606020203" pitchFamily="18" charset="0"/>
              </a:rPr>
              <a:t>Jagged Edge</a:t>
            </a:r>
            <a:r>
              <a:rPr lang="en-IN" dirty="0">
                <a:latin typeface="Bodoni MT" panose="02070603080606020203" pitchFamily="18" charset="0"/>
              </a:rPr>
              <a:t>) and mixed frequency data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Data revisions</a:t>
            </a: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Structural changes in the economy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04C74E7-9EC9-46C4-97CB-A00260308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290C8CE-F393-467A-BF03-9FD011F8443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0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E79173CA-CB25-4D34-B94C-C8EC3840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76" y="399401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 indent="-228600">
              <a:buFont typeface="Arial" panose="020B0604020202020204" pitchFamily="34" charset="0"/>
            </a:pPr>
            <a:r>
              <a:rPr lang="en-IN" dirty="0">
                <a:solidFill>
                  <a:srgbClr val="2F5597"/>
                </a:solidFill>
                <a:latin typeface="Bodoni MT" panose="02070603080606020203" pitchFamily="18" charset="0"/>
              </a:rPr>
              <a:t>CEI/nowcast in policy making</a:t>
            </a:r>
            <a:endParaRPr lang="en-US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dirty="0">
                <a:latin typeface="Bodoni MT" panose="02070603080606020203" pitchFamily="18" charset="0"/>
              </a:rPr>
              <a:t>Central Banks – BoE, FRBA, FRBNY, </a:t>
            </a:r>
            <a:r>
              <a:rPr lang="en-IN" dirty="0" err="1">
                <a:latin typeface="Bodoni MT" panose="02070603080606020203" pitchFamily="18" charset="0"/>
              </a:rPr>
              <a:t>Norges</a:t>
            </a:r>
            <a:r>
              <a:rPr lang="en-IN" dirty="0">
                <a:latin typeface="Bodoni MT" panose="02070603080606020203" pitchFamily="18" charset="0"/>
              </a:rPr>
              <a:t> Bank</a:t>
            </a:r>
          </a:p>
          <a:p>
            <a:pPr algn="just"/>
            <a:endParaRPr lang="en-IN" dirty="0">
              <a:latin typeface="Bodoni MT" panose="02070603080606020203" pitchFamily="18" charset="0"/>
            </a:endParaRP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AEs Academic paper – Canada, Japan, Australia</a:t>
            </a:r>
          </a:p>
          <a:p>
            <a:pPr algn="just"/>
            <a:endParaRPr lang="en-IN" dirty="0">
              <a:latin typeface="Bodoni MT" panose="02070603080606020203" pitchFamily="18" charset="0"/>
            </a:endParaRP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EMEs Academic paper – Indonesia, Mexico, Brazil, Philippines</a:t>
            </a:r>
          </a:p>
          <a:p>
            <a:pPr algn="just"/>
            <a:endParaRPr lang="en-IN" dirty="0">
              <a:latin typeface="Bodoni MT" panose="02070603080606020203" pitchFamily="18" charset="0"/>
            </a:endParaRP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Market Analysts – Rabobank, Bloomberg, proprietary models</a:t>
            </a:r>
          </a:p>
          <a:p>
            <a:pPr algn="just"/>
            <a:endParaRPr lang="en-IN" dirty="0">
              <a:latin typeface="Bodoni MT" panose="02070603080606020203" pitchFamily="18" charset="0"/>
            </a:endParaRPr>
          </a:p>
          <a:p>
            <a:pPr algn="just"/>
            <a:r>
              <a:rPr lang="en-IN" dirty="0">
                <a:latin typeface="Bodoni MT" panose="02070603080606020203" pitchFamily="18" charset="0"/>
              </a:rPr>
              <a:t>Think Tanks –NIPFP, NCAER (periodic studies)</a:t>
            </a:r>
            <a:endParaRPr lang="en-US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endParaRPr lang="en-IN" sz="3200" b="1" dirty="0">
              <a:latin typeface="Bodoni MT" panose="020706030806060202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12</a:t>
            </a:fld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73D93B-668D-4D94-8FF9-67A1C34DE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99466E1-C983-4A44-9C6D-1770B8E3560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25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E79173CA-CB25-4D34-B94C-C8EC3840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76" y="200659"/>
            <a:ext cx="10515600" cy="96075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 indent="-228600">
              <a:buFont typeface="Arial" panose="020B0604020202020204" pitchFamily="34" charset="0"/>
            </a:pPr>
            <a:r>
              <a:rPr lang="en-IN" dirty="0">
                <a:solidFill>
                  <a:srgbClr val="2F5597"/>
                </a:solidFill>
                <a:latin typeface="Bodoni MT" panose="02070603080606020203" pitchFamily="18" charset="0"/>
              </a:rPr>
              <a:t>Literature - India</a:t>
            </a:r>
            <a:endParaRPr lang="en-US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60120"/>
            <a:ext cx="10515600" cy="5216843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en-US" sz="2200" b="1" dirty="0" err="1">
                <a:latin typeface="Bodoni MT" panose="02070603080606020203" pitchFamily="18" charset="0"/>
              </a:rPr>
              <a:t>Dua</a:t>
            </a:r>
            <a:r>
              <a:rPr lang="en-US" sz="2200" b="1" dirty="0">
                <a:latin typeface="Bodoni MT" panose="02070603080606020203" pitchFamily="18" charset="0"/>
              </a:rPr>
              <a:t> and Banerji (2000)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An index of CEI for India constructed since the mid 1950s; identifies the phase of the business cycle and tracks fluctuation in aggregate economic activity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en-US" sz="2200" b="1" dirty="0">
                <a:latin typeface="Bodoni MT" panose="02070603080606020203" pitchFamily="18" charset="0"/>
              </a:rPr>
              <a:t>RBI (2006)</a:t>
            </a:r>
          </a:p>
          <a:p>
            <a:pPr lvl="1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Report of the technical advisory group on development of leading economic indicators for Indian economy </a:t>
            </a:r>
          </a:p>
          <a:p>
            <a:pPr marL="0" indent="0" algn="just">
              <a:lnSpc>
                <a:spcPct val="110000"/>
              </a:lnSpc>
              <a:buNone/>
              <a:defRPr/>
            </a:pPr>
            <a:r>
              <a:rPr lang="en-US" sz="2200" b="1" dirty="0">
                <a:latin typeface="Bodoni MT" panose="02070603080606020203" pitchFamily="18" charset="0"/>
              </a:rPr>
              <a:t>Bhattacharya et al. (2011)</a:t>
            </a:r>
            <a:endParaRPr lang="en-US" sz="2200" dirty="0">
              <a:latin typeface="Bodoni MT" panose="02070603080606020203" pitchFamily="18" charset="0"/>
            </a:endParaRPr>
          </a:p>
          <a:p>
            <a:pPr lvl="1" algn="just">
              <a:defRPr/>
            </a:pPr>
            <a:r>
              <a:rPr lang="en-US" sz="1600" dirty="0">
                <a:latin typeface="Bodoni MT" panose="02070603080606020203" pitchFamily="18" charset="0"/>
              </a:rPr>
              <a:t>Bridge models perform moderately well in tracking current quarter GDP growth in India</a:t>
            </a:r>
          </a:p>
          <a:p>
            <a:pPr marL="0" indent="0" algn="just">
              <a:buNone/>
              <a:defRPr/>
            </a:pPr>
            <a:r>
              <a:rPr lang="en-US" sz="2000" b="1" dirty="0" err="1">
                <a:latin typeface="Bodoni MT" panose="02070603080606020203" pitchFamily="18" charset="0"/>
              </a:rPr>
              <a:t>Bragoli</a:t>
            </a:r>
            <a:r>
              <a:rPr lang="en-US" sz="2000" b="1" dirty="0">
                <a:latin typeface="Bodoni MT" panose="02070603080606020203" pitchFamily="18" charset="0"/>
              </a:rPr>
              <a:t> and </a:t>
            </a:r>
            <a:r>
              <a:rPr lang="en-US" sz="2000" b="1" dirty="0" err="1">
                <a:latin typeface="Bodoni MT" panose="02070603080606020203" pitchFamily="18" charset="0"/>
              </a:rPr>
              <a:t>Fosten</a:t>
            </a:r>
            <a:r>
              <a:rPr lang="en-US" sz="2000" b="1" dirty="0">
                <a:latin typeface="Bodoni MT" panose="02070603080606020203" pitchFamily="18" charset="0"/>
              </a:rPr>
              <a:t> (2016)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Uses industrial production in the US and Euro Area to proxy for service exports from India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Constructs real-time GDP series for India for analyzing the impact of data revisions by CSO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 err="1">
                <a:latin typeface="Bodoni MT" panose="02070603080606020203" pitchFamily="18" charset="0"/>
              </a:rPr>
              <a:t>Nowcasting</a:t>
            </a:r>
            <a:r>
              <a:rPr lang="en-US" sz="1600" dirty="0">
                <a:latin typeface="Bodoni MT" panose="02070603080606020203" pitchFamily="18" charset="0"/>
              </a:rPr>
              <a:t> model results are different for initial and final releases</a:t>
            </a:r>
          </a:p>
          <a:p>
            <a:pPr marL="0" indent="0" algn="just">
              <a:buNone/>
              <a:defRPr/>
            </a:pPr>
            <a:r>
              <a:rPr lang="en-US" sz="2000" b="1" dirty="0" err="1">
                <a:latin typeface="Bodoni MT" panose="02070603080606020203" pitchFamily="18" charset="0"/>
              </a:rPr>
              <a:t>Dalhaus</a:t>
            </a:r>
            <a:r>
              <a:rPr lang="en-US" sz="2000" b="1" dirty="0">
                <a:latin typeface="Bodoni MT" panose="02070603080606020203" pitchFamily="18" charset="0"/>
              </a:rPr>
              <a:t> et al. (2017)</a:t>
            </a:r>
            <a:endParaRPr lang="en-US" sz="2000" dirty="0">
              <a:latin typeface="Bodoni MT" panose="02070603080606020203" pitchFamily="18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Adopts a standard DFM framework  for </a:t>
            </a:r>
            <a:r>
              <a:rPr lang="en-US" sz="1600" dirty="0" err="1">
                <a:latin typeface="Bodoni MT" panose="02070603080606020203" pitchFamily="18" charset="0"/>
              </a:rPr>
              <a:t>nowcasting</a:t>
            </a:r>
            <a:r>
              <a:rPr lang="en-US" sz="1600" dirty="0">
                <a:latin typeface="Bodoni MT" panose="02070603080606020203" pitchFamily="18" charset="0"/>
              </a:rPr>
              <a:t> India’s GDP growth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>
                <a:latin typeface="Bodoni MT" panose="02070603080606020203" pitchFamily="18" charset="0"/>
              </a:rPr>
              <a:t>Dynamic factor based on financial markets indicators : NSE-500, 91-day treasury bill, 10-year govt. bond yield as well exogenous indicators: FOMC-fed fund target rate, S&amp;P 500 composite index, Brent spot price</a:t>
            </a:r>
          </a:p>
          <a:p>
            <a:pPr algn="just"/>
            <a:endParaRPr lang="en-IN" sz="3200" b="1" dirty="0">
              <a:latin typeface="Bodoni MT" panose="02070603080606020203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13</a:t>
            </a:fld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9B1B501-CED3-4543-8521-1F6692BD1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0474796-0575-4D42-AEE6-249D5C6CCA4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0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476" y="557335"/>
            <a:ext cx="10515600" cy="737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en-IN" sz="4400" dirty="0">
                <a:solidFill>
                  <a:srgbClr val="2F5597"/>
                </a:solidFill>
                <a:latin typeface="Bodoni MT" panose="02070603080606020203" pitchFamily="18" charset="0"/>
                <a:ea typeface="+mj-ea"/>
                <a:cs typeface="+mj-cs"/>
              </a:rPr>
              <a:t>Main steps in the nowcasting exercise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14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838200" y="20133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1">
              <a:spcBef>
                <a:spcPts val="1000"/>
              </a:spcBef>
            </a:pPr>
            <a:r>
              <a:rPr lang="en-IN" sz="2800" dirty="0">
                <a:latin typeface="Bodoni MT" panose="02070603080606020203" pitchFamily="18" charset="0"/>
              </a:rPr>
              <a:t>Variable selection</a:t>
            </a:r>
          </a:p>
          <a:p>
            <a:r>
              <a:rPr lang="en-IN" dirty="0">
                <a:latin typeface="Bodoni MT" panose="02070603080606020203" pitchFamily="18" charset="0"/>
              </a:rPr>
              <a:t>Estimating Dynamic Factor Model</a:t>
            </a:r>
          </a:p>
          <a:p>
            <a:r>
              <a:rPr lang="en-IN" dirty="0">
                <a:latin typeface="Bodoni MT" panose="02070603080606020203" pitchFamily="18" charset="0"/>
              </a:rPr>
              <a:t>Nowcasting GDP using the underlying factor – Bridge Equation framework</a:t>
            </a:r>
          </a:p>
          <a:p>
            <a:r>
              <a:rPr lang="en-IN" dirty="0">
                <a:latin typeface="Bodoni MT" panose="02070603080606020203" pitchFamily="18" charset="0"/>
              </a:rPr>
              <a:t>Out-of-Sample evaluation</a:t>
            </a:r>
          </a:p>
          <a:p>
            <a:r>
              <a:rPr lang="en-IN" dirty="0">
                <a:latin typeface="Bodoni MT" panose="02070603080606020203" pitchFamily="18" charset="0"/>
              </a:rPr>
              <a:t>Comparison with other professional forecasters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E1239DD-629D-489E-A718-ECB23E4A0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7E6CC91-633A-4956-8573-9829A59C930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879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15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567551" y="28515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1000"/>
              </a:spcBef>
              <a:buNone/>
            </a:pPr>
            <a:r>
              <a:rPr lang="en-IN" sz="4000" dirty="0">
                <a:latin typeface="Bodoni MT" panose="02070603080606020203" pitchFamily="18" charset="0"/>
              </a:rPr>
              <a:t>Variable Selection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66CCD5-13EC-4E7C-94FD-14DBD9F72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6EA8658-3FB8-4371-85F4-F3A8996DC57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303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3831BF-3AFF-499C-9B9E-BD797A53D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76" y="365125"/>
            <a:ext cx="10515600" cy="8120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 indent="-228600">
              <a:buFont typeface="Arial" panose="020B0604020202020204" pitchFamily="34" charset="0"/>
            </a:pPr>
            <a:r>
              <a:rPr lang="en-US" dirty="0">
                <a:solidFill>
                  <a:srgbClr val="2F5597"/>
                </a:solidFill>
                <a:latin typeface="Bodoni MT" panose="02070603080606020203" pitchFamily="18" charset="0"/>
              </a:rPr>
              <a:t>Widely used indicators in CEI/nowcasts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9C4271-E97D-4307-8E68-3380720C8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9514"/>
            <a:ext cx="10515600" cy="4351338"/>
          </a:xfrm>
        </p:spPr>
        <p:txBody>
          <a:bodyPr>
            <a:noAutofit/>
          </a:bodyPr>
          <a:lstStyle/>
          <a:p>
            <a:r>
              <a:rPr lang="en-US" sz="2200" dirty="0">
                <a:latin typeface="Bodoni MT" panose="02070603080606020203" pitchFamily="18" charset="0"/>
              </a:rPr>
              <a:t>Industry and construction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Index of Industrial Production , Purchasing Managers’ Index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Personal income / consumption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Retail sales, Auto sales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Employment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Unemployment rate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Services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Index of services, foreign tourist arrival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Credit and Finance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S&amp;P500, mortgages, consumer credit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Prices</a:t>
            </a:r>
          </a:p>
          <a:p>
            <a:pPr lvl="1"/>
            <a:r>
              <a:rPr lang="en-US" sz="2200" dirty="0">
                <a:latin typeface="Bodoni MT" panose="02070603080606020203" pitchFamily="18" charset="0"/>
              </a:rPr>
              <a:t>CPI, PPI</a:t>
            </a:r>
          </a:p>
          <a:p>
            <a:r>
              <a:rPr lang="en-US" sz="2200" dirty="0">
                <a:latin typeface="Bodoni MT" panose="02070603080606020203" pitchFamily="18" charset="0"/>
              </a:rPr>
              <a:t>Misc. Economic Activity – details in paper annex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4347D43-031A-4BF6-87C8-5AB5D2C08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B4ABA18-A768-475E-8AF5-CE8B37062A3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65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427" y="-162651"/>
            <a:ext cx="12021185" cy="9743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228600" indent="-228600">
              <a:buFont typeface="Arial" panose="020B0604020202020204" pitchFamily="34" charset="0"/>
            </a:pPr>
            <a:r>
              <a:rPr lang="en-US" sz="2800" dirty="0">
                <a:solidFill>
                  <a:srgbClr val="2F5597"/>
                </a:solidFill>
                <a:latin typeface="Bodoni MT" panose="02070603080606020203" pitchFamily="18" charset="0"/>
              </a:rPr>
              <a:t>Selected indicators based on the review of Nowcasting literature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71626" y="6368542"/>
            <a:ext cx="2743200" cy="365125"/>
          </a:xfrm>
        </p:spPr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17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AutoShape 2" descr="https://mail.rbi.org.in/owa/service.svc/s/GetFileAttachment?id=AAMkAGI1MzA5NzIxLTQyZDAtNGVlZi1iNjFmLWEyYTdkNWU2MzQzMABGAAAAAABFZLEDaNkURYm%2FqiYDFMR7BwC7yIdrSSFiR6iPRvzUMQ5wAAAAAAEMAAC7yIdrSSFiR6iPRvzUMQ5wAAAoFOM2AAABEgAQAGDVlBQdkVlJvLvoe6lPSX4%3D&amp;X-OWA-CANARY=q8fnzcGP6UW2P4QUXiFlQk3YEnbuJdYINdDJWLK0kgkpb6WV9kBpRPD2-AZuE8ySaq8SklIYof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Content Placeholder 2"/>
          <p:cNvSpPr txBox="1"/>
          <p:nvPr/>
        </p:nvSpPr>
        <p:spPr>
          <a:xfrm>
            <a:off x="307975" y="2089695"/>
            <a:ext cx="3809653" cy="1232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IN" sz="2200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975" y="1128143"/>
            <a:ext cx="11306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36926" y="811723"/>
          <a:ext cx="11177900" cy="5714435"/>
        </p:xfrm>
        <a:graphic>
          <a:graphicData uri="http://schemas.openxmlformats.org/drawingml/2006/table">
            <a:tbl>
              <a:tblPr firstRow="1" firstCol="1" bandRow="1"/>
              <a:tblGrid>
                <a:gridCol w="14668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183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513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79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232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09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183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707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11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Industry and construction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Income/ Consumption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Employment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Services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External Sector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Prices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Miscellaneous Economic Activity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Credit and Finance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95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*IIP - Infra Industries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*IIP - Consumer Goods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Agricultural Wages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*Air Cargo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*Non-Oil, Non-Gold Imports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CPI - Industrial Workers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*Government Total Receipts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*Bank Credit to Commercial Sector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01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Oil Consumption (Petrol and HSD)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*Automobile Sales - Total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*Rail Freight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*Exports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*Sensex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0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Power Demand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Automobile Sales - Commercial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Air Passenger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*Foreign Tourist Arrivals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Treasury Bill 91 Day Yield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0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Steel Production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Automobile Sales - Passenger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Rail Passenger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*NEER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0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Cement Production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Forex Reserves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95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400">
                        <a:effectLst/>
                        <a:latin typeface="Bodoni MT" panose="02070603080606020203" pitchFamily="18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CRB Commodity Index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0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400">
                        <a:effectLst/>
                        <a:latin typeface="Bodoni MT" panose="02070603080606020203" pitchFamily="18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Crude Prices (Indian Basket)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95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400">
                        <a:effectLst/>
                        <a:latin typeface="Bodoni MT" panose="02070603080606020203" pitchFamily="18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OECD Industrial Production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508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400">
                        <a:effectLst/>
                        <a:latin typeface="Bodoni MT" panose="02070603080606020203" pitchFamily="18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CBOE Volatility Index (VIX)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4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2457" marR="6245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cxnSp>
        <p:nvCxnSpPr>
          <p:cNvPr id="36" name="Straight Connector 35"/>
          <p:cNvCxnSpPr/>
          <p:nvPr/>
        </p:nvCxnSpPr>
        <p:spPr>
          <a:xfrm>
            <a:off x="10134600" y="1128143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519160" y="1108907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482840" y="1128143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156960" y="1108908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968240" y="1108907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20440" y="1088785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889760" y="1128143"/>
            <a:ext cx="0" cy="5059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7974" y="6187495"/>
            <a:ext cx="100857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  <a:cs typeface="Mangal"/>
              </a:rPr>
              <a:t>Note: These indicators are used in the construction of CEIIs.</a:t>
            </a:r>
            <a:endParaRPr lang="en-IN" sz="1050" dirty="0">
              <a:latin typeface="Calibri" panose="020F0502020204030204" pitchFamily="34" charset="0"/>
              <a:ea typeface="Calibri" panose="020F0502020204030204" pitchFamily="34" charset="0"/>
              <a:cs typeface="Mangal"/>
            </a:endParaRPr>
          </a:p>
          <a:p>
            <a:endParaRPr lang="en-IN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324DA00-5D63-4AFA-9267-23480B027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513C894-6A1F-4450-BFB0-0711251059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30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73846"/>
            <a:ext cx="11611934" cy="9743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228600" indent="-228600">
              <a:buFont typeface="Arial" panose="020B0604020202020204" pitchFamily="34" charset="0"/>
            </a:pPr>
            <a:r>
              <a:rPr lang="en-US" sz="3200" dirty="0">
                <a:solidFill>
                  <a:srgbClr val="2F5597"/>
                </a:solidFill>
                <a:latin typeface="Bodoni MT" panose="02070603080606020203" pitchFamily="18" charset="0"/>
              </a:rPr>
              <a:t>Indicator selection based on dynamic cross-correlation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71626" y="6368542"/>
            <a:ext cx="2743200" cy="365125"/>
          </a:xfrm>
        </p:spPr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18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AutoShape 2" descr="https://mail.rbi.org.in/owa/service.svc/s/GetFileAttachment?id=AAMkAGI1MzA5NzIxLTQyZDAtNGVlZi1iNjFmLWEyYTdkNWU2MzQzMABGAAAAAABFZLEDaNkURYm%2FqiYDFMR7BwC7yIdrSSFiR6iPRvzUMQ5wAAAAAAEMAAC7yIdrSSFiR6iPRvzUMQ5wAAAoFOM2AAABEgAQAGDVlBQdkVlJvLvoe6lPSX4%3D&amp;X-OWA-CANARY=q8fnzcGP6UW2P4QUXiFlQk3YEnbuJdYINdDJWLK0kgkpb6WV9kBpRPD2-AZuE8ySaq8SklIYof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Content Placeholder 2"/>
          <p:cNvSpPr txBox="1"/>
          <p:nvPr/>
        </p:nvSpPr>
        <p:spPr>
          <a:xfrm>
            <a:off x="307975" y="2089695"/>
            <a:ext cx="3809653" cy="1232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IN" sz="2200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975" y="1097663"/>
            <a:ext cx="11306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5942991"/>
            <a:ext cx="1008570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  <a:cs typeface="Mangal"/>
              </a:rPr>
              <a:t>Note: NONG: Non-oil-non-gold imports; </a:t>
            </a:r>
            <a:r>
              <a:rPr lang="en-US" sz="1050" dirty="0">
                <a:latin typeface="Times New Roman" panose="02020603050405020304" pitchFamily="18" charset="0"/>
                <a:ea typeface="Times New Roman" panose="02020603050405020304" pitchFamily="18" charset="0"/>
                <a:cs typeface="Mangal"/>
              </a:rPr>
              <a:t> C: Coincident, L+:Leading; L-:Lagging *: Indicates 5 per cent level of significance</a:t>
            </a:r>
            <a:endParaRPr lang="en-IN" sz="1050" dirty="0">
              <a:latin typeface="Calibri" panose="020F0502020204030204" pitchFamily="34" charset="0"/>
              <a:ea typeface="Calibri" panose="020F0502020204030204" pitchFamily="34" charset="0"/>
              <a:cs typeface="Mangal"/>
            </a:endParaRPr>
          </a:p>
          <a:p>
            <a:endParaRPr lang="en-IN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62000" y="1067184"/>
          <a:ext cx="9921239" cy="4875807"/>
        </p:xfrm>
        <a:graphic>
          <a:graphicData uri="http://schemas.openxmlformats.org/drawingml/2006/table">
            <a:tbl>
              <a:tblPr firstRow="1" firstCol="1" bandRow="1"/>
              <a:tblGrid>
                <a:gridCol w="31913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93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93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06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3057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376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Indicators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GDP</a:t>
                      </a:r>
                      <a:r>
                        <a:rPr lang="en-IN" sz="2000" b="1" baseline="-25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(t-1)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GDP</a:t>
                      </a:r>
                      <a:r>
                        <a:rPr lang="en-IN" sz="2000" b="1" baseline="-250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(t)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GDP</a:t>
                      </a:r>
                      <a:r>
                        <a:rPr lang="en-IN" sz="2000" b="1" baseline="-250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(t+1)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Indicator Type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AIR CARGO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0.17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0.37*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0.27*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AUTO TOTAL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0.17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0.25*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0.24*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BANK CREDIT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0.11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0.08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-0.09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X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EXPORTS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0.31*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0.35*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-0.02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FOREIGN TOURIST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0.19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0.36*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0.12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GOVT RECEIPTS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0.21*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0.10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-0.01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L-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IIP CONS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0.54*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-0.01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IIP INFRA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0.25*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0.28*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L-/C/L+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NEER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0.14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0.24*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0.15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NONG IMP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0.33*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0.19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-0.02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L-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RAIL FREIGHT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0.17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0.15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L-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SENSEX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0.25*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0.52*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b="1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0.23*</a:t>
                      </a:r>
                      <a:endParaRPr lang="en-IN" sz="200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rgbClr val="000000"/>
                          </a:solidFill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endParaRPr lang="en-IN" sz="2000" dirty="0">
                        <a:effectLst/>
                        <a:latin typeface="Bodoni MT" panose="02070603080606020203" pitchFamily="18" charset="0"/>
                        <a:ea typeface="Calibri" panose="020F0502020204030204" pitchFamily="34" charset="0"/>
                        <a:cs typeface="Mangal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F9B9008-5804-4039-AA11-1FC169CDB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43BE6D5-3EA0-44B9-A98D-F01520C069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797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36149"/>
            <a:ext cx="11611934" cy="974375"/>
          </a:xfrm>
        </p:spPr>
        <p:txBody>
          <a:bodyPr>
            <a:noAutofit/>
          </a:bodyPr>
          <a:lstStyle/>
          <a:p>
            <a:r>
              <a:rPr lang="en-IN" sz="3600" dirty="0">
                <a:solidFill>
                  <a:srgbClr val="2F5597"/>
                </a:solidFill>
                <a:latin typeface="Bodoni MT" panose="02070603080606020203" pitchFamily="18" charset="0"/>
                <a:cs typeface="Times New Roman" panose="02020603050405020304" pitchFamily="18" charset="0"/>
              </a:rPr>
              <a:t>Turning points in India’s Business Cycle</a:t>
            </a:r>
            <a:endParaRPr lang="en-US" sz="3600" b="1" dirty="0">
              <a:solidFill>
                <a:srgbClr val="2F5597"/>
              </a:solidFill>
              <a:latin typeface="Bodoni MT" panose="020706030806060202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71626" y="6551105"/>
            <a:ext cx="2743200" cy="365125"/>
          </a:xfrm>
        </p:spPr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19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AutoShape 2" descr="https://mail.rbi.org.in/owa/service.svc/s/GetFileAttachment?id=AAMkAGI1MzA5NzIxLTQyZDAtNGVlZi1iNjFmLWEyYTdkNWU2MzQzMABGAAAAAABFZLEDaNkURYm%2FqiYDFMR7BwC7yIdrSSFiR6iPRvzUMQ5wAAAAAAEMAAC7yIdrSSFiR6iPRvzUMQ5wAAAoFOM2AAABEgAQAGDVlBQdkVlJvLvoe6lPSX4%3D&amp;X-OWA-CANARY=q8fnzcGP6UW2P4QUXiFlQk3YEnbuJdYINdDJWLK0kgkpb6WV9kBpRPD2-AZuE8ySaq8SklIYofw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" name="Content Placeholder 2"/>
          <p:cNvSpPr txBox="1"/>
          <p:nvPr/>
        </p:nvSpPr>
        <p:spPr>
          <a:xfrm>
            <a:off x="307975" y="2089695"/>
            <a:ext cx="3809653" cy="1232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IN" sz="2200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550" y="641795"/>
            <a:ext cx="3991651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000" dirty="0">
              <a:latin typeface="Bodoni MT" panose="020706030806060202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Bodoni MT" panose="02070603080606020203" pitchFamily="18" charset="0"/>
              </a:rPr>
              <a:t>India has not experienced economic contractions or recessions in the last few decades; accordingly, we identify turning points in India, keeping in mind the “growth rate cycle” instead of “growth cycle”</a:t>
            </a:r>
          </a:p>
          <a:p>
            <a:pPr algn="just"/>
            <a:endParaRPr lang="en-US" sz="2000" dirty="0">
              <a:latin typeface="Bodoni MT" panose="020706030806060202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Bodoni MT" panose="02070603080606020203" pitchFamily="18" charset="0"/>
                <a:cs typeface="Times New Roman" panose="02020603050405020304" pitchFamily="18" charset="0"/>
              </a:rPr>
              <a:t>Gross Domestic Product (GDP) is used as the reference for identification of turning points in the growth cycle for all India</a:t>
            </a:r>
            <a:endParaRPr lang="en-US" sz="2000" dirty="0">
              <a:latin typeface="Bodoni MT" panose="02070603080606020203" pitchFamily="18" charset="0"/>
            </a:endParaRPr>
          </a:p>
          <a:p>
            <a:pPr algn="just"/>
            <a:endParaRPr lang="en-US" sz="2000" dirty="0">
              <a:latin typeface="Bodoni MT" panose="020706030806060202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Bodoni MT" panose="02070603080606020203" pitchFamily="18" charset="0"/>
              </a:rPr>
              <a:t>Our approach is based on identifying short-duration cycles to capture volatility in GDP instead of relying only on long-duration cycles.</a:t>
            </a:r>
            <a:endParaRPr lang="en-US" sz="2000" dirty="0">
              <a:latin typeface="Bodoni MT" panose="020706030806060202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dirty="0">
              <a:latin typeface="Bodoni MT" panose="02070603080606020203" pitchFamily="18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4513583" y="884302"/>
          <a:ext cx="7192369" cy="5262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408CABC-4907-42E6-B1B3-86F263B79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D36156A-913F-4633-A432-593DD0D358C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42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Disclaimer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2891" y="270885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Bodoni MT" panose="02070603080606020203" pitchFamily="18" charset="0"/>
              </a:rPr>
              <a:t>Views expressed in this presentation are personal and do not necessarily reflect the official viewpoint of Reserve Bank of India</a:t>
            </a:r>
            <a:endParaRPr lang="en-IN" dirty="0">
              <a:latin typeface="Bodoni MT" panose="02070603080606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05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83214"/>
            <a:ext cx="11329276" cy="83687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2F5597"/>
                </a:solidFill>
                <a:latin typeface="Bodoni MT" panose="02070603080606020203" pitchFamily="18" charset="0"/>
              </a:rPr>
              <a:t>Summary of selected variables using Turning point correlation and LASSO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20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3" y="6088204"/>
            <a:ext cx="1103375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Mangal"/>
              </a:rPr>
              <a:t> </a:t>
            </a:r>
            <a:r>
              <a:rPr lang="en-US" sz="1200" dirty="0">
                <a:latin typeface="Garamond" panose="02020404030301010803" pitchFamily="18" charset="0"/>
              </a:rPr>
              <a:t>*: Indicates 5 per cent level of significance; # Y: Relevant indicators around turning points in GDP using Lasso, N: Indicators that are not relevant around turning points in GDP.</a:t>
            </a:r>
            <a:endParaRPr lang="en-IN" sz="1200" dirty="0">
              <a:latin typeface="Garamond" panose="02020404030301010803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IN" sz="1100" dirty="0">
              <a:latin typeface="Calibri" panose="020F0502020204030204" pitchFamily="34" charset="0"/>
              <a:ea typeface="Calibri" panose="020F0502020204030204" pitchFamily="34" charset="0"/>
              <a:cs typeface="Mangal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IN" sz="3600" dirty="0">
              <a:latin typeface="Calibri" panose="020F0502020204030204" pitchFamily="34" charset="0"/>
              <a:ea typeface="Calibri" panose="020F0502020204030204" pitchFamily="34" charset="0"/>
              <a:cs typeface="Mangal"/>
            </a:endParaRPr>
          </a:p>
          <a:p>
            <a:endParaRPr lang="en-IN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2595155" y="973154"/>
          <a:ext cx="6910251" cy="5212080"/>
        </p:xfrm>
        <a:graphic>
          <a:graphicData uri="http://schemas.openxmlformats.org/drawingml/2006/table">
            <a:tbl>
              <a:tblPr firstRow="1" firstCol="1" bandRow="1"/>
              <a:tblGrid>
                <a:gridCol w="31495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598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08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82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800" b="1" dirty="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en-IN" sz="1800" dirty="0">
                        <a:effectLst/>
                        <a:latin typeface="Bodoni MT" panose="020706030806060202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800" b="1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Turning point correlation</a:t>
                      </a:r>
                      <a:endParaRPr lang="en-IN" sz="1800">
                        <a:effectLst/>
                        <a:latin typeface="Bodoni MT" panose="020706030806060202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800" b="1" dirty="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Lasso#</a:t>
                      </a:r>
                      <a:endParaRPr lang="en-IN" sz="1800" dirty="0">
                        <a:effectLst/>
                        <a:latin typeface="Bodoni MT" panose="020706030806060202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IIP Cons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0.68*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Auto Total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0.55*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NEER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0.55*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IIP Core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Rail Freight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0.24*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Sensex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0.65*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Exports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0.65*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Air Cargo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NONG Imports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Bank Credit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Govt Receipts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76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Foreign Tourist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0.57*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  <a:latin typeface="Bodoni MT" panose="020706030806060202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4485A23-1E44-4574-8FB6-9F9D1F22D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41A3EC3-0E77-4A48-8F91-157EE4B6641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10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55508"/>
            <a:ext cx="11472398" cy="69711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2F5597"/>
                </a:solidFill>
                <a:latin typeface="Bodoni MT" panose="02070603080606020203" pitchFamily="18" charset="0"/>
              </a:rPr>
              <a:t>Non-synchronous data releases lead to </a:t>
            </a:r>
            <a:r>
              <a:rPr lang="en-US" sz="3200" i="1" dirty="0">
                <a:solidFill>
                  <a:srgbClr val="2F5597"/>
                </a:solidFill>
                <a:latin typeface="Bodoni MT" panose="02070603080606020203" pitchFamily="18" charset="0"/>
              </a:rPr>
              <a:t>Jagged</a:t>
            </a:r>
            <a:r>
              <a:rPr lang="en-US" sz="3200" dirty="0">
                <a:solidFill>
                  <a:srgbClr val="2F5597"/>
                </a:solidFill>
                <a:latin typeface="Bodoni MT" panose="02070603080606020203" pitchFamily="18" charset="0"/>
              </a:rPr>
              <a:t>-edge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21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739834" y="964770"/>
          <a:ext cx="10712331" cy="53915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07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707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707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9158"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Indicator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Reference Month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Release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Date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IIP-Consumer Goods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October 11,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Non-oil</a:t>
                      </a:r>
                      <a:r>
                        <a:rPr lang="en-IN" sz="1800" u="none" strike="noStrike" baseline="0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, Non-Gold Imports</a:t>
                      </a:r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 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13,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Automobile Sales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9,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Rail Freight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6,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Air Cargo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October 2,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Government</a:t>
                      </a:r>
                      <a:r>
                        <a:rPr lang="en-IN" sz="1800" u="none" strike="noStrike" baseline="0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 Receipts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30,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Exports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13,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Foreign Tourists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September 20, 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3915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u="none" strike="noStrike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IIP-Core</a:t>
                      </a:r>
                      <a:r>
                        <a:rPr lang="en-IN" sz="1800" u="none" strike="noStrike" baseline="0" dirty="0">
                          <a:solidFill>
                            <a:schemeClr val="tx1"/>
                          </a:solidFill>
                          <a:effectLst/>
                          <a:latin typeface="Bodoni MT" panose="02070603080606020203" pitchFamily="18" charset="0"/>
                        </a:rPr>
                        <a:t> Industries</a:t>
                      </a:r>
                      <a:endParaRPr lang="en-IN" sz="1800" b="0" i="0" u="none" strike="noStrike" dirty="0">
                        <a:solidFill>
                          <a:schemeClr val="tx1"/>
                        </a:solidFill>
                        <a:effectLst/>
                        <a:latin typeface="Bodoni MT" panose="020706030806060202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August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October</a:t>
                      </a:r>
                      <a:r>
                        <a:rPr lang="en-IN" sz="1800" baseline="0" dirty="0">
                          <a:solidFill>
                            <a:schemeClr val="tx1"/>
                          </a:solidFill>
                          <a:latin typeface="Bodoni MT" panose="02070603080606020203" pitchFamily="18" charset="0"/>
                        </a:rPr>
                        <a:t> 2, 2019</a:t>
                      </a:r>
                      <a:endParaRPr lang="en-IN" sz="1800" dirty="0">
                        <a:solidFill>
                          <a:schemeClr val="tx1"/>
                        </a:solidFill>
                        <a:latin typeface="Bodoni MT" panose="020706030806060202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9A14F44-89B5-4384-9626-1A2054E14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3EFB4F6-A800-42EA-A58D-F4A1FE8CB28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0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22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567551" y="28515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N" sz="4000" dirty="0">
                <a:latin typeface="Bodoni MT" panose="02070603080606020203" pitchFamily="18" charset="0"/>
              </a:rPr>
              <a:t>Estimating Dynamic Factor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57CCFFF-AB5B-43B0-94FA-0975CF3C1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29D0DC4-A14B-41D5-A38B-EC722CEDE92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67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054" y="92850"/>
            <a:ext cx="11533358" cy="88710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Dynamic Factor Model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23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4053840" y="9112663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794250" y="2667153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"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94250" y="2667153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90001" y="900804"/>
            <a:ext cx="10811998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Bodoni MT" panose="02070603080606020203" pitchFamily="18" charset="0"/>
                <a:ea typeface="Calibri" panose="020F0502020204030204" pitchFamily="34" charset="0"/>
                <a:cs typeface="Mangal"/>
              </a:rPr>
              <a:t>Observation (y) are modelled as linear combination of hidden trend (x) and factor loading (Z) plus some offsets (a)</a:t>
            </a:r>
            <a:endParaRPr lang="en-IN" sz="2400" dirty="0">
              <a:effectLst/>
              <a:latin typeface="Bodoni MT" panose="02070603080606020203" pitchFamily="18" charset="0"/>
              <a:ea typeface="Calibri" panose="020F0502020204030204" pitchFamily="34" charset="0"/>
              <a:cs typeface="Mangal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3034003" y="1646085"/>
          <a:ext cx="4936517" cy="508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" name="Equation" r:id="rId6" imgW="2222500" imgH="228600" progId="Equation.DSMT4">
                  <p:embed/>
                </p:oleObj>
              </mc:Choice>
              <mc:Fallback>
                <p:oleObj name="Equation" r:id="rId6" imgW="2222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4003" y="1646085"/>
                        <a:ext cx="4936517" cy="5084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2988283" y="2172860"/>
          <a:ext cx="4772771" cy="452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" name="Equation" r:id="rId8" imgW="2412720" imgH="228600" progId="Equation.DSMT4">
                  <p:embed/>
                </p:oleObj>
              </mc:Choice>
              <mc:Fallback>
                <p:oleObj name="Equation" r:id="rId8" imgW="24127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8283" y="2172860"/>
                        <a:ext cx="4772771" cy="4527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321"/>
          <p:cNvSpPr>
            <a:spLocks noChangeArrowheads="1"/>
          </p:cNvSpPr>
          <p:nvPr/>
        </p:nvSpPr>
        <p:spPr bwMode="auto">
          <a:xfrm>
            <a:off x="3034003" y="31021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3034003" y="2696090"/>
          <a:ext cx="1958395" cy="419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Equation" r:id="rId10" imgW="1066800" imgH="228600" progId="Equation.DSMT4">
                  <p:embed/>
                </p:oleObj>
              </mc:Choice>
              <mc:Fallback>
                <p:oleObj name="Equation" r:id="rId10" imgW="1066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4003" y="2696090"/>
                        <a:ext cx="1958395" cy="419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720481" y="2993653"/>
            <a:ext cx="1040892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>
                <a:latin typeface="Bodoni MT" panose="02070603080606020203" pitchFamily="18" charset="0"/>
                <a:ea typeface="Calibri" panose="020F0502020204030204" pitchFamily="34" charset="0"/>
                <a:cs typeface="Mangal"/>
              </a:rPr>
              <a:t>Matrix form representation of the equation between (y), hidden trend (x) and factor loading (Z) </a:t>
            </a:r>
            <a:endParaRPr lang="en-IN" sz="2400">
              <a:effectLst/>
              <a:latin typeface="Bodoni MT" panose="02070603080606020203" pitchFamily="18" charset="0"/>
              <a:ea typeface="Calibri" panose="020F0502020204030204" pitchFamily="34" charset="0"/>
              <a:cs typeface="Mangal"/>
            </a:endParaRPr>
          </a:p>
        </p:txBody>
      </p:sp>
      <p:sp>
        <p:nvSpPr>
          <p:cNvPr id="27" name="Rectangle 323"/>
          <p:cNvSpPr>
            <a:spLocks noChangeArrowheads="1"/>
          </p:cNvSpPr>
          <p:nvPr/>
        </p:nvSpPr>
        <p:spPr bwMode="auto">
          <a:xfrm>
            <a:off x="3215640" y="435787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2988029" y="3625465"/>
          <a:ext cx="6247411" cy="3080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Equation" r:id="rId12" imgW="2641600" imgH="1600200" progId="Equation.DSMT4">
                  <p:embed/>
                </p:oleObj>
              </mc:Choice>
              <mc:Fallback>
                <p:oleObj name="Equation" r:id="rId12" imgW="2641600" imgH="1600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8029" y="3625465"/>
                        <a:ext cx="6247411" cy="30805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20546AF-1B71-49EB-9D93-8A39318F04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9A331037-88FF-4FA5-8AA8-22EFAB61CF68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9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914" y="87603"/>
            <a:ext cx="11533358" cy="80318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Model fit and factor loadings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24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853267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321" y="1374289"/>
            <a:ext cx="6888479" cy="43874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41459" y="966500"/>
            <a:ext cx="714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Plots of Z-score transformed indicators with model fit (dark black line)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40379" y="1008127"/>
            <a:ext cx="414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Factor loadings on trend 1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7283059" y="1374289"/>
          <a:ext cx="4702622" cy="438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329321" y="5762454"/>
                <a:ext cx="10693049" cy="9603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IN" sz="1600" dirty="0">
                    <a:latin typeface="Bodoni MT" panose="02070603080606020203" pitchFamily="18" charset="0"/>
                  </a:rPr>
                  <a:t>Note: Factor loadings on trend 1=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Regression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coeff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Bodoni MT" panose="02070603080606020203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indicators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CEII</m:t>
                    </m:r>
                  </m:oMath>
                </a14:m>
                <a:endParaRPr lang="en-IN" sz="1600" dirty="0">
                  <a:latin typeface="Bodoni MT" panose="02070603080606020203" pitchFamily="18" charset="0"/>
                </a:endParaRPr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21" y="5762454"/>
                <a:ext cx="10693049" cy="960314"/>
              </a:xfrm>
              <a:prstGeom prst="rect">
                <a:avLst/>
              </a:prstGeom>
              <a:blipFill rotWithShape="0">
                <a:blip r:embed="rId5"/>
                <a:stretch>
                  <a:fillRect l="-285" t="-443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3BDE7B6-1876-4DED-827B-24EC7827D4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1BB6240C-7F2A-4F53-889A-7A0D4868F1D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21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040" y="68579"/>
            <a:ext cx="11533358" cy="88710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Recent dynamics of CEII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25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216" y="1080511"/>
            <a:ext cx="526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Growth in CEII-6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3658" y="1080511"/>
            <a:ext cx="5215891" cy="525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0" y="1080511"/>
            <a:ext cx="501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Growth in CEII-6 augmented by GDP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16" y="1605523"/>
            <a:ext cx="5557004" cy="42970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449" y="1589650"/>
            <a:ext cx="5372099" cy="43129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DCE2037-16FB-472F-B2C4-98F77DB834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707F6F4-0072-40D9-A30E-7059FB69F63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34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26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3073" y="712732"/>
            <a:ext cx="526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Growth in CEII-9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3658" y="771018"/>
            <a:ext cx="5215891" cy="525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6524623" y="682287"/>
            <a:ext cx="501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latin typeface="Bodoni MT" panose="02070603080606020203" pitchFamily="18" charset="0"/>
              </a:rPr>
              <a:t>Growth in CEII-12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1172388"/>
            <a:ext cx="5241028" cy="45730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452" y="1172388"/>
            <a:ext cx="5227131" cy="45730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2FD17C7-AA39-4032-A1CA-DECACE5159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73F11FA-31A6-4442-A546-F8EF74F52DB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xmlns="" id="{60179B36-5C37-4BB4-8CD7-06CD401DACCD}"/>
              </a:ext>
            </a:extLst>
          </p:cNvPr>
          <p:cNvSpPr txBox="1">
            <a:spLocks/>
          </p:cNvSpPr>
          <p:nvPr/>
        </p:nvSpPr>
        <p:spPr>
          <a:xfrm>
            <a:off x="1082040" y="68579"/>
            <a:ext cx="11533358" cy="8871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solidFill>
                  <a:srgbClr val="2F5597"/>
                </a:solidFill>
                <a:latin typeface="Bodoni MT" panose="02070603080606020203" pitchFamily="18" charset="0"/>
              </a:rPr>
              <a:t>Recent dynamics of CEII</a:t>
            </a:r>
            <a:endParaRPr lang="en-US" sz="3600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24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760" y="257935"/>
            <a:ext cx="10515600" cy="737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CEII-6: Contribution by components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27</a:t>
            </a:fld>
            <a:endParaRPr lang="en-US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660751" y="5535656"/>
                <a:ext cx="10693049" cy="9603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en-IN" sz="1600" dirty="0">
                    <a:latin typeface="Bodoni MT" panose="02070603080606020203" pitchFamily="18" charset="0"/>
                  </a:rPr>
                  <a:t>Note: Contribution of a component 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component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∗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Regression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coeff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Bodoni MT" panose="02070603080606020203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in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component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CEII</m:t>
                    </m:r>
                  </m:oMath>
                </a14:m>
                <a:endParaRPr lang="en-IN" sz="1600" dirty="0">
                  <a:latin typeface="Bodoni MT" panose="02070603080606020203" pitchFamily="18" charset="0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51" y="5535656"/>
                <a:ext cx="10693049" cy="960314"/>
              </a:xfrm>
              <a:prstGeom prst="rect">
                <a:avLst/>
              </a:prstGeom>
              <a:blipFill rotWithShape="0">
                <a:blip r:embed="rId3"/>
                <a:stretch>
                  <a:fillRect l="-285" t="-443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8153400" y="975815"/>
            <a:ext cx="1632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Bodoni MT" panose="02070603080606020203" pitchFamily="18" charset="0"/>
              </a:rPr>
              <a:t>M-o-M growth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43AF4D0-5A9C-4BAD-8C9A-DD66D39A50F0}"/>
              </a:ext>
            </a:extLst>
          </p:cNvPr>
          <p:cNvSpPr txBox="1"/>
          <p:nvPr/>
        </p:nvSpPr>
        <p:spPr>
          <a:xfrm>
            <a:off x="6095999" y="5285184"/>
            <a:ext cx="701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Garamond" panose="02020404030301010803" pitchFamily="18" charset="0"/>
              </a:rPr>
              <a:t>*Source: CEIC</a:t>
            </a:r>
            <a:endParaRPr lang="en-IN" sz="1600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6712" y="975816"/>
            <a:ext cx="5648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Bodoni MT" panose="02070603080606020203" pitchFamily="18" charset="0"/>
              </a:rPr>
              <a:t>Monthly Contributions by Components (3 months MA)</a:t>
            </a:r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26100" y="1345147"/>
            <a:ext cx="5426059" cy="39650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095999" y="1345147"/>
            <a:ext cx="5547361" cy="39400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3B7DDB1B-240B-4FC5-950C-24AC8BC155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46ABA0F-F9D7-42A5-98AD-0A808F512583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79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023" y="197362"/>
            <a:ext cx="10515600" cy="737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CEII-9: Contribution by components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28</a:t>
            </a:fld>
            <a:endParaRPr lang="en-US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660751" y="5676336"/>
                <a:ext cx="10693049" cy="9603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en-IN" sz="1600" dirty="0">
                    <a:latin typeface="Bodoni MT" panose="02070603080606020203" pitchFamily="18" charset="0"/>
                  </a:rPr>
                  <a:t>Note: Contribution of a component =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component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∗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Regression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coeff</m:t>
                    </m:r>
                    <m:r>
                      <m:rPr>
                        <m:nor/>
                      </m:rPr>
                      <a:rPr lang="en-US" sz="1600" b="0" i="0" dirty="0" smtClean="0">
                        <a:latin typeface="Bodoni MT" panose="02070603080606020203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in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b="0" dirty="0" smtClean="0">
                        <a:latin typeface="Bodoni MT" panose="02070603080606020203" pitchFamily="18" charset="0"/>
                      </a:rPr>
                      <m:t>component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on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</m:t>
                    </m:r>
                    <m:r>
                      <m:rPr>
                        <m:nor/>
                      </m:rPr>
                      <a:rPr lang="en-IN" sz="1600" b="0" i="0" dirty="0" smtClean="0">
                        <a:latin typeface="Bodoni MT" panose="02070603080606020203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growth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of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IN" sz="1600" dirty="0">
                        <a:latin typeface="Bodoni MT" panose="02070603080606020203" pitchFamily="18" charset="0"/>
                      </a:rPr>
                      <m:t>CEII</m:t>
                    </m:r>
                  </m:oMath>
                </a14:m>
                <a:endParaRPr lang="en-IN" sz="1600" dirty="0">
                  <a:latin typeface="Bodoni MT" panose="02070603080606020203" pitchFamily="18" charset="0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51" y="5676336"/>
                <a:ext cx="10693049" cy="960314"/>
              </a:xfrm>
              <a:prstGeom prst="rect">
                <a:avLst/>
              </a:prstGeom>
              <a:blipFill rotWithShape="0">
                <a:blip r:embed="rId3"/>
                <a:stretch>
                  <a:fillRect l="-285" t="-443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8053333" y="865253"/>
            <a:ext cx="1632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latin typeface="Bodoni MT" panose="02070603080606020203" pitchFamily="18" charset="0"/>
              </a:rPr>
              <a:t>M-o-M growth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43AF4D0-5A9C-4BAD-8C9A-DD66D39A50F0}"/>
              </a:ext>
            </a:extLst>
          </p:cNvPr>
          <p:cNvSpPr txBox="1"/>
          <p:nvPr/>
        </p:nvSpPr>
        <p:spPr>
          <a:xfrm>
            <a:off x="6095999" y="5425864"/>
            <a:ext cx="701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Garamond" panose="02020404030301010803" pitchFamily="18" charset="0"/>
              </a:rPr>
              <a:t>*Source: CEIC</a:t>
            </a:r>
            <a:endParaRPr lang="en-IN" sz="1600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976" y="865253"/>
            <a:ext cx="5648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Bodoni MT" panose="02070603080606020203" pitchFamily="18" charset="0"/>
              </a:rPr>
              <a:t>Monthly Contributions by Components (3 months MA)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62" y="1301161"/>
            <a:ext cx="5205187" cy="41247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559" y="1301161"/>
            <a:ext cx="5843791" cy="41247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D213BB8-251C-43FB-BC64-C6FB237D07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51AC150-4649-4969-B5EB-679126937A08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7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29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567551" y="28515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>
                <a:latin typeface="Bodoni MT" panose="02070603080606020203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IN" dirty="0"/>
              <a:t>Nowcasting GDP using the underlying factor – </a:t>
            </a:r>
          </a:p>
          <a:p>
            <a:r>
              <a:rPr lang="en-IN" dirty="0"/>
              <a:t>Bridge Equation framework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5B6E5BB-CE16-4CDB-A1D6-A19D5E9F9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82725FE-7856-46C1-A346-674EA0BD4A5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655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IN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Current state of modeling &amp; forecasting</a:t>
            </a:r>
            <a:br>
              <a:rPr lang="en-IN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</a:br>
            <a:endParaRPr lang="en-IN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17670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latin typeface="Bodoni MT" panose="02070603080606020203" pitchFamily="18" charset="0"/>
              </a:rPr>
              <a:t>Macroeconomic indicators (inflation, GDP)</a:t>
            </a:r>
          </a:p>
          <a:p>
            <a:pPr marL="1428750" lvl="2" indent="-514350" algn="just">
              <a:buFont typeface="+mj-lt"/>
              <a:buAutoNum type="romanLcPeriod"/>
            </a:pPr>
            <a:r>
              <a:rPr lang="en-US" dirty="0" err="1">
                <a:latin typeface="Bodoni MT" panose="02070603080606020203" pitchFamily="18" charset="0"/>
              </a:rPr>
              <a:t>Nowcasts</a:t>
            </a:r>
            <a:r>
              <a:rPr lang="en-US" dirty="0">
                <a:latin typeface="Bodoni MT" panose="02070603080606020203" pitchFamily="18" charset="0"/>
              </a:rPr>
              <a:t> for most recent projections</a:t>
            </a:r>
          </a:p>
          <a:p>
            <a:pPr marL="1428750" lvl="2" indent="-514350" algn="just">
              <a:buFont typeface="+mj-lt"/>
              <a:buAutoNum type="romanLcPeriod"/>
            </a:pPr>
            <a:r>
              <a:rPr lang="en-IN" dirty="0">
                <a:latin typeface="Bodoni MT" panose="02070603080606020203" pitchFamily="18" charset="0"/>
              </a:rPr>
              <a:t>Short-term (4-quarter ahead) projections</a:t>
            </a:r>
          </a:p>
          <a:p>
            <a:pPr marL="1428750" lvl="2" indent="-514350" algn="just">
              <a:buFont typeface="+mj-lt"/>
              <a:buAutoNum type="romanLcPeriod"/>
            </a:pPr>
            <a:r>
              <a:rPr lang="en-IN" dirty="0">
                <a:latin typeface="Bodoni MT" panose="02070603080606020203" pitchFamily="18" charset="0"/>
              </a:rPr>
              <a:t>Medium-term (2-year ahead) projections</a:t>
            </a:r>
          </a:p>
          <a:p>
            <a:pPr algn="just"/>
            <a:r>
              <a:rPr lang="en-US" dirty="0">
                <a:latin typeface="Bodoni MT" panose="02070603080606020203" pitchFamily="18" charset="0"/>
              </a:rPr>
              <a:t>Financial sector indicators (half-yearly, published in FSR)</a:t>
            </a:r>
          </a:p>
          <a:p>
            <a:pPr lvl="1" algn="just"/>
            <a:r>
              <a:rPr lang="en-IN" dirty="0" smtClean="0">
                <a:latin typeface="Bodoni MT" panose="02070603080606020203" pitchFamily="18" charset="0"/>
              </a:rPr>
              <a:t>System-level </a:t>
            </a:r>
            <a:r>
              <a:rPr lang="en-IN" dirty="0">
                <a:latin typeface="Bodoni MT" panose="02070603080606020203" pitchFamily="18" charset="0"/>
              </a:rPr>
              <a:t>GNPAs </a:t>
            </a:r>
          </a:p>
          <a:p>
            <a:pPr lvl="1" algn="just"/>
            <a:r>
              <a:rPr lang="en-US" dirty="0">
                <a:latin typeface="Bodoni MT" panose="02070603080606020203" pitchFamily="18" charset="0"/>
              </a:rPr>
              <a:t>Capital adequacy ratio</a:t>
            </a:r>
          </a:p>
          <a:p>
            <a:pPr algn="just"/>
            <a:r>
              <a:rPr lang="en-US" dirty="0">
                <a:latin typeface="Bodoni MT" panose="02070603080606020203" pitchFamily="18" charset="0"/>
              </a:rPr>
              <a:t>Currency demand &amp; liquidity indicators (annual, quarterly basis, unpublished)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92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476" y="248963"/>
            <a:ext cx="10515600" cy="737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Nowcasting GDP: Bridge Equation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30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172046" y="2135970"/>
            <a:ext cx="4572256" cy="2729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sz="2200" dirty="0">
              <a:latin typeface="Garamond" panose="02020404030301010803" pitchFamily="18" charset="0"/>
            </a:endParaRPr>
          </a:p>
        </p:txBody>
      </p: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55671" y="21318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i-IN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angal"/>
              </a:rPr>
              <a:t>,</a:t>
            </a:r>
            <a:r>
              <a:rPr kumimoji="0" lang="hi-IN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Mangal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72046" y="2013960"/>
                <a:ext cx="4811434" cy="4414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000" dirty="0">
                    <a:latin typeface="Bodoni MT" panose="02070603080606020203" pitchFamily="18" charset="0"/>
                  </a:rPr>
                  <a:t>Given a set of monthly time series,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N" sz="2000" dirty="0">
                    <a:latin typeface="Bodoni MT" panose="02070603080606020203" pitchFamily="18" charset="0"/>
                  </a:rPr>
                  <a:t>, and </a:t>
                </a:r>
              </a:p>
              <a:p>
                <a:r>
                  <a:rPr lang="en-IN" sz="2000" dirty="0">
                    <a:latin typeface="Bodoni MT" panose="02070603080606020203" pitchFamily="18" charset="0"/>
                  </a:rPr>
                  <a:t>factor structure given by</a:t>
                </a:r>
                <a14:m>
                  <m:oMath xmlns:m="http://schemas.openxmlformats.org/officeDocument/2006/math">
                    <m:r>
                      <a:rPr lang="en-IN" sz="20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IN" sz="2000" i="1" smtClean="0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I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𝑍</m:t>
                    </m:r>
                    <m:sSub>
                      <m:sSubPr>
                        <m:ctrlPr>
                          <a:rPr lang="el-G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I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IN" sz="2000" dirty="0">
                    <a:latin typeface="Bodoni MT" panose="02070603080606020203" pitchFamily="18" charset="0"/>
                  </a:rPr>
                  <a:t>, where,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×1</m:t>
                    </m:r>
                  </m:oMath>
                </a14:m>
                <a:r>
                  <a:rPr lang="en-IN" sz="2000" b="0" i="1" dirty="0">
                    <a:latin typeface="Bodoni MT" panose="02070603080606020203" pitchFamily="18" charset="0"/>
                  </a:rPr>
                  <a:t> </a:t>
                </a:r>
                <a:r>
                  <a:rPr lang="en-IN" sz="2000" b="0" dirty="0">
                    <a:latin typeface="Bodoni MT" panose="02070603080606020203" pitchFamily="18" charset="0"/>
                  </a:rPr>
                  <a:t>vector of monthly time series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i="1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×1</m:t>
                    </m:r>
                  </m:oMath>
                </a14:m>
                <a:r>
                  <a:rPr lang="en-IN" sz="2000" dirty="0">
                    <a:latin typeface="Bodoni MT" panose="02070603080606020203" pitchFamily="18" charset="0"/>
                  </a:rPr>
                  <a:t> vector of monthly time series</a:t>
                </a:r>
              </a:p>
              <a:p>
                <a:r>
                  <a:rPr lang="en-IN" sz="2000" dirty="0">
                    <a:latin typeface="Bodoni MT" panose="020706030806060202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2000">
                        <a:latin typeface="Cambria Math" panose="02040503050406030204" pitchFamily="18" charset="0"/>
                      </a:rPr>
                      <m:t>Z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N" sz="200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IN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IN" sz="200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IN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IN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N" sz="2000" dirty="0">
                    <a:latin typeface="Bodoni MT" panose="02070603080606020203" pitchFamily="18" charset="0"/>
                  </a:rPr>
                  <a:t>vector of matrix loading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I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IN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IN" sz="2000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IN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IN" sz="200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IN" sz="2000" i="1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IN" sz="2000" b="0" dirty="0">
                    <a:latin typeface="Bodoni MT" panose="02070603080606020203" pitchFamily="18" charset="0"/>
                  </a:rPr>
                  <a:t>vector of idiosyncratic component</a:t>
                </a:r>
              </a:p>
              <a:p>
                <a:endParaRPr lang="en-IN" sz="2000" dirty="0">
                  <a:latin typeface="Bodoni MT" panose="02070603080606020203" pitchFamily="18" charset="0"/>
                </a:endParaRPr>
              </a:p>
              <a:p>
                <a:r>
                  <a:rPr lang="en-IN" sz="2000" dirty="0">
                    <a:latin typeface="Bodoni MT" panose="02070603080606020203" pitchFamily="18" charset="0"/>
                  </a:rPr>
                  <a:t>Quarterly GDP growth can be bridged with monthly common factors</a:t>
                </a:r>
              </a:p>
              <a:p>
                <a:endParaRPr lang="en-IN" sz="2000" dirty="0">
                  <a:latin typeface="Bodoni MT" panose="02070603080606020203" pitchFamily="18" charset="0"/>
                </a:endParaRPr>
              </a:p>
              <a:p>
                <a:endParaRPr lang="en-IN" sz="2000" dirty="0">
                  <a:latin typeface="Bodoni MT" panose="02070603080606020203" pitchFamily="18" charset="0"/>
                </a:endParaRPr>
              </a:p>
              <a:p>
                <a:endParaRPr lang="en-IN" sz="2000" dirty="0">
                  <a:latin typeface="Bodoni MT" panose="02070603080606020203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046" y="2013960"/>
                <a:ext cx="4811434" cy="4414606"/>
              </a:xfrm>
              <a:prstGeom prst="rect">
                <a:avLst/>
              </a:prstGeom>
              <a:blipFill rotWithShape="0">
                <a:blip r:embed="rId3"/>
                <a:stretch>
                  <a:fillRect l="-1266" t="-690" r="-227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39192" y="5491408"/>
                <a:ext cx="4077141" cy="337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</m:sSubSup>
                      <m:r>
                        <a:rPr lang="en-I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N" i="1" smtClean="0">
                          <a:latin typeface="Cambria Math" panose="02040503050406030204" pitchFamily="18" charset="0"/>
                        </a:rPr>
                        <m:t>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IN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</m:sSubSup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β</m:t>
                          </m:r>
                        </m:e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Sup>
                        <m:sSubSup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</m:sSubSup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</m:sSubSup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92" y="5491408"/>
                <a:ext cx="4077141" cy="337465"/>
              </a:xfrm>
              <a:prstGeom prst="rect">
                <a:avLst/>
              </a:prstGeom>
              <a:blipFill rotWithShape="0">
                <a:blip r:embed="rId4"/>
                <a:stretch>
                  <a:fillRect l="-2093" t="-1818" b="-25455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4303" y="1479367"/>
            <a:ext cx="7127658" cy="48997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D2B4EFC-8401-4AA1-A551-D11C59ABF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FE5ACCE-E98E-4344-A3CC-963596557C0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6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106261"/>
            <a:ext cx="11533358" cy="887105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2F5597"/>
                </a:solidFill>
                <a:latin typeface="Bodoni MT" panose="02070603080606020203" pitchFamily="18" charset="0"/>
              </a:rPr>
              <a:t>Nowcasting India’s GDP growth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31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993947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83003" y="1217910"/>
            <a:ext cx="521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latin typeface="Bodoni MT" panose="02070603080606020203" pitchFamily="18" charset="0"/>
              </a:rPr>
              <a:t>GDP </a:t>
            </a:r>
            <a:r>
              <a:rPr lang="en-IN" dirty="0" err="1">
                <a:latin typeface="Bodoni MT" panose="02070603080606020203" pitchFamily="18" charset="0"/>
              </a:rPr>
              <a:t>nowcast</a:t>
            </a:r>
            <a:r>
              <a:rPr lang="en-IN" dirty="0">
                <a:latin typeface="Bodoni MT" panose="02070603080606020203" pitchFamily="18" charset="0"/>
              </a:rPr>
              <a:t> in recent months (Y-o-Y in %)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6946" y="1223090"/>
            <a:ext cx="5915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>
                <a:latin typeface="Bodoni MT" panose="02070603080606020203" pitchFamily="18" charset="0"/>
              </a:rPr>
              <a:t>CEII based </a:t>
            </a:r>
            <a:r>
              <a:rPr lang="en-IN" dirty="0" err="1">
                <a:latin typeface="Bodoni MT" panose="02070603080606020203" pitchFamily="18" charset="0"/>
              </a:rPr>
              <a:t>nowcast</a:t>
            </a:r>
            <a:r>
              <a:rPr lang="en-IN" dirty="0">
                <a:latin typeface="Bodoni MT" panose="02070603080606020203" pitchFamily="18" charset="0"/>
              </a:rPr>
              <a:t> and actual GDP growth (Y-o-Y in %)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1738350"/>
            <a:ext cx="5514975" cy="40634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512" y="1767701"/>
            <a:ext cx="5476875" cy="40340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AA7367D-2386-4301-B257-BC1422A0B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6A94D57F-FC61-449F-AE1F-CCAE89866FD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06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32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567551" y="2851557"/>
            <a:ext cx="11056898" cy="28024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>
                <a:latin typeface="Bodoni MT" panose="02070603080606020203" pitchFamily="18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IN" dirty="0"/>
              <a:t>Model performance and evaluation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1977861-99E0-4E58-9230-754665B24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3835978-69EC-47E6-8C8F-E04CB62D16D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143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349" y="-32254"/>
            <a:ext cx="11533358" cy="88710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2F5597"/>
                </a:solidFill>
                <a:latin typeface="Bodoni MT" panose="02070603080606020203" pitchFamily="18" charset="0"/>
              </a:rPr>
              <a:t>Out-of-sample performance of CEII models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33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09800" y="743938"/>
          <a:ext cx="7304888" cy="5806440"/>
        </p:xfrm>
        <a:graphic>
          <a:graphicData uri="http://schemas.openxmlformats.org/drawingml/2006/table">
            <a:tbl>
              <a:tblPr firstRow="1" firstCol="1" bandRow="1"/>
              <a:tblGrid>
                <a:gridCol w="1740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416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86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940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73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Model</a:t>
                      </a:r>
                      <a:endParaRPr lang="en-IN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Training Set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Set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Relative R.M.S.E.*</a:t>
                      </a:r>
                      <a:endParaRPr lang="en-IN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CEII-6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2016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0.794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CEII-9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2016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0.846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2016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1.281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96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0.955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CEII-12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2019 Q1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1.164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96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CEII-6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2013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0.734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CEII-9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2013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0.683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080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 (1) + CEII-12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 Q1 – 2008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Q1 – 2013 Q4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0.993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277" marR="582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09800" y="6253601"/>
            <a:ext cx="758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Garamond" panose="02020404030301010803" pitchFamily="18" charset="0"/>
              </a:rPr>
              <a:t>*Relative RMSE = RMSE (AR (1) + CEII) / RMSE (AR (1)). Highlighted numbers in the last column denote lower RMSE for AR (1) + CEII models.</a:t>
            </a:r>
            <a:endParaRPr lang="en-IN" sz="1200" dirty="0"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0A5FCA2-1F08-4BE9-89A1-2FFCE1232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52062EF-F1BE-4D7A-965D-6515AC13DFC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03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97700"/>
            <a:ext cx="11533358" cy="887105"/>
          </a:xfrm>
        </p:spPr>
        <p:txBody>
          <a:bodyPr>
            <a:noAutofit/>
          </a:bodyPr>
          <a:lstStyle/>
          <a:p>
            <a:r>
              <a:rPr lang="en-IN" sz="3200" dirty="0">
                <a:solidFill>
                  <a:srgbClr val="2F5597"/>
                </a:solidFill>
                <a:latin typeface="Bodoni MT" panose="02070603080606020203" pitchFamily="18" charset="0"/>
              </a:rPr>
              <a:t>In-house nowcasts vis-à-vis market projections</a:t>
            </a:r>
            <a:endParaRPr lang="en-US" sz="3200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34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262401" y="1350777"/>
            <a:ext cx="3898119" cy="4303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Bodoni MT" panose="02070603080606020203" pitchFamily="18" charset="0"/>
              </a:rPr>
              <a:t>We plot the median (mean) of Bloomberg and Professional Forecasters Survey along with CEII nowcasts</a:t>
            </a:r>
            <a:endParaRPr lang="en-IN" sz="2400" dirty="0">
              <a:latin typeface="Bodoni MT" panose="02070603080606020203" pitchFamily="18" charset="0"/>
            </a:endParaRPr>
          </a:p>
          <a:p>
            <a:r>
              <a:rPr lang="en-US" sz="2400" dirty="0">
                <a:latin typeface="Bodoni MT" panose="02070603080606020203" pitchFamily="18" charset="0"/>
              </a:rPr>
              <a:t>CEIIs track GDP better compared with other market forecasts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20" y="1207330"/>
            <a:ext cx="7482840" cy="49648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44549E3-E36D-4B44-9CD5-6525486E3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3F5E2DB-C35B-4C8D-93A9-50EFA83205E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408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105402"/>
            <a:ext cx="11533358" cy="887105"/>
          </a:xfrm>
        </p:spPr>
        <p:txBody>
          <a:bodyPr>
            <a:noAutofit/>
          </a:bodyPr>
          <a:lstStyle/>
          <a:p>
            <a:r>
              <a:rPr lang="en-IN" sz="3200" dirty="0">
                <a:solidFill>
                  <a:srgbClr val="2F5597"/>
                </a:solidFill>
                <a:latin typeface="Bodoni MT" panose="02070603080606020203" pitchFamily="18" charset="0"/>
              </a:rPr>
              <a:t>D</a:t>
            </a:r>
            <a:r>
              <a:rPr lang="en-US" sz="3200" dirty="0" err="1">
                <a:solidFill>
                  <a:srgbClr val="2F5597"/>
                </a:solidFill>
                <a:latin typeface="Bodoni MT" panose="02070603080606020203" pitchFamily="18" charset="0"/>
              </a:rPr>
              <a:t>ynamics</a:t>
            </a:r>
            <a:r>
              <a:rPr lang="en-US" sz="3200" dirty="0">
                <a:solidFill>
                  <a:srgbClr val="2F5597"/>
                </a:solidFill>
                <a:latin typeface="Bodoni MT" panose="02070603080606020203" pitchFamily="18" charset="0"/>
              </a:rPr>
              <a:t> of CEII compared with the nightlight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35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262401" y="1426977"/>
            <a:ext cx="3898119" cy="4303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>
                <a:latin typeface="Bodoni MT" panose="02070603080606020203" pitchFamily="18" charset="0"/>
              </a:rPr>
              <a:t>As a test of robustness, we compare the dynamics of CEII with an alternative and unconventional measure of economic activity captured in the nightlight data </a:t>
            </a:r>
            <a:endParaRPr lang="en-IN" sz="2400" dirty="0">
              <a:latin typeface="Bodoni MT" panose="02070603080606020203" pitchFamily="18" charset="0"/>
            </a:endParaRPr>
          </a:p>
          <a:p>
            <a:pPr algn="just"/>
            <a:r>
              <a:rPr lang="en-US" sz="2400" dirty="0">
                <a:latin typeface="Bodoni MT" panose="02070603080606020203" pitchFamily="18" charset="0"/>
              </a:rPr>
              <a:t>It is reassuring to note that Y-o-Y dynamics of CEII corresponds with the nightlight data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520" y="1056356"/>
            <a:ext cx="7769078" cy="48110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892C584-5D54-4C66-8290-59138C090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CF5D614-91AF-425A-B8CF-F1EB53333E4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25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113847"/>
            <a:ext cx="11533358" cy="887105"/>
          </a:xfrm>
        </p:spPr>
        <p:txBody>
          <a:bodyPr>
            <a:noAutofit/>
          </a:bodyPr>
          <a:lstStyle/>
          <a:p>
            <a:r>
              <a:rPr lang="en-IN" sz="3200" dirty="0">
                <a:solidFill>
                  <a:srgbClr val="2F5597"/>
                </a:solidFill>
                <a:latin typeface="Bodoni MT" panose="02070603080606020203" pitchFamily="18" charset="0"/>
              </a:rPr>
              <a:t>Conclusion</a:t>
            </a:r>
            <a:endParaRPr lang="en-US" sz="3200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CE7EA-F774-4C32-A93A-8D11424CB685}" type="slidenum">
              <a:rPr lang="en-US" smtClean="0">
                <a:latin typeface="Garamond" panose="02020404030301010803" pitchFamily="18" charset="0"/>
              </a:rPr>
              <a:t>36</a:t>
            </a:fld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25" name="Title 1"/>
          <p:cNvSpPr txBox="1"/>
          <p:nvPr/>
        </p:nvSpPr>
        <p:spPr>
          <a:xfrm>
            <a:off x="838200" y="4754791"/>
            <a:ext cx="10515600" cy="1601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n-IN" sz="1700" dirty="0">
              <a:latin typeface="Garamond" panose="02020404030301010803" pitchFamily="18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262401" y="1717674"/>
            <a:ext cx="10801839" cy="3936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latin typeface="Garamond" panose="02020404030301010803" pitchFamily="18" charset="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673881" y="1599518"/>
            <a:ext cx="10679919" cy="3936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IN" sz="2400" dirty="0">
                <a:latin typeface="Bodoni MT" panose="02070603080606020203" pitchFamily="18" charset="0"/>
              </a:rPr>
              <a:t>We construct CEII-6, CEII-9 and CEII-12 by sequentially expanding the indicator set </a:t>
            </a:r>
          </a:p>
          <a:p>
            <a:pPr algn="just"/>
            <a:r>
              <a:rPr lang="en-US" sz="2400" dirty="0">
                <a:latin typeface="Bodoni MT" panose="02070603080606020203" pitchFamily="18" charset="0"/>
              </a:rPr>
              <a:t>Indicators are selected using the following criteria</a:t>
            </a:r>
          </a:p>
          <a:p>
            <a:pPr lvl="1" algn="just"/>
            <a:r>
              <a:rPr lang="en-US" dirty="0">
                <a:latin typeface="Bodoni MT" panose="02070603080606020203" pitchFamily="18" charset="0"/>
              </a:rPr>
              <a:t>They should represent various sectors </a:t>
            </a:r>
          </a:p>
          <a:p>
            <a:pPr lvl="1" algn="just"/>
            <a:r>
              <a:rPr lang="en-US" dirty="0">
                <a:latin typeface="Bodoni MT" panose="02070603080606020203" pitchFamily="18" charset="0"/>
              </a:rPr>
              <a:t>They should have strong correlation with GDP</a:t>
            </a:r>
            <a:endParaRPr lang="en-US" sz="2000" dirty="0">
              <a:latin typeface="Bodoni MT" panose="02070603080606020203" pitchFamily="18" charset="0"/>
            </a:endParaRPr>
          </a:p>
          <a:p>
            <a:pPr lvl="1" algn="just"/>
            <a:r>
              <a:rPr lang="en-US" dirty="0">
                <a:latin typeface="Bodoni MT" panose="02070603080606020203" pitchFamily="18" charset="0"/>
              </a:rPr>
              <a:t>They should be relevant around GDP turning points</a:t>
            </a:r>
          </a:p>
          <a:p>
            <a:pPr algn="just"/>
            <a:r>
              <a:rPr lang="en-US" sz="2400" dirty="0">
                <a:latin typeface="Bodoni MT" panose="02070603080606020203" pitchFamily="18" charset="0"/>
              </a:rPr>
              <a:t>CEIIs are estimated using the single index dynamic factor model </a:t>
            </a:r>
          </a:p>
          <a:p>
            <a:pPr algn="just"/>
            <a:r>
              <a:rPr lang="en-US" sz="2400" dirty="0">
                <a:latin typeface="Bodoni MT" panose="02070603080606020203" pitchFamily="18" charset="0"/>
              </a:rPr>
              <a:t>CEII-based nowcasts track GDP reasonably well</a:t>
            </a:r>
          </a:p>
          <a:p>
            <a:pPr algn="just"/>
            <a:r>
              <a:rPr lang="en-US" sz="2400" dirty="0">
                <a:latin typeface="Bodoni MT" panose="02070603080606020203" pitchFamily="18" charset="0"/>
              </a:rPr>
              <a:t>Our modelling approach shows considerable gains in out-of-sample performance of the nowcasting models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37F7000-B710-40D3-9962-699559AB3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62CDFC5-4282-4EA0-92A3-7A47BF88A3E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09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1417" y="0"/>
            <a:ext cx="10515600" cy="2852737"/>
          </a:xfrm>
        </p:spPr>
        <p:txBody>
          <a:bodyPr/>
          <a:lstStyle/>
          <a:p>
            <a:pPr algn="ctr"/>
            <a:r>
              <a:rPr lang="en-US" dirty="0">
                <a:latin typeface="Bodoni MT" panose="02070603080606020203" pitchFamily="18" charset="0"/>
              </a:rPr>
              <a:t>Paper 2</a:t>
            </a:r>
            <a:endParaRPr lang="en-IN" dirty="0">
              <a:latin typeface="Bodoni MT" panose="02070603080606020203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01417" y="2935433"/>
            <a:ext cx="105156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Forecasting of Macroeconomic Indicators in India: Does Machine Learning hold the key?</a:t>
            </a:r>
            <a:endParaRPr lang="en-IN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801417" y="1280160"/>
            <a:ext cx="10515599" cy="37057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37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4012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F5597"/>
                </a:solidFill>
                <a:latin typeface="Bodoni MT" panose="02070603080606020203" pitchFamily="18" charset="0"/>
              </a:rPr>
              <a:t>References</a:t>
            </a:r>
            <a:endParaRPr lang="en-IN" sz="6000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latin typeface="Bodoni MT" panose="02070603080606020203" pitchFamily="18" charset="0"/>
              </a:rPr>
              <a:t>Pratap, Bhanu and Sengupta, Shovon, (2019). “Macroeconomic Forecasting in India: Does Machine Learning hold the Key to Better Forecasts”, RBI Working Paper No. 04/2019, Reserve Bank of India. </a:t>
            </a:r>
          </a:p>
          <a:p>
            <a:pPr marL="0" indent="0" algn="just">
              <a:buNone/>
            </a:pPr>
            <a:endParaRPr lang="en-US" i="1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r>
              <a:rPr lang="en-US" dirty="0">
                <a:latin typeface="Bodoni MT" panose="02070603080606020203" pitchFamily="18" charset="0"/>
              </a:rPr>
              <a:t>Pratap, Bhanu, </a:t>
            </a:r>
            <a:r>
              <a:rPr lang="en-US" dirty="0" err="1">
                <a:latin typeface="Bodoni MT" panose="02070603080606020203" pitchFamily="18" charset="0"/>
              </a:rPr>
              <a:t>Kurien</a:t>
            </a:r>
            <a:r>
              <a:rPr lang="en-US" dirty="0">
                <a:latin typeface="Bodoni MT" panose="02070603080606020203" pitchFamily="18" charset="0"/>
              </a:rPr>
              <a:t>, A.T. and Sengupta, Shovon, (2021). “Inflation and GDP forecasting in India: Gains from Nonlinear and Machine Learning Techniques”, Mimeo. </a:t>
            </a:r>
            <a:endParaRPr lang="en-US" i="1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endParaRPr lang="en-IN" sz="3200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endParaRPr lang="en-US" sz="32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2BD0179-AAED-4B09-BB58-A5B9FC77D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08F7C93-B626-45CD-99E9-20F0586624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7274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Machine Learning (ML) for Economic Forecasting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xmlns="" id="{C1B14E0B-3CD8-4331-8D7D-B776C25883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6000" y="1825625"/>
                <a:ext cx="10800000" cy="4860000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>
                    <a:latin typeface="Garamond" panose="02020404030301010803" pitchFamily="18" charset="0"/>
                  </a:rPr>
                  <a:t>Traditional Econometrics</a:t>
                </a:r>
              </a:p>
              <a:p>
                <a:pPr lvl="1"/>
                <a:r>
                  <a:rPr lang="en-US" sz="2200" dirty="0">
                    <a:latin typeface="Garamond" panose="02020404030301010803" pitchFamily="18" charset="0"/>
                  </a:rPr>
                  <a:t>Usually assumes a </a:t>
                </a:r>
                <a:r>
                  <a:rPr lang="en-US" sz="2200" b="1" dirty="0">
                    <a:latin typeface="Garamond" panose="02020404030301010803" pitchFamily="18" charset="0"/>
                  </a:rPr>
                  <a:t>linear</a:t>
                </a:r>
                <a:r>
                  <a:rPr lang="en-US" sz="2200" dirty="0">
                    <a:latin typeface="Garamond" panose="02020404030301010803" pitchFamily="18" charset="0"/>
                  </a:rPr>
                  <a:t> form </a:t>
                </a:r>
              </a:p>
              <a:p>
                <a:pPr lvl="1"/>
                <a:r>
                  <a:rPr lang="en-US" sz="2200" dirty="0">
                    <a:latin typeface="Garamond" panose="02020404030301010803" pitchFamily="18" charset="0"/>
                  </a:rPr>
                  <a:t>Strict </a:t>
                </a:r>
                <a:r>
                  <a:rPr lang="en-US" sz="2200" b="1" dirty="0">
                    <a:latin typeface="Garamond" panose="02020404030301010803" pitchFamily="18" charset="0"/>
                  </a:rPr>
                  <a:t>a priori assumptions</a:t>
                </a:r>
                <a:r>
                  <a:rPr lang="en-US" sz="2200" dirty="0">
                    <a:latin typeface="Garamond" panose="02020404030301010803" pitchFamily="18" charset="0"/>
                  </a:rPr>
                  <a:t> on DGP</a:t>
                </a:r>
              </a:p>
              <a:p>
                <a:pPr lvl="1"/>
                <a:r>
                  <a:rPr lang="en-US" sz="2200" dirty="0">
                    <a:latin typeface="Garamond" panose="02020404030301010803" pitchFamily="18" charset="0"/>
                  </a:rPr>
                  <a:t>Concerned with </a:t>
                </a:r>
                <a:r>
                  <a:rPr lang="en-US" sz="2200" b="1" dirty="0">
                    <a:latin typeface="Garamond" panose="02020404030301010803" pitchFamily="18" charset="0"/>
                  </a:rPr>
                  <a:t>parameter estimation</a:t>
                </a:r>
              </a:p>
              <a:p>
                <a:pPr marL="0" indent="0">
                  <a:buNone/>
                </a:pPr>
                <a:endParaRPr lang="en-US" sz="2600" dirty="0">
                  <a:latin typeface="Garamond" panose="02020404030301010803" pitchFamily="18" charset="0"/>
                </a:endParaRPr>
              </a:p>
              <a:p>
                <a:r>
                  <a:rPr lang="en-US" sz="2600" dirty="0">
                    <a:latin typeface="Garamond" panose="02020404030301010803" pitchFamily="18" charset="0"/>
                  </a:rPr>
                  <a:t>Supervised Machine Learning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endParaRPr lang="en-US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sz="2200" dirty="0">
                    <a:latin typeface="Garamond" panose="02020404030301010803" pitchFamily="18" charset="0"/>
                  </a:rPr>
                  <a:t>F(.) is a </a:t>
                </a:r>
                <a:r>
                  <a:rPr lang="en-US" sz="2200" b="1" dirty="0">
                    <a:latin typeface="Garamond" panose="02020404030301010803" pitchFamily="18" charset="0"/>
                  </a:rPr>
                  <a:t>non-linear</a:t>
                </a:r>
                <a:r>
                  <a:rPr lang="en-US" sz="2200" dirty="0">
                    <a:latin typeface="Garamond" panose="02020404030301010803" pitchFamily="18" charset="0"/>
                  </a:rPr>
                  <a:t> function approximated by a class of ML models</a:t>
                </a:r>
              </a:p>
              <a:p>
                <a:pPr lvl="1"/>
                <a:r>
                  <a:rPr lang="en-US" sz="2200" b="1" dirty="0">
                    <a:latin typeface="Garamond" panose="02020404030301010803" pitchFamily="18" charset="0"/>
                  </a:rPr>
                  <a:t>Prediction problem:</a:t>
                </a:r>
                <a:r>
                  <a:rPr lang="en-US" sz="2200" dirty="0">
                    <a:latin typeface="Garamond" panose="02020404030301010803" pitchFamily="18" charset="0"/>
                  </a:rPr>
                  <a:t> produce predictions of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sz="2200" dirty="0">
                    <a:latin typeface="Garamond" panose="02020404030301010803" pitchFamily="18" charset="0"/>
                  </a:rPr>
                  <a:t> from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US" sz="2200" dirty="0">
                  <a:latin typeface="Garamond" panose="02020404030301010803" pitchFamily="18" charset="0"/>
                </a:endParaRPr>
              </a:p>
              <a:p>
                <a:pPr lvl="1"/>
                <a:r>
                  <a:rPr lang="en-US" sz="2200" dirty="0">
                    <a:latin typeface="Garamond" panose="02020404030301010803" pitchFamily="18" charset="0"/>
                  </a:rPr>
                  <a:t>Better </a:t>
                </a:r>
                <a:r>
                  <a:rPr lang="en-US" sz="2200" b="1" dirty="0">
                    <a:latin typeface="Garamond" panose="02020404030301010803" pitchFamily="18" charset="0"/>
                  </a:rPr>
                  <a:t>out-of-sample</a:t>
                </a:r>
                <a:r>
                  <a:rPr lang="en-US" sz="2200" dirty="0">
                    <a:latin typeface="Garamond" panose="02020404030301010803" pitchFamily="18" charset="0"/>
                  </a:rPr>
                  <a:t> predictions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sz="2200" dirty="0">
                    <a:latin typeface="Garamond" panose="02020404030301010803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1B14E0B-3CD8-4331-8D7D-B776C25883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6000" y="1825625"/>
                <a:ext cx="10800000" cy="4860000"/>
              </a:xfrm>
              <a:blipFill rotWithShape="0">
                <a:blip r:embed="rId5"/>
                <a:stretch>
                  <a:fillRect l="-847" t="-188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336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26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Evolution of </a:t>
            </a:r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macroeconomic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 modeling in RBI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8918"/>
            <a:ext cx="10515600" cy="4608045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latin typeface="Bodoni MT" panose="02070603080606020203" pitchFamily="18" charset="0"/>
              </a:rPr>
              <a:t>RBI uses state-of-the-art techniques to assess real sector, financial sector, currency demand and liquidity indicators</a:t>
            </a:r>
          </a:p>
          <a:p>
            <a:pPr algn="just"/>
            <a:r>
              <a:rPr lang="en-US" dirty="0">
                <a:latin typeface="Bodoni MT" panose="02070603080606020203" pitchFamily="18" charset="0"/>
              </a:rPr>
              <a:t>Used </a:t>
            </a:r>
            <a:r>
              <a:rPr lang="en-IN" dirty="0">
                <a:latin typeface="Bodoni MT" panose="02070603080606020203" pitchFamily="18" charset="0"/>
              </a:rPr>
              <a:t>standard techniques like </a:t>
            </a:r>
          </a:p>
          <a:p>
            <a:pPr lvl="1" algn="just"/>
            <a:r>
              <a:rPr lang="en-IN" dirty="0">
                <a:latin typeface="Bodoni MT" panose="02070603080606020203" pitchFamily="18" charset="0"/>
              </a:rPr>
              <a:t>Time-series and structural models</a:t>
            </a:r>
          </a:p>
          <a:p>
            <a:pPr lvl="1" algn="just"/>
            <a:r>
              <a:rPr lang="en-IN" dirty="0">
                <a:latin typeface="Bodoni MT" panose="02070603080606020203" pitchFamily="18" charset="0"/>
              </a:rPr>
              <a:t>Bayesian VAR models</a:t>
            </a:r>
          </a:p>
          <a:p>
            <a:pPr algn="just"/>
            <a:r>
              <a:rPr lang="en-US" dirty="0">
                <a:latin typeface="Bodoni MT" panose="02070603080606020203" pitchFamily="18" charset="0"/>
              </a:rPr>
              <a:t>Latest techniques include:</a:t>
            </a:r>
          </a:p>
          <a:p>
            <a:pPr lvl="1" algn="just"/>
            <a:r>
              <a:rPr lang="en-IN" dirty="0">
                <a:latin typeface="Bodoni MT" panose="02070603080606020203" pitchFamily="18" charset="0"/>
              </a:rPr>
              <a:t>Nowcasting and machine learning</a:t>
            </a:r>
          </a:p>
          <a:p>
            <a:pPr lvl="1" algn="just"/>
            <a:r>
              <a:rPr lang="en-US" dirty="0">
                <a:latin typeface="Bodoni MT" panose="02070603080606020203" pitchFamily="18" charset="0"/>
              </a:rPr>
              <a:t>Big data (</a:t>
            </a:r>
            <a:r>
              <a:rPr lang="en-IN" dirty="0">
                <a:latin typeface="Bodoni MT" panose="02070603080606020203" pitchFamily="18" charset="0"/>
              </a:rPr>
              <a:t>natural language processing &amp; text mining etc.)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51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ML Forecasting – some Empirical Evidence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1B14E0B-3CD8-4331-8D7D-B776C258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5624"/>
            <a:ext cx="10800000" cy="503237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Garamond" panose="02020404030301010803" pitchFamily="18" charset="0"/>
              </a:rPr>
              <a:t>ML models seem to outperform statistical models across variety of settings and data</a:t>
            </a: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r>
              <a:rPr lang="en-US" sz="2000" dirty="0">
                <a:latin typeface="Garamond" panose="02020404030301010803" pitchFamily="18" charset="0"/>
              </a:rPr>
              <a:t>Inference from </a:t>
            </a:r>
            <a:r>
              <a:rPr lang="en-US" sz="2000" i="1" dirty="0">
                <a:latin typeface="Garamond" panose="02020404030301010803" pitchFamily="18" charset="0"/>
              </a:rPr>
              <a:t>M</a:t>
            </a:r>
            <a:r>
              <a:rPr lang="en-US" sz="2000" dirty="0">
                <a:latin typeface="Garamond" panose="02020404030301010803" pitchFamily="18" charset="0"/>
              </a:rPr>
              <a:t>-Competitions</a:t>
            </a:r>
          </a:p>
          <a:p>
            <a:pPr lvl="1"/>
            <a:r>
              <a:rPr lang="en-US" sz="1600" dirty="0">
                <a:latin typeface="Garamond" panose="02020404030301010803" pitchFamily="18" charset="0"/>
              </a:rPr>
              <a:t>Statistically sophisticated models do not necessarily produce better forecasts</a:t>
            </a:r>
          </a:p>
          <a:p>
            <a:pPr lvl="1"/>
            <a:r>
              <a:rPr lang="en-US" sz="1600" dirty="0">
                <a:latin typeface="Garamond" panose="02020404030301010803" pitchFamily="18" charset="0"/>
              </a:rPr>
              <a:t>Combination of various methods outperforms, on average, the individual methods being combined</a:t>
            </a:r>
          </a:p>
          <a:p>
            <a:pPr lvl="1"/>
            <a:r>
              <a:rPr lang="en-US" sz="1600" dirty="0">
                <a:latin typeface="Garamond" panose="02020404030301010803" pitchFamily="18" charset="0"/>
              </a:rPr>
              <a:t>Choice of accuracy measure and forecast horizon length can influence results</a:t>
            </a:r>
          </a:p>
          <a:p>
            <a:pPr lvl="1"/>
            <a:r>
              <a:rPr lang="en-US" sz="1600" dirty="0">
                <a:latin typeface="Garamond" panose="02020404030301010803" pitchFamily="18" charset="0"/>
              </a:rPr>
              <a:t>“Hybrid” approaches that utilize both statistical and ML models produce most accurate forecasts and precise prediction intervals;</a:t>
            </a:r>
            <a:endParaRPr lang="en-US" sz="2000" dirty="0">
              <a:latin typeface="Garamond" panose="02020404030301010803" pitchFamily="18" charset="0"/>
            </a:endParaRPr>
          </a:p>
          <a:p>
            <a:endParaRPr lang="en-US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en-US" sz="2000" dirty="0">
              <a:latin typeface="Garamond" panose="02020404030301010803" pitchFamily="18" charset="0"/>
            </a:endParaRP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xmlns="" id="{5FA6E3F6-473E-450E-B02A-B977251DF6A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36000" y="2172694"/>
          <a:ext cx="97200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1726">
                  <a:extLst>
                    <a:ext uri="{9D8B030D-6E8A-4147-A177-3AD203B41FA5}">
                      <a16:colId xmlns:a16="http://schemas.microsoft.com/office/drawing/2014/main" xmlns="" val="3860328563"/>
                    </a:ext>
                  </a:extLst>
                </a:gridCol>
                <a:gridCol w="860093">
                  <a:extLst>
                    <a:ext uri="{9D8B030D-6E8A-4147-A177-3AD203B41FA5}">
                      <a16:colId xmlns:a16="http://schemas.microsoft.com/office/drawing/2014/main" xmlns="" val="3662337419"/>
                    </a:ext>
                  </a:extLst>
                </a:gridCol>
                <a:gridCol w="1442679">
                  <a:extLst>
                    <a:ext uri="{9D8B030D-6E8A-4147-A177-3AD203B41FA5}">
                      <a16:colId xmlns:a16="http://schemas.microsoft.com/office/drawing/2014/main" xmlns="" val="2237601045"/>
                    </a:ext>
                  </a:extLst>
                </a:gridCol>
                <a:gridCol w="4745502">
                  <a:extLst>
                    <a:ext uri="{9D8B030D-6E8A-4147-A177-3AD203B41FA5}">
                      <a16:colId xmlns:a16="http://schemas.microsoft.com/office/drawing/2014/main" xmlns="" val="3825744149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Study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Country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Conclusion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7709725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McNelis (ECB 2005)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Inflation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Garamond" panose="02020404030301010803" pitchFamily="18" charset="0"/>
                        </a:rPr>
                        <a:t>Neural network (NN) models outperform statistical models in Phillips curve-type forecasting framework</a:t>
                      </a:r>
                      <a:endParaRPr lang="en-US" sz="1200" b="0" dirty="0"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8543369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Garcia </a:t>
                      </a:r>
                      <a:r>
                        <a:rPr lang="en-US" sz="1200" b="0" i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et al.</a:t>
                      </a:r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 (2017)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Brazil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Inflation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Garamond" panose="02020404030301010803" pitchFamily="18" charset="0"/>
                        </a:rPr>
                        <a:t>ML models and their combinations outperform all others</a:t>
                      </a:r>
                      <a:endParaRPr lang="en-US" sz="1200" b="0" dirty="0"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1835595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Cook and Hall (2017)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Unemployment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0" dirty="0">
                          <a:latin typeface="Garamond" panose="02020404030301010803" pitchFamily="18" charset="0"/>
                        </a:rPr>
                        <a:t>NN models outperform professional forecasters</a:t>
                      </a:r>
                      <a:endParaRPr lang="en-US" sz="1200" b="0" i="0" dirty="0"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927210650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Medeiros et al. (2018); </a:t>
                      </a:r>
                      <a:r>
                        <a:rPr lang="en-US" sz="1200" b="0" i="0" u="none" dirty="0" err="1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Ulke</a:t>
                      </a:r>
                      <a:r>
                        <a:rPr lang="en-US" sz="1200" b="0" i="0" u="none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 et al. (2018)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Inflation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Garamond" panose="02020404030301010803" pitchFamily="18" charset="0"/>
                        </a:rPr>
                        <a:t>Random Forest (RF) outperforms linear models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5335662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Jung et al. (2018)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G-7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GDP Growth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Garamond" panose="02020404030301010803" pitchFamily="18" charset="0"/>
                        </a:rPr>
                        <a:t>multivariate ML models perform better (one-step ahead forecast)</a:t>
                      </a:r>
                      <a:endParaRPr lang="en-US" sz="1200" b="0" dirty="0"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47881696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Haider and Hanif (2009); Hanif et al. (2018)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Pakistan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Inflation Rate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Neural network models perform better than standard linear time-series models for Pakistan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3148515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Pradhan (2011); Rani et al. (2017)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India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Garamond" panose="02020404030301010803" pitchFamily="18" charset="0"/>
                          <a:cs typeface="Times New Roman" panose="02020603050405020304" pitchFamily="18" charset="0"/>
                        </a:rPr>
                        <a:t>Inflation Rate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Garamond" panose="02020404030301010803" pitchFamily="18" charset="0"/>
                        </a:rPr>
                        <a:t>NN models outperform multi-variate linear models</a:t>
                      </a:r>
                      <a:endParaRPr lang="en-US" sz="1200" b="0" dirty="0">
                        <a:latin typeface="Garamond" panose="02020404030301010803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6891885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362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 smtClean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Modeling </a:t>
            </a:r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Strategy, Evaluation and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xmlns="" id="{C1B14E0B-3CD8-4331-8D7D-B776C25883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6000" y="1825624"/>
                <a:ext cx="10800000" cy="5032375"/>
              </a:xfrm>
            </p:spPr>
            <p:txBody>
              <a:bodyPr>
                <a:normAutofit lnSpcReduction="10000"/>
              </a:bodyPr>
              <a:lstStyle/>
              <a:p>
                <a:endParaRPr lang="en-US" sz="100" dirty="0">
                  <a:latin typeface="Garamond" panose="02020404030301010803" pitchFamily="18" charset="0"/>
                </a:endParaRPr>
              </a:p>
              <a:p>
                <a:r>
                  <a:rPr lang="en-US" sz="2200" dirty="0">
                    <a:latin typeface="Garamond" panose="02020404030301010803" pitchFamily="18" charset="0"/>
                  </a:rPr>
                  <a:t>Statistical models</a:t>
                </a:r>
              </a:p>
              <a:p>
                <a:pPr lvl="1"/>
                <a:r>
                  <a:rPr lang="en-US" sz="1800" dirty="0">
                    <a:latin typeface="Garamond" panose="02020404030301010803" pitchFamily="18" charset="0"/>
                  </a:rPr>
                  <a:t>Random walk model (benchmark)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ARIMA (</a:t>
                </a:r>
                <a:r>
                  <a:rPr lang="en-US" sz="1600" dirty="0" err="1">
                    <a:latin typeface="Garamond" panose="02020404030301010803" pitchFamily="18" charset="0"/>
                  </a:rPr>
                  <a:t>p,d,q</a:t>
                </a:r>
                <a:r>
                  <a:rPr lang="en-US" sz="1600" dirty="0">
                    <a:latin typeface="Garamond" panose="02020404030301010803" pitchFamily="18" charset="0"/>
                  </a:rPr>
                  <a:t>)/ Seasonal ARIMA (</a:t>
                </a:r>
                <a:r>
                  <a:rPr lang="en-US" sz="1600" dirty="0" err="1">
                    <a:latin typeface="Garamond" panose="02020404030301010803" pitchFamily="18" charset="0"/>
                  </a:rPr>
                  <a:t>p,d,q</a:t>
                </a:r>
                <a:r>
                  <a:rPr lang="en-US" sz="1600" dirty="0">
                    <a:latin typeface="Garamond" panose="02020404030301010803" pitchFamily="18" charset="0"/>
                  </a:rPr>
                  <a:t>)(P,D,Q)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Seasonal-trend decomposition (STL)</a:t>
                </a:r>
              </a:p>
              <a:p>
                <a:endParaRPr lang="en-US" sz="100" dirty="0">
                  <a:latin typeface="Garamond" panose="02020404030301010803" pitchFamily="18" charset="0"/>
                </a:endParaRPr>
              </a:p>
              <a:p>
                <a:r>
                  <a:rPr lang="en-US" sz="2200" dirty="0">
                    <a:latin typeface="Garamond" panose="02020404030301010803" pitchFamily="18" charset="0"/>
                  </a:rPr>
                  <a:t>ML Models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Decision Tree-based regression (Random Forest and XGBoost)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k-Nearest neighbour regression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Support Vector Machines (SVM)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Artificial Neural Networks</a:t>
                </a:r>
              </a:p>
              <a:p>
                <a:endParaRPr lang="en-US" sz="100" dirty="0">
                  <a:latin typeface="Garamond" panose="02020404030301010803" pitchFamily="18" charset="0"/>
                </a:endParaRPr>
              </a:p>
              <a:p>
                <a:r>
                  <a:rPr lang="en-US" sz="2200" dirty="0">
                    <a:latin typeface="Garamond" panose="02020404030301010803" pitchFamily="18" charset="0"/>
                  </a:rPr>
                  <a:t>Data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Consumer Price Index-based Inflation Rate (YoY%) – Headline, Food, Fuel and Core Inflation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Monthly data with 6-month ahead forecast horizon</a:t>
                </a:r>
              </a:p>
              <a:p>
                <a:pPr lvl="1"/>
                <a:r>
                  <a:rPr lang="en-US" sz="1600" dirty="0">
                    <a:latin typeface="Garamond" panose="02020404030301010803" pitchFamily="18" charset="0"/>
                  </a:rPr>
                  <a:t>Accuracy Measure: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𝐑𝐨𝐨𝐭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𝐌𝐞𝐚𝐧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𝐒𝐪𝐮𝐚𝐫𝐞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𝐄𝐫𝐫𝐨𝐫</m:t>
                    </m:r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>
                            <a:latin typeface="Cambria Math" panose="02040503050406030204" pitchFamily="18" charset="0"/>
                          </a:rPr>
                          <m:t>𝐑𝐌𝐒𝐄</m:t>
                        </m:r>
                      </m:e>
                    </m:d>
                  </m:oMath>
                </a14:m>
                <a:r>
                  <a:rPr lang="en-US" sz="1600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t</m:t>
                            </m:r>
                          </m:den>
                        </m:f>
                        <m:nary>
                          <m:naryPr>
                            <m:chr m:val="∑"/>
                            <m:limLoc m:val="undOvr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lang="en-US" sz="1600" i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1600" i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latin typeface="Cambria Math" panose="02040503050406030204" pitchFamily="18" charset="0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600" b="0" i="0" smtClean="0">
                                            <a:latin typeface="Cambria Math" panose="02040503050406030204" pitchFamily="18" charset="0"/>
                                          </a:rPr>
                                          <m:t>y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</m:sub>
                                </m:sSub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r>
                  <a:rPr lang="en-US" sz="1600" dirty="0">
                    <a:latin typeface="Garamond" panose="02020404030301010803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𝐑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𝐞𝐥𝐚𝐭𝐢𝐯𝐞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0">
                        <a:latin typeface="Cambria Math" panose="02040503050406030204" pitchFamily="18" charset="0"/>
                      </a:rPr>
                      <m:t>𝐑𝐌𝐒𝐄</m:t>
                    </m:r>
                  </m:oMath>
                </a14:m>
                <a:r>
                  <a:rPr lang="en-US" sz="1600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0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RMSE</m:t>
                        </m:r>
                        <m:r>
                          <a:rPr lang="en-US" sz="16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sz="16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Model</m:t>
                        </m:r>
                        <m:r>
                          <a:rPr lang="en-US" sz="16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i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RMSE</m:t>
                        </m:r>
                        <m:r>
                          <a:rPr lang="en-US" sz="16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US" sz="1600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Benchmark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Model</m:t>
                        </m:r>
                      </m:den>
                    </m:f>
                  </m:oMath>
                </a14:m>
                <a:endParaRPr lang="en-US" sz="16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C1B14E0B-3CD8-4331-8D7D-B776C25883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6000" y="1825624"/>
                <a:ext cx="10800000" cy="5032375"/>
              </a:xfrm>
              <a:blipFill rotWithShape="0">
                <a:blip r:embed="rId5"/>
                <a:stretch>
                  <a:fillRect l="-62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0987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Inflation Rate in India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EB8DA944-8C34-4617-A67B-FCC6F225390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96000" y="1301170"/>
          <a:ext cx="108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9B17554-1ED4-4817-8A11-C5A9118D5116}"/>
              </a:ext>
            </a:extLst>
          </p:cNvPr>
          <p:cNvSpPr txBox="1"/>
          <p:nvPr/>
        </p:nvSpPr>
        <p:spPr>
          <a:xfrm>
            <a:off x="696000" y="4911670"/>
            <a:ext cx="10800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Garamond" panose="02020404030301010803" pitchFamily="18" charset="0"/>
              </a:rPr>
              <a:t>Note: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Garamond" panose="02020404030301010803" pitchFamily="18" charset="0"/>
              </a:rPr>
              <a:t>Consumer Price Index (base year = 2012) is available from 2013M01 onwards, with back series extended till 2011:M01. Back-casted CPI data from the </a:t>
            </a:r>
            <a:r>
              <a:rPr lang="en-IN" sz="1400" dirty="0" err="1" smtClean="0">
                <a:latin typeface="Garamond" panose="02020404030301010803" pitchFamily="18" charset="0"/>
              </a:rPr>
              <a:t>Urjit</a:t>
            </a:r>
            <a:r>
              <a:rPr lang="en-IN" sz="1400" dirty="0" smtClean="0">
                <a:latin typeface="Garamond" panose="02020404030301010803" pitchFamily="18" charset="0"/>
              </a:rPr>
              <a:t> Patel Committee Report, 2014 was used to extend the headline inflation data backwards till 2002M01.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Garamond" panose="02020404030301010803" pitchFamily="18" charset="0"/>
              </a:rPr>
              <a:t>Component-wise data based on CPI is available only from 2011 onwards.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Garamond" panose="02020404030301010803" pitchFamily="18" charset="0"/>
              </a:rPr>
              <a:t>Inflation rate was found to be unit-root stationary based on ADF and KPSS test.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sz="1400" dirty="0" smtClean="0">
                <a:latin typeface="Garamond" panose="02020404030301010803" pitchFamily="18" charset="0"/>
              </a:rPr>
              <a:t>Partial Autocorrelation function (PACF) plots showed significant spikes at seasonal lag orders (l = 12, 13… 24, 25… 36,37) for headline and food inflation indicating stochastic seasonality. </a:t>
            </a:r>
            <a:endParaRPr lang="en-IN" sz="1400" dirty="0">
              <a:latin typeface="Garamond" panose="020204040303010108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424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8EB74D5D-4B3A-4B32-B2CB-F42E2F3115B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36000" y="1520646"/>
          <a:ext cx="11520001" cy="503999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7361">
                  <a:extLst>
                    <a:ext uri="{9D8B030D-6E8A-4147-A177-3AD203B41FA5}">
                      <a16:colId xmlns:a16="http://schemas.microsoft.com/office/drawing/2014/main" xmlns="" val="3622572315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2248377152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3493958703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3375878257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1962869273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3967932685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1317240740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3553888826"/>
                    </a:ext>
                  </a:extLst>
                </a:gridCol>
                <a:gridCol w="1290330">
                  <a:extLst>
                    <a:ext uri="{9D8B030D-6E8A-4147-A177-3AD203B41FA5}">
                      <a16:colId xmlns:a16="http://schemas.microsoft.com/office/drawing/2014/main" xmlns="" val="4108230742"/>
                    </a:ext>
                  </a:extLst>
                </a:gridCol>
              </a:tblGrid>
              <a:tr h="321739">
                <a:tc gridSpan="9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 dirty="0">
                          <a:effectLst/>
                          <a:latin typeface="Garamond" panose="02020404030301010803" pitchFamily="18" charset="0"/>
                        </a:rPr>
                        <a:t>Table: Model Accuracy Estimates (Forecast Horizon = 6 period-ahead)</a:t>
                      </a:r>
                      <a:endParaRPr lang="en-US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extLst>
                  <a:ext uri="{0D108BD9-81ED-4DB2-BD59-A6C34878D82A}">
                    <a16:rowId xmlns:a16="http://schemas.microsoft.com/office/drawing/2014/main" xmlns="" val="1393703906"/>
                  </a:ext>
                </a:extLst>
              </a:tr>
              <a:tr h="321739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i="0" u="none" strike="noStrike" dirty="0">
                          <a:effectLst/>
                          <a:latin typeface="Garamond" panose="02020404030301010803" pitchFamily="18" charset="0"/>
                        </a:rPr>
                        <a:t>Headline</a:t>
                      </a: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i="0" u="none" strike="noStrike" dirty="0">
                          <a:effectLst/>
                          <a:latin typeface="Garamond" panose="02020404030301010803" pitchFamily="18" charset="0"/>
                        </a:rPr>
                        <a:t>Food</a:t>
                      </a: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i="0" u="none" strike="noStrike" dirty="0">
                          <a:effectLst/>
                          <a:latin typeface="Garamond" panose="02020404030301010803" pitchFamily="18" charset="0"/>
                        </a:rPr>
                        <a:t>Fuel</a:t>
                      </a: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tc gridSpan="2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i="0" u="none" strike="noStrike" dirty="0">
                          <a:effectLst/>
                          <a:latin typeface="Garamond" panose="02020404030301010803" pitchFamily="18" charset="0"/>
                        </a:rPr>
                        <a:t>Core (exc. food &amp; fuel)</a:t>
                      </a: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N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6350" marB="0" anchor="ctr"/>
                </a:tc>
                <a:extLst>
                  <a:ext uri="{0D108BD9-81ED-4DB2-BD59-A6C34878D82A}">
                    <a16:rowId xmlns:a16="http://schemas.microsoft.com/office/drawing/2014/main" xmlns="" val="3877833769"/>
                  </a:ext>
                </a:extLst>
              </a:tr>
              <a:tr h="63536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Model(s)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Relative 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Relative 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Relative 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Relative RMSE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2820778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Benchmark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1.81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0" i="0" u="none" strike="noStrike" dirty="0">
                          <a:effectLst/>
                          <a:latin typeface="Garamond" panose="02020404030301010803" pitchFamily="18" charset="0"/>
                        </a:rPr>
                        <a:t>-</a:t>
                      </a: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6898889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ARIMA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1.62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0.89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3.29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9819883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SARIMA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0.24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0.13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5037347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STL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1.94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1.07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1522777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NNAR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0.41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0.22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4754959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RNN LSTM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0.65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0.36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7344660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GRU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0.63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0.35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4.16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6867495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RF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0.67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0.37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309166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SVM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0.74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0.41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1687864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KNN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0.72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 dirty="0">
                          <a:effectLst/>
                          <a:latin typeface="Garamond" panose="02020404030301010803" pitchFamily="18" charset="0"/>
                        </a:rPr>
                        <a:t>0.40</a:t>
                      </a:r>
                      <a:endParaRPr lang="en-IN" sz="1600" b="0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1.31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4053633"/>
                  </a:ext>
                </a:extLst>
              </a:tr>
              <a:tr h="341923">
                <a:tc>
                  <a:txBody>
                    <a:bodyPr/>
                    <a:lstStyle/>
                    <a:p>
                      <a:pPr marL="0" marR="0" algn="l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u="none" strike="noStrike">
                          <a:effectLst/>
                          <a:latin typeface="Garamond" panose="02020404030301010803" pitchFamily="18" charset="0"/>
                        </a:rPr>
                        <a:t>XGBoost</a:t>
                      </a:r>
                      <a:endParaRPr lang="en-IN" sz="1600" b="0" i="0" u="none" strike="noStrike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0.62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u="none" strike="noStrike" dirty="0">
                          <a:effectLst/>
                          <a:latin typeface="Garamond" panose="02020404030301010803" pitchFamily="18" charset="0"/>
                        </a:rPr>
                        <a:t>0.34</a:t>
                      </a:r>
                      <a:endParaRPr lang="en-IN" sz="1600" b="1" i="0" u="none" strike="noStrike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81444349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96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Some Extensions and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804A1B3-D1D1-4F76-8310-F646682FF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Garamond" panose="02020404030301010803" pitchFamily="18" charset="0"/>
              </a:rPr>
              <a:t>Extensions/Robustness Checks</a:t>
            </a:r>
          </a:p>
          <a:p>
            <a:pPr lvl="1"/>
            <a:r>
              <a:rPr lang="en-US" sz="1800" dirty="0">
                <a:latin typeface="Garamond" panose="02020404030301010803" pitchFamily="18" charset="0"/>
              </a:rPr>
              <a:t>Different Forecast Horizons (1-period to 12-period ahead forecasts)</a:t>
            </a:r>
          </a:p>
          <a:p>
            <a:pPr lvl="1"/>
            <a:r>
              <a:rPr lang="en-US" sz="1800" dirty="0">
                <a:latin typeface="Garamond" panose="02020404030301010803" pitchFamily="18" charset="0"/>
              </a:rPr>
              <a:t>Recursive forecasting</a:t>
            </a:r>
          </a:p>
          <a:p>
            <a:pPr lvl="1"/>
            <a:r>
              <a:rPr lang="en-US" sz="1800" dirty="0">
                <a:latin typeface="Garamond" panose="02020404030301010803" pitchFamily="18" charset="0"/>
              </a:rPr>
              <a:t>Multivariate framework </a:t>
            </a:r>
          </a:p>
          <a:p>
            <a:pPr lvl="2"/>
            <a:r>
              <a:rPr lang="en-US" sz="1400" dirty="0">
                <a:latin typeface="Garamond" panose="02020404030301010803" pitchFamily="18" charset="0"/>
              </a:rPr>
              <a:t>Inflation, GDP growth and policy rate </a:t>
            </a:r>
          </a:p>
          <a:p>
            <a:pPr lvl="2"/>
            <a:r>
              <a:rPr lang="en-US" sz="1400" dirty="0">
                <a:latin typeface="Garamond" panose="02020404030301010803" pitchFamily="18" charset="0"/>
              </a:rPr>
              <a:t>benchmarked against vector autoregression (VAR) models</a:t>
            </a:r>
          </a:p>
          <a:p>
            <a:pPr lvl="2"/>
            <a:r>
              <a:rPr lang="en-US" sz="1400" dirty="0">
                <a:latin typeface="Garamond" panose="02020404030301010803" pitchFamily="18" charset="0"/>
              </a:rPr>
              <a:t>Quarterly Data (1-period to 4-period ahead forecasts)</a:t>
            </a:r>
          </a:p>
          <a:p>
            <a:pPr lvl="1"/>
            <a:r>
              <a:rPr lang="en-US" sz="1800" dirty="0">
                <a:latin typeface="Garamond" panose="02020404030301010803" pitchFamily="18" charset="0"/>
              </a:rPr>
              <a:t>GDP growth forecasting</a:t>
            </a:r>
          </a:p>
          <a:p>
            <a:endParaRPr lang="en-US" sz="2400" dirty="0">
              <a:latin typeface="Garamond" panose="02020404030301010803" pitchFamily="18" charset="0"/>
            </a:endParaRPr>
          </a:p>
          <a:p>
            <a:r>
              <a:rPr lang="en-US" sz="2400" dirty="0">
                <a:latin typeface="Garamond" panose="02020404030301010803" pitchFamily="18" charset="0"/>
              </a:rPr>
              <a:t>Results</a:t>
            </a:r>
          </a:p>
          <a:p>
            <a:pPr lvl="1"/>
            <a:r>
              <a:rPr lang="en-US" sz="2000" dirty="0">
                <a:latin typeface="Garamond" panose="02020404030301010803" pitchFamily="18" charset="0"/>
              </a:rPr>
              <a:t>Statistical models (SARIMA/VAR) provide better near-term forecasts </a:t>
            </a:r>
            <a:r>
              <a:rPr lang="en-US" sz="2000" i="1" dirty="0">
                <a:latin typeface="Garamond" panose="02020404030301010803" pitchFamily="18" charset="0"/>
              </a:rPr>
              <a:t>i.e.,</a:t>
            </a:r>
            <a:r>
              <a:rPr lang="en-US" sz="2000" dirty="0">
                <a:latin typeface="Garamond" panose="02020404030301010803" pitchFamily="18" charset="0"/>
              </a:rPr>
              <a:t> 1 to 3-month ahead forecasts</a:t>
            </a:r>
          </a:p>
          <a:p>
            <a:pPr lvl="1"/>
            <a:r>
              <a:rPr lang="en-US" sz="2000" dirty="0">
                <a:latin typeface="Garamond" panose="02020404030301010803" pitchFamily="18" charset="0"/>
              </a:rPr>
              <a:t>ML models perform better at longer forecast horizons, for both inflation and GDP growth</a:t>
            </a:r>
          </a:p>
          <a:p>
            <a:pPr lvl="1"/>
            <a:endParaRPr lang="en-US" dirty="0">
              <a:latin typeface="Garamond" panose="02020404030301010803" pitchFamily="18" charset="0"/>
            </a:endParaRPr>
          </a:p>
          <a:p>
            <a:pPr lvl="1"/>
            <a:endParaRPr lang="en-US" sz="2000" dirty="0">
              <a:latin typeface="Garamond" panose="02020404030301010803" pitchFamily="18" charset="0"/>
            </a:endParaRPr>
          </a:p>
          <a:p>
            <a:pPr lvl="1"/>
            <a:endParaRPr lang="en-US" sz="2000" dirty="0">
              <a:latin typeface="Garamond" panose="02020404030301010803" pitchFamily="18" charset="0"/>
            </a:endParaRPr>
          </a:p>
          <a:p>
            <a:pPr lvl="1"/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780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5125"/>
            <a:ext cx="10800000" cy="1325563"/>
          </a:xfrm>
        </p:spPr>
        <p:txBody>
          <a:bodyPr>
            <a:normAutofit/>
          </a:bodyPr>
          <a:lstStyle/>
          <a:p>
            <a:pPr lvl="0" algn="ctr"/>
            <a:r>
              <a:rPr lang="en-IN" sz="36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Conclusion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C804A1B3-D1D1-4F76-8310-F646682FF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Garamond" panose="02020404030301010803" pitchFamily="18" charset="0"/>
              </a:rPr>
              <a:t>Despite being promising, better prediction performance of ML models is not a guarantee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Garamond" panose="02020404030301010803" pitchFamily="18" charset="0"/>
              </a:rPr>
              <a:t>In the Indian context, statistical models seem to perform better at very short horizons while ML models tend to outperform standard time-series models (ARIMA/VAR) at longer horizons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Garamond" panose="02020404030301010803" pitchFamily="18" charset="0"/>
              </a:rPr>
              <a:t>Performance gains from ML models 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>
                <a:latin typeface="Garamond" panose="02020404030301010803" pitchFamily="18" charset="0"/>
              </a:rPr>
              <a:t>Non-linear relationship in data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>
                <a:latin typeface="Garamond" panose="02020404030301010803" pitchFamily="18" charset="0"/>
              </a:rPr>
              <a:t>High-dimensional, granular data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>
                <a:latin typeface="Garamond" panose="02020404030301010803" pitchFamily="18" charset="0"/>
              </a:rPr>
              <a:t>High-frequency and non-traditional data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Garamond" panose="02020404030301010803" pitchFamily="18" charset="0"/>
              </a:rPr>
              <a:t>Black-box nature and policy use</a:t>
            </a:r>
          </a:p>
          <a:p>
            <a:pPr marL="0" indent="0" algn="just">
              <a:buNone/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6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1417" y="427022"/>
            <a:ext cx="10515600" cy="2852737"/>
          </a:xfrm>
        </p:spPr>
        <p:txBody>
          <a:bodyPr/>
          <a:lstStyle/>
          <a:p>
            <a:pPr algn="ctr"/>
            <a:r>
              <a:rPr lang="en-US" dirty="0">
                <a:latin typeface="Bodoni MT" panose="02070603080606020203" pitchFamily="18" charset="0"/>
              </a:rPr>
              <a:t>Paper 3</a:t>
            </a:r>
            <a:endParaRPr lang="en-IN" dirty="0">
              <a:latin typeface="Bodoni MT" panose="02070603080606020203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971476" y="3513322"/>
            <a:ext cx="105156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Quarterly Projection Model for India: Key Elements and Properties</a:t>
            </a:r>
            <a:endParaRPr lang="en-IN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568918" y="1617044"/>
            <a:ext cx="9307629" cy="27817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376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7183" y="225426"/>
            <a:ext cx="8555530" cy="78260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FPAS and Its Components</a:t>
            </a:r>
            <a:endParaRPr lang="en-IN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2790552" y="1711068"/>
            <a:ext cx="6423261" cy="4447654"/>
            <a:chOff x="1015999" y="1232182"/>
            <a:chExt cx="7285883" cy="4803152"/>
          </a:xfrm>
        </p:grpSpPr>
        <p:sp>
          <p:nvSpPr>
            <p:cNvPr id="4" name="Rounded Rectangle 3"/>
            <p:cNvSpPr/>
            <p:nvPr/>
          </p:nvSpPr>
          <p:spPr>
            <a:xfrm>
              <a:off x="2958961" y="1232182"/>
              <a:ext cx="3508303" cy="875617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Baseline, Alternative Policy  Consistent Paths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040743" y="5333886"/>
              <a:ext cx="3164115" cy="701448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Policy Issues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30169" y="3266790"/>
              <a:ext cx="1988458" cy="856343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QPM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13409" y="4244354"/>
              <a:ext cx="1845552" cy="674914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Near Term Forecasts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467264" y="3603974"/>
              <a:ext cx="1834618" cy="1280760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Theoretical and Empirical  Research 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15999" y="2438401"/>
              <a:ext cx="1748972" cy="674914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Satellite Models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482068" y="2293255"/>
              <a:ext cx="1748972" cy="674914"/>
            </a:xfrm>
            <a:prstGeom prst="round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Bodoni MT" panose="02070603080606020203" pitchFamily="18" charset="0"/>
                </a:rPr>
                <a:t>Risk Analysis</a:t>
              </a:r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16200000">
              <a:off x="4336141" y="2442028"/>
              <a:ext cx="820059" cy="522514"/>
            </a:xfrm>
            <a:prstGeom prst="rightArrow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 rot="16200000">
              <a:off x="4288433" y="4440835"/>
              <a:ext cx="915475" cy="522514"/>
            </a:xfrm>
            <a:prstGeom prst="rightArrow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6" name="Striped Right Arrow 15"/>
            <p:cNvSpPr/>
            <p:nvPr/>
          </p:nvSpPr>
          <p:spPr>
            <a:xfrm rot="20444490">
              <a:off x="3003785" y="3925037"/>
              <a:ext cx="689428" cy="341084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7" name="Striped Right Arrow 16"/>
            <p:cNvSpPr/>
            <p:nvPr/>
          </p:nvSpPr>
          <p:spPr>
            <a:xfrm rot="2430052">
              <a:off x="2994990" y="2953558"/>
              <a:ext cx="689428" cy="341084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8" name="Striped Right Arrow 17"/>
            <p:cNvSpPr/>
            <p:nvPr/>
          </p:nvSpPr>
          <p:spPr>
            <a:xfrm rot="8597482">
              <a:off x="5748126" y="2942772"/>
              <a:ext cx="689428" cy="341084"/>
            </a:xfrm>
            <a:prstGeom prst="striped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  <p:sp>
          <p:nvSpPr>
            <p:cNvPr id="19" name="Striped Right Arrow 18"/>
            <p:cNvSpPr/>
            <p:nvPr/>
          </p:nvSpPr>
          <p:spPr>
            <a:xfrm rot="12168175">
              <a:off x="5753702" y="3952591"/>
              <a:ext cx="689428" cy="341084"/>
            </a:xfrm>
            <a:prstGeom prst="striped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>
                <a:latin typeface="Bodoni MT" panose="02070603080606020203" pitchFamily="18" charset="0"/>
              </a:endParaRP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02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225426"/>
            <a:ext cx="8367713" cy="10080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QPM as a part of FPAS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1414"/>
            <a:ext cx="10699530" cy="476853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IN" dirty="0">
                <a:latin typeface="Bodoni MT" panose="02070603080606020203" pitchFamily="18" charset="0"/>
              </a:rPr>
              <a:t>Key organizational tool in helping to produce baseline forecasts and scenario analysis.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dirty="0">
                <a:latin typeface="Bodoni MT" panose="02070603080606020203" pitchFamily="18" charset="0"/>
              </a:rPr>
              <a:t>QPM is a forward looking, open economy, calibrated, gap model broadly following a theoretical framework founded on New Keynesian principles consistent with meeting the targets/mandate set under the FIT regime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QPM is dynamic and stochastic, but not a micro-founded DSGE model 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Provides flexibility to incorporate empirical regularities  - as the same time broadly following theoretical framework.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909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408" y="430822"/>
            <a:ext cx="11553092" cy="727213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QPM k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ey India-specific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f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eatures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8386" y="1671940"/>
            <a:ext cx="10184524" cy="451104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Provision to account for disinflation glide path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Headline CPI modeled from its key components </a:t>
            </a:r>
            <a:r>
              <a:rPr lang="en-US" i="1" dirty="0">
                <a:latin typeface="Bodoni MT" panose="02070603080606020203" pitchFamily="18" charset="0"/>
              </a:rPr>
              <a:t>viz. </a:t>
            </a:r>
            <a:r>
              <a:rPr lang="en-US" dirty="0">
                <a:latin typeface="Bodoni MT" panose="02070603080606020203" pitchFamily="18" charset="0"/>
              </a:rPr>
              <a:t>food , fuel and core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Food – 3 types of shocks, relative price adjustments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Fuel – Administered and non administered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Core – Phillips curve, relative price adjustments, food and fuel price pass-through.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Aggregate demand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Bank lending channel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Sluggishness in Transmission – Focus on term structure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latin typeface="Bodoni MT" panose="02070603080606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49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29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417" y="0"/>
            <a:ext cx="10515600" cy="1325563"/>
          </a:xfrm>
        </p:spPr>
        <p:txBody>
          <a:bodyPr/>
          <a:lstStyle/>
          <a:p>
            <a:pPr algn="ctr"/>
            <a:r>
              <a:rPr lang="en-IN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Way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417" y="1691323"/>
            <a:ext cx="10515600" cy="4851400"/>
          </a:xfrm>
        </p:spPr>
        <p:txBody>
          <a:bodyPr/>
          <a:lstStyle/>
          <a:p>
            <a:pPr algn="just"/>
            <a:r>
              <a:rPr lang="en-IN" dirty="0" smtClean="0">
                <a:latin typeface="Bodoni MT" panose="02070603080606020203" pitchFamily="18" charset="0"/>
              </a:rPr>
              <a:t>RBI is continuously striving to strengthen information collecting systems and high-frequency surveys as an ongoing exercise</a:t>
            </a:r>
          </a:p>
          <a:p>
            <a:pPr algn="just"/>
            <a:r>
              <a:rPr lang="en-IN" dirty="0" smtClean="0">
                <a:latin typeface="Bodoni MT" panose="02070603080606020203" pitchFamily="18" charset="0"/>
              </a:rPr>
              <a:t>Our endeavour is to stay updated with latest quantitative methods</a:t>
            </a:r>
          </a:p>
          <a:p>
            <a:pPr algn="just"/>
            <a:r>
              <a:rPr lang="en-IN" dirty="0" smtClean="0">
                <a:latin typeface="Bodoni MT" panose="02070603080606020203" pitchFamily="18" charset="0"/>
              </a:rPr>
              <a:t>Big data analysis and DSGE modeling are a work in progress</a:t>
            </a:r>
            <a:endParaRPr lang="en-IN" dirty="0">
              <a:latin typeface="Bodoni MT" panose="02070603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97577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0330" y="1813560"/>
            <a:ext cx="9049407" cy="329184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Credibility – implications for transmission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Endogenous credibility process – From backward looking to forward looking expectations- time-varying parameter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Exchange rate block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Bodoni MT" panose="02070603080606020203" pitchFamily="18" charset="0"/>
              </a:rPr>
              <a:t>Modified UIP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>
              <a:latin typeface="Bodoni MT" panose="02070603080606020203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QPM key India-specific features (1/2)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</a:br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50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85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1715" y="577533"/>
            <a:ext cx="8530999" cy="7042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QPM: A </a:t>
            </a: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Schematic Representation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172" y="1479665"/>
            <a:ext cx="5266683" cy="38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1A7EE0E-B3FB-4AFF-9E1A-611CE9887DE0}"/>
              </a:ext>
            </a:extLst>
          </p:cNvPr>
          <p:cNvSpPr/>
          <p:nvPr/>
        </p:nvSpPr>
        <p:spPr>
          <a:xfrm>
            <a:off x="1228660" y="5526662"/>
            <a:ext cx="86310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Bodoni MT" panose="02070603080606020203" pitchFamily="18" charset="0"/>
              </a:rPr>
              <a:t>References:</a:t>
            </a:r>
          </a:p>
          <a:p>
            <a:r>
              <a:rPr lang="en-US" sz="1200" dirty="0">
                <a:latin typeface="Bodoni MT" panose="02070603080606020203" pitchFamily="18" charset="0"/>
              </a:rPr>
              <a:t>Benes, J., K. Clinton, A. George, P. Gupta, J. John, O. </a:t>
            </a:r>
            <a:r>
              <a:rPr lang="en-US" sz="1200" dirty="0" err="1">
                <a:latin typeface="Bodoni MT" panose="02070603080606020203" pitchFamily="18" charset="0"/>
              </a:rPr>
              <a:t>Kamenik</a:t>
            </a:r>
            <a:r>
              <a:rPr lang="en-US" sz="1200" dirty="0">
                <a:latin typeface="Bodoni MT" panose="02070603080606020203" pitchFamily="18" charset="0"/>
              </a:rPr>
              <a:t>, D. </a:t>
            </a:r>
            <a:r>
              <a:rPr lang="en-US" sz="1200" dirty="0" err="1">
                <a:latin typeface="Bodoni MT" panose="02070603080606020203" pitchFamily="18" charset="0"/>
              </a:rPr>
              <a:t>Laxton</a:t>
            </a:r>
            <a:r>
              <a:rPr lang="en-US" sz="1200" dirty="0">
                <a:latin typeface="Bodoni MT" panose="02070603080606020203" pitchFamily="18" charset="0"/>
              </a:rPr>
              <a:t>, P. </a:t>
            </a:r>
            <a:r>
              <a:rPr lang="en-US" sz="1200" dirty="0" err="1">
                <a:latin typeface="Bodoni MT" panose="02070603080606020203" pitchFamily="18" charset="0"/>
              </a:rPr>
              <a:t>Mitra</a:t>
            </a:r>
            <a:r>
              <a:rPr lang="en-US" sz="1200" dirty="0">
                <a:latin typeface="Bodoni MT" panose="02070603080606020203" pitchFamily="18" charset="0"/>
              </a:rPr>
              <a:t>, G. </a:t>
            </a:r>
            <a:r>
              <a:rPr lang="en-US" sz="1200" dirty="0" err="1">
                <a:latin typeface="Bodoni MT" panose="02070603080606020203" pitchFamily="18" charset="0"/>
              </a:rPr>
              <a:t>Nadhanael</a:t>
            </a:r>
            <a:r>
              <a:rPr lang="en-US" sz="1200" dirty="0">
                <a:latin typeface="Bodoni MT" panose="02070603080606020203" pitchFamily="18" charset="0"/>
              </a:rPr>
              <a:t>, R. Portillo, H. Wang, and F. Zhang (2016a), “Quarterly Projection Model for India: Key Elements and Properties”, RBI Working Paper Series No. 08.</a:t>
            </a:r>
          </a:p>
          <a:p>
            <a:endParaRPr lang="en-US" sz="1200" dirty="0">
              <a:latin typeface="Bodoni MT" panose="02070603080606020203" pitchFamily="18" charset="0"/>
            </a:endParaRPr>
          </a:p>
          <a:p>
            <a:r>
              <a:rPr lang="en-US" sz="1200" dirty="0">
                <a:latin typeface="Bodoni MT" panose="02070603080606020203" pitchFamily="18" charset="0"/>
              </a:rPr>
              <a:t>Benes, M.J., K. Clinton, A. George, J. John, O. </a:t>
            </a:r>
            <a:r>
              <a:rPr lang="en-US" sz="1200" dirty="0" err="1">
                <a:latin typeface="Bodoni MT" panose="02070603080606020203" pitchFamily="18" charset="0"/>
              </a:rPr>
              <a:t>Kamenik</a:t>
            </a:r>
            <a:r>
              <a:rPr lang="en-US" sz="1200" dirty="0">
                <a:latin typeface="Bodoni MT" panose="02070603080606020203" pitchFamily="18" charset="0"/>
              </a:rPr>
              <a:t>, D. </a:t>
            </a:r>
            <a:r>
              <a:rPr lang="en-US" sz="1200" dirty="0" err="1">
                <a:latin typeface="Bodoni MT" panose="02070603080606020203" pitchFamily="18" charset="0"/>
              </a:rPr>
              <a:t>Laxton</a:t>
            </a:r>
            <a:r>
              <a:rPr lang="en-US" sz="1200" dirty="0">
                <a:latin typeface="Bodoni MT" panose="02070603080606020203" pitchFamily="18" charset="0"/>
              </a:rPr>
              <a:t>, P. </a:t>
            </a:r>
            <a:r>
              <a:rPr lang="en-US" sz="1200" dirty="0" err="1">
                <a:latin typeface="Bodoni MT" panose="02070603080606020203" pitchFamily="18" charset="0"/>
              </a:rPr>
              <a:t>Mitra</a:t>
            </a:r>
            <a:r>
              <a:rPr lang="en-US" sz="1200" dirty="0">
                <a:latin typeface="Bodoni MT" panose="02070603080606020203" pitchFamily="18" charset="0"/>
              </a:rPr>
              <a:t>, G.V. </a:t>
            </a:r>
            <a:r>
              <a:rPr lang="en-US" sz="1200" dirty="0" err="1">
                <a:latin typeface="Bodoni MT" panose="02070603080606020203" pitchFamily="18" charset="0"/>
              </a:rPr>
              <a:t>Nadhanael</a:t>
            </a:r>
            <a:r>
              <a:rPr lang="en-US" sz="1200" dirty="0">
                <a:latin typeface="Bodoni MT" panose="02070603080606020203" pitchFamily="18" charset="0"/>
              </a:rPr>
              <a:t> and H. Wang (2016b), “Inflation-Forecast Targeting for India: An Outline of the Analytical Framework”, RBI Working Paper Series No. 07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51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07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Concluding remarks</a:t>
            </a:r>
            <a:endParaRPr lang="en-IN" sz="4000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1846"/>
            <a:ext cx="10515600" cy="4351338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Nowcasting and Short-term forecasting models are aimed at producing accurate forecasts using data-centric approaches.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Bodoni MT" panose="02070603080606020203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These information forms the initial conditions for medium-term </a:t>
            </a:r>
            <a:r>
              <a:rPr lang="en-US" dirty="0" smtClean="0">
                <a:latin typeface="Bodoni MT" panose="02070603080606020203" pitchFamily="18" charset="0"/>
              </a:rPr>
              <a:t>forecasting.</a:t>
            </a:r>
            <a:endParaRPr lang="en-US" dirty="0">
              <a:latin typeface="Bodoni MT" panose="02070603080606020203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Bodoni MT" panose="02070603080606020203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Bodoni MT" panose="02070603080606020203" pitchFamily="18" charset="0"/>
              </a:rPr>
              <a:t>Medium-term models are designed for ensuring macroeconomic consistency, while capturing key India specific features.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Bodoni MT" panose="02070603080606020203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Bodoni MT" panose="02070603080606020203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52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04880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423624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THANK YOU</a:t>
            </a:r>
            <a:endParaRPr lang="en-IN" sz="4000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Bodoni MT" panose="02070603080606020203" pitchFamily="18" charset="0"/>
                <a:ea typeface="+mj-ea"/>
                <a:cs typeface="+mj-cs"/>
              </a:rPr>
              <a:t>RBI Team </a:t>
            </a:r>
            <a:r>
              <a:rPr lang="en-US" sz="3600" dirty="0" smtClean="0">
                <a:latin typeface="Bodoni MT" panose="02070603080606020203" pitchFamily="18" charset="0"/>
                <a:ea typeface="+mj-ea"/>
                <a:cs typeface="+mj-cs"/>
              </a:rPr>
              <a:t>– </a:t>
            </a:r>
            <a:r>
              <a:rPr lang="en-US" sz="3600" dirty="0" err="1" smtClean="0">
                <a:latin typeface="Bodoni MT" panose="02070603080606020203" pitchFamily="18" charset="0"/>
                <a:ea typeface="+mj-ea"/>
                <a:cs typeface="+mj-cs"/>
              </a:rPr>
              <a:t>Joice</a:t>
            </a:r>
            <a:r>
              <a:rPr lang="en-US" sz="3600" dirty="0" smtClean="0">
                <a:latin typeface="Bodoni MT" panose="02070603080606020203" pitchFamily="18" charset="0"/>
                <a:ea typeface="+mj-ea"/>
                <a:cs typeface="+mj-cs"/>
              </a:rPr>
              <a:t> </a:t>
            </a:r>
            <a:r>
              <a:rPr lang="en-US" sz="3600" dirty="0">
                <a:latin typeface="Bodoni MT" panose="02070603080606020203" pitchFamily="18" charset="0"/>
                <a:ea typeface="+mj-ea"/>
                <a:cs typeface="+mj-cs"/>
              </a:rPr>
              <a:t>John, 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Rajesh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Babulal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Kavediya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,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Renjith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 Mohan,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Soumya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Suvra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Bhadury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, </a:t>
            </a:r>
            <a:r>
              <a:rPr lang="en-IN" sz="3600" dirty="0" err="1">
                <a:latin typeface="Bodoni MT" panose="02070603080606020203" pitchFamily="18" charset="0"/>
                <a:ea typeface="+mj-ea"/>
                <a:cs typeface="+mj-cs"/>
              </a:rPr>
              <a:t>Bhanu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 </a:t>
            </a:r>
            <a:r>
              <a:rPr lang="en-IN" sz="3600" dirty="0" err="1" smtClean="0">
                <a:latin typeface="Bodoni MT" panose="02070603080606020203" pitchFamily="18" charset="0"/>
                <a:ea typeface="+mj-ea"/>
                <a:cs typeface="+mj-cs"/>
              </a:rPr>
              <a:t>Pratap</a:t>
            </a:r>
            <a:r>
              <a:rPr lang="en-IN" sz="3600" dirty="0" smtClean="0">
                <a:latin typeface="Bodoni MT" panose="02070603080606020203" pitchFamily="18" charset="0"/>
                <a:ea typeface="+mj-ea"/>
                <a:cs typeface="+mj-cs"/>
              </a:rPr>
              <a:t>, Sonalika </a:t>
            </a:r>
            <a:r>
              <a:rPr lang="en-IN" sz="3600" dirty="0">
                <a:latin typeface="Bodoni MT" panose="02070603080606020203" pitchFamily="18" charset="0"/>
                <a:ea typeface="+mj-ea"/>
                <a:cs typeface="+mj-cs"/>
              </a:rPr>
              <a:t>Sinha</a:t>
            </a:r>
          </a:p>
        </p:txBody>
      </p:sp>
    </p:spTree>
    <p:extLst>
      <p:ext uri="{BB962C8B-B14F-4D97-AF65-F5344CB8AC3E}">
        <p14:creationId xmlns:p14="http://schemas.microsoft.com/office/powerpoint/2010/main" val="236372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1417" y="188946"/>
            <a:ext cx="10515600" cy="2852737"/>
          </a:xfrm>
        </p:spPr>
        <p:txBody>
          <a:bodyPr/>
          <a:lstStyle/>
          <a:p>
            <a:pPr algn="ctr"/>
            <a:r>
              <a:rPr lang="en-US" dirty="0" smtClean="0">
                <a:latin typeface="Bodoni MT" panose="02070603080606020203" pitchFamily="18" charset="0"/>
              </a:rPr>
              <a:t>Paper 1</a:t>
            </a:r>
            <a:endParaRPr lang="en-IN" dirty="0">
              <a:latin typeface="Bodoni MT" panose="02070603080606020203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01417" y="3041683"/>
            <a:ext cx="10515600" cy="1500187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Bodoni MT" panose="02070603080606020203" pitchFamily="18" charset="0"/>
              </a:rPr>
              <a:t>Nowcasting Indian GDP growth using a Dynamic Factor Model</a:t>
            </a:r>
            <a:endParaRPr lang="en-IN" dirty="0">
              <a:solidFill>
                <a:schemeClr val="accent5">
                  <a:lumMod val="75000"/>
                </a:schemeClr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57" y="105627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568918" y="1617044"/>
            <a:ext cx="9351631" cy="23627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33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05727"/>
            <a:ext cx="10515600" cy="784961"/>
          </a:xfrm>
        </p:spPr>
        <p:txBody>
          <a:bodyPr/>
          <a:lstStyle/>
          <a:p>
            <a:r>
              <a:rPr lang="en-US" dirty="0">
                <a:solidFill>
                  <a:srgbClr val="2F5597"/>
                </a:solidFill>
                <a:latin typeface="Bodoni MT" panose="02070603080606020203" pitchFamily="18" charset="0"/>
              </a:rPr>
              <a:t>Motivation</a:t>
            </a:r>
            <a:endParaRPr lang="en-IN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B8A06B2-371C-48B4-A297-F7FFA18E8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9BD8B5A-7889-41C9-9773-E0AD1524360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14D0AAD1-48DC-4E89-A83E-F5AC13018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Garamond" panose="02020404030301010803" pitchFamily="18" charset="0"/>
              </a:rPr>
              <a:t>“</a:t>
            </a:r>
            <a:r>
              <a:rPr lang="en-US" sz="3600" i="1" dirty="0">
                <a:latin typeface="Garamond" panose="02020404030301010803" pitchFamily="18" charset="0"/>
              </a:rPr>
              <a:t>Many fine examples of econometric model building, some of a pioneering nature, have been completed for India…a model must also be continually administered and kept up to date in order to remain useful..”</a:t>
            </a:r>
          </a:p>
          <a:p>
            <a:pPr marL="0" indent="0">
              <a:buNone/>
            </a:pPr>
            <a:r>
              <a:rPr lang="en-US" sz="1900" dirty="0">
                <a:latin typeface="Garamond" panose="02020404030301010803" pitchFamily="18" charset="0"/>
              </a:rPr>
              <a:t>--Dr. Lawrence Klein, Nobel laureate in Economic Science, 1980, for the creation of econometric models and their application to the analysis of economic fluctuations and economic policies</a:t>
            </a:r>
            <a:endParaRPr lang="en-IN" sz="1900" dirty="0">
              <a:latin typeface="Garamond" panose="020204040303010108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794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F5597"/>
                </a:solidFill>
                <a:latin typeface="Bodoni MT" panose="02070603080606020203" pitchFamily="18" charset="0"/>
              </a:rPr>
              <a:t>References</a:t>
            </a:r>
            <a:endParaRPr lang="en-IN" sz="6000" dirty="0">
              <a:solidFill>
                <a:srgbClr val="2F5597"/>
              </a:solidFill>
              <a:latin typeface="Bodoni MT" panose="020706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>
                <a:latin typeface="Bodoni MT" panose="02070603080606020203" pitchFamily="18" charset="0"/>
              </a:rPr>
              <a:t>Bhadury, Soumya, Saurabh Ghosh, and Pankaj Kumar. 2021. “Constructing a Coincident Economic Indicator for India: How Well Does It Track GDP? ”Asian Development Review, </a:t>
            </a:r>
            <a:r>
              <a:rPr lang="en-US" i="1" dirty="0">
                <a:latin typeface="Bodoni MT" panose="02070603080606020203" pitchFamily="18" charset="0"/>
              </a:rPr>
              <a:t>Forthcoming</a:t>
            </a:r>
          </a:p>
          <a:p>
            <a:pPr marL="0" indent="0" algn="just">
              <a:buNone/>
            </a:pPr>
            <a:endParaRPr lang="en-US" i="1" dirty="0" smtClean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r>
              <a:rPr lang="en-US" dirty="0" err="1" smtClean="0">
                <a:latin typeface="Bodoni MT" panose="02070603080606020203" pitchFamily="18" charset="0"/>
              </a:rPr>
              <a:t>Bhadury</a:t>
            </a:r>
            <a:r>
              <a:rPr lang="en-US" dirty="0">
                <a:latin typeface="Bodoni MT" panose="02070603080606020203" pitchFamily="18" charset="0"/>
              </a:rPr>
              <a:t>, Soumya, Saurabh Ghosh, and Pankaj Kumar. 2020. “</a:t>
            </a:r>
            <a:r>
              <a:rPr lang="en-US" dirty="0" err="1">
                <a:latin typeface="Bodoni MT" panose="02070603080606020203" pitchFamily="18" charset="0"/>
              </a:rPr>
              <a:t>Nowcasting</a:t>
            </a:r>
            <a:r>
              <a:rPr lang="en-US" dirty="0">
                <a:latin typeface="Bodoni MT" panose="02070603080606020203" pitchFamily="18" charset="0"/>
              </a:rPr>
              <a:t> Indian GDP using a Dynamic Factor Model.” RBI Working Paper No. 03/2020</a:t>
            </a:r>
          </a:p>
          <a:p>
            <a:pPr marL="0" indent="0" algn="just">
              <a:buNone/>
            </a:pPr>
            <a:endParaRPr lang="en-US" i="1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endParaRPr lang="en-IN" sz="3200" dirty="0">
              <a:latin typeface="Bodoni MT" panose="02070603080606020203" pitchFamily="18" charset="0"/>
            </a:endParaRPr>
          </a:p>
          <a:p>
            <a:pPr marL="0" indent="0" algn="just">
              <a:buNone/>
            </a:pPr>
            <a:endParaRPr lang="en-US" sz="3200" dirty="0">
              <a:latin typeface="Bodoni MT" panose="020706030806060202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2BD0179-AAED-4B09-BB58-A5B9FC77D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08F7C93-B626-45CD-99E9-20F0586624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760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476" y="342195"/>
            <a:ext cx="10515600" cy="9302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2F5597"/>
                </a:solidFill>
                <a:latin typeface="Bodoni MT" panose="02070603080606020203" pitchFamily="18" charset="0"/>
              </a:rPr>
              <a:t>Motivation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73240" y="1295400"/>
            <a:ext cx="4480560" cy="4881563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000" b="1" dirty="0">
                <a:latin typeface="Bodoni MT" panose="02070603080606020203" pitchFamily="18" charset="0"/>
              </a:rPr>
              <a:t>Index of Consumer Expectations</a:t>
            </a:r>
            <a:r>
              <a:rPr lang="en-US" sz="2000" dirty="0">
                <a:latin typeface="Bodoni MT" panose="02070603080606020203" pitchFamily="18" charset="0"/>
              </a:rPr>
              <a:t>, produced by the University of Michigan, which measures consumers’ optimism and their willingness to spend and invest, is relatively new to LEI list.</a:t>
            </a:r>
          </a:p>
          <a:p>
            <a:pPr marL="0" indent="0">
              <a:buNone/>
            </a:pPr>
            <a:endParaRPr lang="en-US" sz="2000" dirty="0">
              <a:latin typeface="Bodoni MT" panose="02070603080606020203" pitchFamily="18" charset="0"/>
            </a:endParaRPr>
          </a:p>
          <a:p>
            <a:r>
              <a:rPr lang="en-US" sz="2000" dirty="0">
                <a:latin typeface="Bodoni MT" panose="02070603080606020203" pitchFamily="18" charset="0"/>
              </a:rPr>
              <a:t>Only two series that have survived the test of time from the original Mitchell and Burns list of indicators are “</a:t>
            </a:r>
            <a:r>
              <a:rPr lang="en-US" sz="2000" b="1" dirty="0">
                <a:latin typeface="Bodoni MT" panose="02070603080606020203" pitchFamily="18" charset="0"/>
              </a:rPr>
              <a:t>average weekly hours, manufacturing</a:t>
            </a:r>
            <a:r>
              <a:rPr lang="en-US" sz="2000" dirty="0">
                <a:latin typeface="Bodoni MT" panose="02070603080606020203" pitchFamily="18" charset="0"/>
              </a:rPr>
              <a:t>” and the “</a:t>
            </a:r>
            <a:r>
              <a:rPr lang="en-US" sz="2000" b="1" dirty="0">
                <a:latin typeface="Bodoni MT" panose="02070603080606020203" pitchFamily="18" charset="0"/>
              </a:rPr>
              <a:t>S&amp;P 500 Index</a:t>
            </a:r>
            <a:r>
              <a:rPr lang="en-US" sz="2000" dirty="0">
                <a:latin typeface="Bodoni MT" panose="02070603080606020203" pitchFamily="18" charset="0"/>
              </a:rPr>
              <a:t>.”</a:t>
            </a:r>
          </a:p>
          <a:p>
            <a:pPr marL="0" indent="0">
              <a:buNone/>
            </a:pPr>
            <a:endParaRPr lang="en-US" sz="2000" dirty="0">
              <a:latin typeface="Bodoni MT" panose="02070603080606020203" pitchFamily="18" charset="0"/>
            </a:endParaRPr>
          </a:p>
          <a:p>
            <a:r>
              <a:rPr lang="en-US" sz="2000" dirty="0">
                <a:latin typeface="Bodoni MT" panose="02070603080606020203" pitchFamily="18" charset="0"/>
              </a:rPr>
              <a:t>One of the reasons the Leading Economic Indicators list is periodically revised is that each new recession shows that some of the series were not good predictors after all</a:t>
            </a:r>
          </a:p>
          <a:p>
            <a:endParaRPr lang="en-US" sz="1800" dirty="0">
              <a:latin typeface="Bodoni MT" panose="02070603080606020203" pitchFamily="18" charset="0"/>
            </a:endParaRPr>
          </a:p>
          <a:p>
            <a:endParaRPr lang="en-IN" sz="1800" dirty="0">
              <a:latin typeface="Bodoni MT" panose="02070603080606020203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295401"/>
            <a:ext cx="5806440" cy="48815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FBE74C2-92A1-4567-B6C1-9EAFBCC21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38" y="82696"/>
            <a:ext cx="810838" cy="8230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5959901-4EB6-42B9-9D48-4262C784298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561" y="82696"/>
            <a:ext cx="1000125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1D95C-53F0-4397-B403-C321EAC52569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712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3474</Words>
  <Application>Microsoft Office PowerPoint</Application>
  <PresentationFormat>Widescreen</PresentationFormat>
  <Paragraphs>822</Paragraphs>
  <Slides>53</Slides>
  <Notes>42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3" baseType="lpstr">
      <vt:lpstr>Arial</vt:lpstr>
      <vt:lpstr>Bodoni MT</vt:lpstr>
      <vt:lpstr>Calibri</vt:lpstr>
      <vt:lpstr>Calibri Light</vt:lpstr>
      <vt:lpstr>Cambria Math</vt:lpstr>
      <vt:lpstr>Garamond</vt:lpstr>
      <vt:lpstr>Mangal</vt:lpstr>
      <vt:lpstr>Times New Roman</vt:lpstr>
      <vt:lpstr>Office Theme</vt:lpstr>
      <vt:lpstr>Equation</vt:lpstr>
      <vt:lpstr>SAARCFINANCE Seminar on Economic Modeling and Forecasting Practices</vt:lpstr>
      <vt:lpstr>Disclaimer</vt:lpstr>
      <vt:lpstr>Current state of modeling &amp; forecasting </vt:lpstr>
      <vt:lpstr>Evolution of macroeconomic modeling in RBI</vt:lpstr>
      <vt:lpstr>Way ahead</vt:lpstr>
      <vt:lpstr>Paper 1</vt:lpstr>
      <vt:lpstr>Motivation</vt:lpstr>
      <vt:lpstr>References</vt:lpstr>
      <vt:lpstr>Motivation</vt:lpstr>
      <vt:lpstr>PowerPoint Presentation</vt:lpstr>
      <vt:lpstr>PowerPoint Presentation</vt:lpstr>
      <vt:lpstr>CEI/nowcast in policy making</vt:lpstr>
      <vt:lpstr>Literature - India</vt:lpstr>
      <vt:lpstr>PowerPoint Presentation</vt:lpstr>
      <vt:lpstr>PowerPoint Presentation</vt:lpstr>
      <vt:lpstr>Widely used indicators in CEI/nowcasts</vt:lpstr>
      <vt:lpstr>Selected indicators based on the review of Nowcasting literature</vt:lpstr>
      <vt:lpstr>Indicator selection based on dynamic cross-correlation</vt:lpstr>
      <vt:lpstr>Turning points in India’s Business Cycle</vt:lpstr>
      <vt:lpstr>Summary of selected variables using Turning point correlation and LASSO</vt:lpstr>
      <vt:lpstr>Non-synchronous data releases lead to Jagged-edge data</vt:lpstr>
      <vt:lpstr>PowerPoint Presentation</vt:lpstr>
      <vt:lpstr>Dynamic Factor Model</vt:lpstr>
      <vt:lpstr>Model fit and factor loadings</vt:lpstr>
      <vt:lpstr>Recent dynamics of CEII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Nowcasting India’s GDP growth</vt:lpstr>
      <vt:lpstr>PowerPoint Presentation</vt:lpstr>
      <vt:lpstr>Out-of-sample performance of CEII models</vt:lpstr>
      <vt:lpstr>In-house nowcasts vis-à-vis market projections</vt:lpstr>
      <vt:lpstr>Dynamics of CEII compared with the nightlight data</vt:lpstr>
      <vt:lpstr>Conclusion</vt:lpstr>
      <vt:lpstr>Paper 2</vt:lpstr>
      <vt:lpstr>References</vt:lpstr>
      <vt:lpstr>Machine Learning (ML) for Economic Forecasting</vt:lpstr>
      <vt:lpstr>ML Forecasting – some Empirical Evidence</vt:lpstr>
      <vt:lpstr>Modeling Strategy, Evaluation and Data</vt:lpstr>
      <vt:lpstr>Inflation Rate in India</vt:lpstr>
      <vt:lpstr>Results</vt:lpstr>
      <vt:lpstr>Some Extensions and Results</vt:lpstr>
      <vt:lpstr>Conclusion</vt:lpstr>
      <vt:lpstr>Paper 3</vt:lpstr>
      <vt:lpstr>FPAS and Its Components</vt:lpstr>
      <vt:lpstr>QPM as a part of FPAS</vt:lpstr>
      <vt:lpstr>QPM key India-specific features (1/2)</vt:lpstr>
      <vt:lpstr>QPM key India-specific features (1/2) </vt:lpstr>
      <vt:lpstr>QPM: A Schematic Representation </vt:lpstr>
      <vt:lpstr>Concluding remarks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SAARCFINANCE Seminar on Economic Modeling and Forecasting Practices</dc:title>
  <dc:creator>Sonalika Sinha</dc:creator>
  <cp:lastModifiedBy>ADMIN</cp:lastModifiedBy>
  <cp:revision>117</cp:revision>
  <dcterms:created xsi:type="dcterms:W3CDTF">2021-03-10T05:06:16Z</dcterms:created>
  <dcterms:modified xsi:type="dcterms:W3CDTF">2021-04-07T06:05:18Z</dcterms:modified>
</cp:coreProperties>
</file>