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62" r:id="rId3"/>
    <p:sldId id="280" r:id="rId4"/>
    <p:sldId id="272" r:id="rId5"/>
    <p:sldId id="292" r:id="rId6"/>
    <p:sldId id="294" r:id="rId7"/>
    <p:sldId id="291" r:id="rId8"/>
    <p:sldId id="265" r:id="rId9"/>
    <p:sldId id="295" r:id="rId10"/>
    <p:sldId id="296" r:id="rId11"/>
    <p:sldId id="29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1" Type="http://schemas.openxmlformats.org/officeDocument/2006/relationships/oleObject" Target="file:///E:\Monetary%20Policy_working%20paper\Copy%20of%20Copy%20of%20Reserves_11.xlsx"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Timeline</a:t>
            </a:r>
            <a:r>
              <a:rPr lang="en-US" baseline="0" dirty="0"/>
              <a:t> for </a:t>
            </a:r>
            <a:r>
              <a:rPr lang="en-US" dirty="0"/>
              <a:t>Revision of Cash Reserve Ratio</a:t>
            </a:r>
          </a:p>
        </c:rich>
      </c:tx>
      <c:overlay val="0"/>
    </c:title>
    <c:autoTitleDeleted val="0"/>
    <c:plotArea>
      <c:layout>
        <c:manualLayout>
          <c:layoutTarget val="inner"/>
          <c:xMode val="edge"/>
          <c:yMode val="edge"/>
          <c:x val="4.3812957590827463E-2"/>
          <c:y val="5.5426888036224108E-2"/>
          <c:w val="0.9200762536261915"/>
          <c:h val="0.72264552381298763"/>
        </c:manualLayout>
      </c:layout>
      <c:lineChart>
        <c:grouping val="stacked"/>
        <c:varyColors val="0"/>
        <c:ser>
          <c:idx val="0"/>
          <c:order val="0"/>
          <c:spPr>
            <a:ln w="25400" cap="rnd">
              <a:solidFill>
                <a:schemeClr val="accent6">
                  <a:lumMod val="75000"/>
                </a:schemeClr>
              </a:solidFill>
              <a:round/>
            </a:ln>
            <a:effectLst/>
          </c:spPr>
          <c:marker>
            <c:symbol val="circle"/>
            <c:size val="5"/>
            <c:spPr>
              <a:solidFill>
                <a:schemeClr val="accent5">
                  <a:lumMod val="40000"/>
                  <a:lumOff val="60000"/>
                </a:schemeClr>
              </a:solidFill>
              <a:ln w="38100">
                <a:solidFill>
                  <a:schemeClr val="accent5">
                    <a:lumMod val="40000"/>
                    <a:lumOff val="60000"/>
                  </a:schemeClr>
                </a:solidFill>
              </a:ln>
              <a:effectLst/>
            </c:spPr>
          </c:marker>
          <c:dLbls>
            <c:dLbl>
              <c:idx val="0"/>
              <c:layout>
                <c:manualLayout>
                  <c:x val="-5.6429699842022119E-2"/>
                  <c:y val="-7.345653221918697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57F-455D-889C-E44F42C03B36}"/>
                </c:ext>
              </c:extLst>
            </c:dLbl>
            <c:spPr>
              <a:noFill/>
              <a:ln>
                <a:noFill/>
              </a:ln>
              <a:effectLst/>
            </c:spPr>
            <c:txPr>
              <a:bodyPr rot="0" vert="horz"/>
              <a:lstStyle/>
              <a:p>
                <a:pPr>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'CRR Time Line'!$C$5:$N$5</c:f>
              <c:numCache>
                <c:formatCode>General</c:formatCode>
                <c:ptCount val="12"/>
                <c:pt idx="0">
                  <c:v>1984</c:v>
                </c:pt>
                <c:pt idx="1">
                  <c:v>1994</c:v>
                </c:pt>
                <c:pt idx="2" formatCode="mmm\-yy">
                  <c:v>36526</c:v>
                </c:pt>
                <c:pt idx="3" formatCode="mmm\-yy">
                  <c:v>37438</c:v>
                </c:pt>
                <c:pt idx="4" formatCode="mmm\-yy">
                  <c:v>37773</c:v>
                </c:pt>
                <c:pt idx="5" formatCode="mmm\-yy">
                  <c:v>39326</c:v>
                </c:pt>
                <c:pt idx="6" formatCode="mmm\-yy">
                  <c:v>39661</c:v>
                </c:pt>
                <c:pt idx="7" formatCode="mmm\-yy">
                  <c:v>40969</c:v>
                </c:pt>
                <c:pt idx="8" formatCode="mmm\-yy">
                  <c:v>41061</c:v>
                </c:pt>
                <c:pt idx="9" formatCode="mmm\-yy">
                  <c:v>42064</c:v>
                </c:pt>
                <c:pt idx="10" formatCode="mmm\-yy">
                  <c:v>43891</c:v>
                </c:pt>
                <c:pt idx="11" formatCode="mmm\-yy">
                  <c:v>43922</c:v>
                </c:pt>
              </c:numCache>
            </c:numRef>
          </c:cat>
          <c:val>
            <c:numRef>
              <c:f>'CRR Time Line'!$C$6:$N$6</c:f>
              <c:numCache>
                <c:formatCode>0%</c:formatCode>
                <c:ptCount val="12"/>
                <c:pt idx="0">
                  <c:v>0.03</c:v>
                </c:pt>
                <c:pt idx="1">
                  <c:v>0.15</c:v>
                </c:pt>
                <c:pt idx="2">
                  <c:v>0.1</c:v>
                </c:pt>
                <c:pt idx="3">
                  <c:v>0.2</c:v>
                </c:pt>
                <c:pt idx="4">
                  <c:v>0.13</c:v>
                </c:pt>
                <c:pt idx="5">
                  <c:v>0.15</c:v>
                </c:pt>
                <c:pt idx="6">
                  <c:v>0.17</c:v>
                </c:pt>
                <c:pt idx="7">
                  <c:v>0.1</c:v>
                </c:pt>
                <c:pt idx="8">
                  <c:v>0.05</c:v>
                </c:pt>
                <c:pt idx="9">
                  <c:v>0.1</c:v>
                </c:pt>
                <c:pt idx="10">
                  <c:v>0.09</c:v>
                </c:pt>
                <c:pt idx="11">
                  <c:v>7.0000000000000007E-2</c:v>
                </c:pt>
              </c:numCache>
            </c:numRef>
          </c:val>
          <c:smooth val="1"/>
          <c:extLst>
            <c:ext xmlns:c16="http://schemas.microsoft.com/office/drawing/2014/chart" uri="{C3380CC4-5D6E-409C-BE32-E72D297353CC}">
              <c16:uniqueId val="{00000001-857F-455D-889C-E44F42C03B36}"/>
            </c:ext>
          </c:extLst>
        </c:ser>
        <c:dLbls>
          <c:dLblPos val="t"/>
          <c:showLegendKey val="0"/>
          <c:showVal val="1"/>
          <c:showCatName val="0"/>
          <c:showSerName val="0"/>
          <c:showPercent val="0"/>
          <c:showBubbleSize val="0"/>
        </c:dLbls>
        <c:marker val="1"/>
        <c:smooth val="0"/>
        <c:axId val="105936768"/>
        <c:axId val="107487616"/>
      </c:lineChart>
      <c:catAx>
        <c:axId val="105936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a:lstStyle/>
          <a:p>
            <a:pPr>
              <a:defRPr/>
            </a:pPr>
            <a:endParaRPr lang="en-US"/>
          </a:p>
        </c:txPr>
        <c:crossAx val="107487616"/>
        <c:crosses val="autoZero"/>
        <c:auto val="1"/>
        <c:lblAlgn val="ctr"/>
        <c:lblOffset val="100"/>
        <c:noMultiLvlLbl val="0"/>
      </c:catAx>
      <c:valAx>
        <c:axId val="107487616"/>
        <c:scaling>
          <c:orientation val="minMax"/>
        </c:scaling>
        <c:delete val="1"/>
        <c:axPos val="l"/>
        <c:numFmt formatCode="0%" sourceLinked="1"/>
        <c:majorTickMark val="none"/>
        <c:minorTickMark val="none"/>
        <c:tickLblPos val="nextTo"/>
        <c:crossAx val="105936768"/>
        <c:crosses val="autoZero"/>
        <c:crossBetween val="between"/>
      </c:valAx>
      <c:spPr>
        <a:noFill/>
        <a:ln>
          <a:noFill/>
        </a:ln>
        <a:effectLst/>
      </c:spPr>
    </c:plotArea>
    <c:plotVisOnly val="1"/>
    <c:dispBlanksAs val="zero"/>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chemeClr val="bg1">
          <a:lumMod val="85000"/>
        </a:schemeClr>
      </a:solidFill>
      <a:bevel/>
    </a:ln>
    <a:effectLst/>
  </c:spPr>
  <c:txPr>
    <a:bodyPr/>
    <a:lstStyle/>
    <a:p>
      <a:pPr>
        <a:defRPr sz="1800">
          <a:solidFill>
            <a:schemeClr val="tx1"/>
          </a:solidFill>
          <a:latin typeface="Times New Roman" panose="02020603050405020304" pitchFamily="18" charset="0"/>
          <a:cs typeface="Times New Roman" panose="02020603050405020304" pitchFamily="18"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1"/>
          <c:order val="0"/>
          <c:tx>
            <c:v>Excess Reserve</c:v>
          </c:tx>
          <c:spPr>
            <a:solidFill>
              <a:schemeClr val="accent4">
                <a:lumMod val="40000"/>
                <a:lumOff val="60000"/>
              </a:schemeClr>
            </a:solidFill>
            <a:ln>
              <a:noFill/>
            </a:ln>
            <a:effectLst/>
          </c:spPr>
          <c:cat>
            <c:numRef>
              <c:f>'Series '!$A$6:$A$139</c:f>
              <c:numCache>
                <c:formatCode>[$-409]d\-mmm\-yy;@</c:formatCode>
                <c:ptCount val="133"/>
                <c:pt idx="0">
                  <c:v>42004</c:v>
                </c:pt>
                <c:pt idx="1">
                  <c:v>42035</c:v>
                </c:pt>
                <c:pt idx="2">
                  <c:v>42063</c:v>
                </c:pt>
                <c:pt idx="3">
                  <c:v>42094</c:v>
                </c:pt>
                <c:pt idx="4">
                  <c:v>42124</c:v>
                </c:pt>
                <c:pt idx="5">
                  <c:v>42155</c:v>
                </c:pt>
                <c:pt idx="6">
                  <c:v>42185</c:v>
                </c:pt>
                <c:pt idx="7">
                  <c:v>42216</c:v>
                </c:pt>
                <c:pt idx="8">
                  <c:v>42247</c:v>
                </c:pt>
                <c:pt idx="9">
                  <c:v>42277</c:v>
                </c:pt>
                <c:pt idx="10">
                  <c:v>42308</c:v>
                </c:pt>
                <c:pt idx="11">
                  <c:v>42338</c:v>
                </c:pt>
                <c:pt idx="12">
                  <c:v>42369</c:v>
                </c:pt>
                <c:pt idx="13">
                  <c:v>42400</c:v>
                </c:pt>
                <c:pt idx="14">
                  <c:v>42429</c:v>
                </c:pt>
                <c:pt idx="15">
                  <c:v>42460</c:v>
                </c:pt>
                <c:pt idx="16">
                  <c:v>42490</c:v>
                </c:pt>
                <c:pt idx="17">
                  <c:v>42521</c:v>
                </c:pt>
                <c:pt idx="18">
                  <c:v>42551</c:v>
                </c:pt>
                <c:pt idx="19">
                  <c:v>42582</c:v>
                </c:pt>
                <c:pt idx="20">
                  <c:v>42613</c:v>
                </c:pt>
                <c:pt idx="21">
                  <c:v>42643</c:v>
                </c:pt>
                <c:pt idx="22">
                  <c:v>42674</c:v>
                </c:pt>
                <c:pt idx="23">
                  <c:v>42704</c:v>
                </c:pt>
                <c:pt idx="24">
                  <c:v>42735</c:v>
                </c:pt>
                <c:pt idx="25">
                  <c:v>42766</c:v>
                </c:pt>
                <c:pt idx="26">
                  <c:v>42794</c:v>
                </c:pt>
                <c:pt idx="27">
                  <c:v>42825</c:v>
                </c:pt>
                <c:pt idx="28">
                  <c:v>42855</c:v>
                </c:pt>
                <c:pt idx="29">
                  <c:v>42886</c:v>
                </c:pt>
                <c:pt idx="30">
                  <c:v>42916</c:v>
                </c:pt>
                <c:pt idx="31">
                  <c:v>42947</c:v>
                </c:pt>
                <c:pt idx="32">
                  <c:v>42978</c:v>
                </c:pt>
                <c:pt idx="33">
                  <c:v>43008</c:v>
                </c:pt>
                <c:pt idx="34">
                  <c:v>43039</c:v>
                </c:pt>
                <c:pt idx="35">
                  <c:v>43069</c:v>
                </c:pt>
                <c:pt idx="36">
                  <c:v>43100</c:v>
                </c:pt>
                <c:pt idx="37">
                  <c:v>43131</c:v>
                </c:pt>
                <c:pt idx="38">
                  <c:v>43159</c:v>
                </c:pt>
                <c:pt idx="39">
                  <c:v>43190</c:v>
                </c:pt>
                <c:pt idx="40">
                  <c:v>43220</c:v>
                </c:pt>
                <c:pt idx="41">
                  <c:v>43251</c:v>
                </c:pt>
                <c:pt idx="42">
                  <c:v>43281</c:v>
                </c:pt>
                <c:pt idx="43">
                  <c:v>43312</c:v>
                </c:pt>
                <c:pt idx="44">
                  <c:v>43343</c:v>
                </c:pt>
                <c:pt idx="45">
                  <c:v>43373</c:v>
                </c:pt>
                <c:pt idx="46">
                  <c:v>43404</c:v>
                </c:pt>
                <c:pt idx="47">
                  <c:v>43434</c:v>
                </c:pt>
                <c:pt idx="48">
                  <c:v>43465</c:v>
                </c:pt>
                <c:pt idx="49">
                  <c:v>43496</c:v>
                </c:pt>
                <c:pt idx="50">
                  <c:v>43524</c:v>
                </c:pt>
                <c:pt idx="51">
                  <c:v>43555</c:v>
                </c:pt>
                <c:pt idx="52">
                  <c:v>43585</c:v>
                </c:pt>
                <c:pt idx="53">
                  <c:v>43616</c:v>
                </c:pt>
                <c:pt idx="54">
                  <c:v>43646</c:v>
                </c:pt>
                <c:pt idx="55">
                  <c:v>43677</c:v>
                </c:pt>
                <c:pt idx="56">
                  <c:v>43708</c:v>
                </c:pt>
                <c:pt idx="57">
                  <c:v>43738</c:v>
                </c:pt>
                <c:pt idx="58">
                  <c:v>43769</c:v>
                </c:pt>
                <c:pt idx="59">
                  <c:v>43799</c:v>
                </c:pt>
                <c:pt idx="60">
                  <c:v>43830</c:v>
                </c:pt>
                <c:pt idx="61">
                  <c:v>43861</c:v>
                </c:pt>
                <c:pt idx="62">
                  <c:v>43890</c:v>
                </c:pt>
                <c:pt idx="63">
                  <c:v>43921</c:v>
                </c:pt>
                <c:pt idx="64">
                  <c:v>43951</c:v>
                </c:pt>
                <c:pt idx="65">
                  <c:v>43982</c:v>
                </c:pt>
                <c:pt idx="66">
                  <c:v>44012</c:v>
                </c:pt>
                <c:pt idx="67">
                  <c:v>44043</c:v>
                </c:pt>
                <c:pt idx="68">
                  <c:v>44074</c:v>
                </c:pt>
                <c:pt idx="69">
                  <c:v>44104</c:v>
                </c:pt>
                <c:pt idx="70">
                  <c:v>44135</c:v>
                </c:pt>
                <c:pt idx="71">
                  <c:v>44165</c:v>
                </c:pt>
                <c:pt idx="72">
                  <c:v>44196</c:v>
                </c:pt>
                <c:pt idx="73">
                  <c:v>44197</c:v>
                </c:pt>
                <c:pt idx="74">
                  <c:v>44200</c:v>
                </c:pt>
                <c:pt idx="75">
                  <c:v>44201</c:v>
                </c:pt>
                <c:pt idx="76">
                  <c:v>44202</c:v>
                </c:pt>
                <c:pt idx="77">
                  <c:v>44203</c:v>
                </c:pt>
                <c:pt idx="78">
                  <c:v>44204</c:v>
                </c:pt>
                <c:pt idx="79">
                  <c:v>44207</c:v>
                </c:pt>
                <c:pt idx="80">
                  <c:v>44208</c:v>
                </c:pt>
                <c:pt idx="81">
                  <c:v>44209</c:v>
                </c:pt>
                <c:pt idx="82">
                  <c:v>44210</c:v>
                </c:pt>
                <c:pt idx="83">
                  <c:v>44211</c:v>
                </c:pt>
                <c:pt idx="84">
                  <c:v>44214</c:v>
                </c:pt>
                <c:pt idx="85">
                  <c:v>44215</c:v>
                </c:pt>
                <c:pt idx="86">
                  <c:v>44216</c:v>
                </c:pt>
                <c:pt idx="87">
                  <c:v>44217</c:v>
                </c:pt>
                <c:pt idx="88">
                  <c:v>44218</c:v>
                </c:pt>
                <c:pt idx="89">
                  <c:v>44221</c:v>
                </c:pt>
                <c:pt idx="90">
                  <c:v>44222</c:v>
                </c:pt>
                <c:pt idx="91">
                  <c:v>44223</c:v>
                </c:pt>
                <c:pt idx="92">
                  <c:v>44224</c:v>
                </c:pt>
                <c:pt idx="93">
                  <c:v>44225</c:v>
                </c:pt>
                <c:pt idx="94">
                  <c:v>44227</c:v>
                </c:pt>
                <c:pt idx="95">
                  <c:v>44229</c:v>
                </c:pt>
                <c:pt idx="96">
                  <c:v>44230</c:v>
                </c:pt>
                <c:pt idx="97">
                  <c:v>44231</c:v>
                </c:pt>
                <c:pt idx="98">
                  <c:v>44232</c:v>
                </c:pt>
                <c:pt idx="99">
                  <c:v>44235</c:v>
                </c:pt>
                <c:pt idx="100">
                  <c:v>44236</c:v>
                </c:pt>
                <c:pt idx="101">
                  <c:v>44237</c:v>
                </c:pt>
                <c:pt idx="102">
                  <c:v>44238</c:v>
                </c:pt>
                <c:pt idx="103">
                  <c:v>44239</c:v>
                </c:pt>
                <c:pt idx="104">
                  <c:v>44242</c:v>
                </c:pt>
                <c:pt idx="105">
                  <c:v>44243</c:v>
                </c:pt>
                <c:pt idx="106">
                  <c:v>44244</c:v>
                </c:pt>
                <c:pt idx="107">
                  <c:v>44245</c:v>
                </c:pt>
                <c:pt idx="108">
                  <c:v>44246</c:v>
                </c:pt>
                <c:pt idx="109">
                  <c:v>44251</c:v>
                </c:pt>
                <c:pt idx="110">
                  <c:v>44252</c:v>
                </c:pt>
                <c:pt idx="111">
                  <c:v>44253</c:v>
                </c:pt>
                <c:pt idx="112">
                  <c:v>44255</c:v>
                </c:pt>
                <c:pt idx="113">
                  <c:v>44256</c:v>
                </c:pt>
                <c:pt idx="114">
                  <c:v>44257</c:v>
                </c:pt>
                <c:pt idx="115">
                  <c:v>44258</c:v>
                </c:pt>
                <c:pt idx="116">
                  <c:v>44259</c:v>
                </c:pt>
                <c:pt idx="117">
                  <c:v>44260</c:v>
                </c:pt>
                <c:pt idx="118">
                  <c:v>44263</c:v>
                </c:pt>
                <c:pt idx="119">
                  <c:v>44264</c:v>
                </c:pt>
                <c:pt idx="120">
                  <c:v>44265</c:v>
                </c:pt>
                <c:pt idx="121">
                  <c:v>44266</c:v>
                </c:pt>
                <c:pt idx="122">
                  <c:v>44267</c:v>
                </c:pt>
                <c:pt idx="123">
                  <c:v>44270</c:v>
                </c:pt>
                <c:pt idx="124">
                  <c:v>44271</c:v>
                </c:pt>
                <c:pt idx="125">
                  <c:v>44272</c:v>
                </c:pt>
                <c:pt idx="126">
                  <c:v>44273</c:v>
                </c:pt>
                <c:pt idx="127">
                  <c:v>44274</c:v>
                </c:pt>
                <c:pt idx="128">
                  <c:v>44277</c:v>
                </c:pt>
                <c:pt idx="129">
                  <c:v>44278</c:v>
                </c:pt>
                <c:pt idx="130">
                  <c:v>44279</c:v>
                </c:pt>
                <c:pt idx="131">
                  <c:v>44280</c:v>
                </c:pt>
                <c:pt idx="132">
                  <c:v>44281</c:v>
                </c:pt>
              </c:numCache>
            </c:numRef>
          </c:cat>
          <c:val>
            <c:numRef>
              <c:f>'Series '!$J$4:$J$139</c:f>
              <c:numCache>
                <c:formatCode>General</c:formatCode>
                <c:ptCount val="135"/>
                <c:pt idx="2" formatCode="_(* #,##0_);_(* \(#,##0\);_(* &quot;-&quot;??_);_(@_)">
                  <c:v>22663.363677309997</c:v>
                </c:pt>
                <c:pt idx="3" formatCode="_(* #,##0_);_(* \(#,##0\);_(* &quot;-&quot;??_);_(@_)">
                  <c:v>26711.042062149998</c:v>
                </c:pt>
                <c:pt idx="4" formatCode="_(* #,##0_);_(* \(#,##0\);_(* &quot;-&quot;??_);_(@_)">
                  <c:v>19515.114748710002</c:v>
                </c:pt>
                <c:pt idx="5" formatCode="_(* #,##0_);_(* \(#,##0\);_(* &quot;-&quot;??_);_(@_)">
                  <c:v>9902.9091033800014</c:v>
                </c:pt>
                <c:pt idx="6" formatCode="_(* #,##0_);_(* \(#,##0\);_(* &quot;-&quot;??_);_(@_)">
                  <c:v>9491.4774536599998</c:v>
                </c:pt>
                <c:pt idx="7" formatCode="_(* #,##0_);_(* \(#,##0\);_(* &quot;-&quot;??_);_(@_)">
                  <c:v>11819.65673902</c:v>
                </c:pt>
                <c:pt idx="8" formatCode="_(* #,##0_);_(* \(#,##0\);_(* &quot;-&quot;??_);_(@_)">
                  <c:v>9594.6936563300023</c:v>
                </c:pt>
                <c:pt idx="9" formatCode="_(* #,##0_);_(* \(#,##0\);_(* &quot;-&quot;??_);_(@_)">
                  <c:v>8539.8150296999993</c:v>
                </c:pt>
                <c:pt idx="10" formatCode="_(* #,##0_);_(* \(#,##0\);_(* &quot;-&quot;??_);_(@_)">
                  <c:v>9562.6961074400006</c:v>
                </c:pt>
                <c:pt idx="11" formatCode="_(* #,##0_);_(* \(#,##0\);_(* &quot;-&quot;??_);_(@_)">
                  <c:v>12546.9486184</c:v>
                </c:pt>
                <c:pt idx="12" formatCode="_(* #,##0_);_(* \(#,##0\);_(* &quot;-&quot;??_);_(@_)">
                  <c:v>12118.029186519998</c:v>
                </c:pt>
                <c:pt idx="13" formatCode="_(* #,##0_);_(* \(#,##0\);_(* &quot;-&quot;??_);_(@_)">
                  <c:v>10350.84191809</c:v>
                </c:pt>
                <c:pt idx="14" formatCode="_(* #,##0_);_(* \(#,##0\);_(* &quot;-&quot;??_);_(@_)">
                  <c:v>8471.6629984599986</c:v>
                </c:pt>
                <c:pt idx="15" formatCode="_(* #,##0_);_(* \(#,##0\);_(* &quot;-&quot;??_);_(@_)">
                  <c:v>8847.4901353999994</c:v>
                </c:pt>
                <c:pt idx="16" formatCode="_(* #,##0_);_(* \(#,##0\);_(* &quot;-&quot;??_);_(@_)">
                  <c:v>11642.753947270001</c:v>
                </c:pt>
                <c:pt idx="17" formatCode="_(* #,##0_);_(* \(#,##0\);_(* &quot;-&quot;??_);_(@_)">
                  <c:v>18249.582257419999</c:v>
                </c:pt>
                <c:pt idx="18" formatCode="_(* #,##0_);_(* \(#,##0\);_(* &quot;-&quot;??_);_(@_)">
                  <c:v>11987.824443080002</c:v>
                </c:pt>
                <c:pt idx="19" formatCode="_(* #,##0_);_(* \(#,##0\);_(* &quot;-&quot;??_);_(@_)">
                  <c:v>11802.377353350003</c:v>
                </c:pt>
                <c:pt idx="20" formatCode="_(* #,##0_);_(* \(#,##0\);_(* &quot;-&quot;??_);_(@_)">
                  <c:v>9886.4716375099997</c:v>
                </c:pt>
                <c:pt idx="21" formatCode="_(* #,##0_);_(* \(#,##0\);_(* &quot;-&quot;??_);_(@_)">
                  <c:v>7621.9666445399989</c:v>
                </c:pt>
                <c:pt idx="22" formatCode="_(* #,##0_);_(* \(#,##0\);_(* &quot;-&quot;??_);_(@_)">
                  <c:v>11026.978704559999</c:v>
                </c:pt>
                <c:pt idx="23" formatCode="_(* #,##0_);_(* \(#,##0\);_(* &quot;-&quot;??_);_(@_)">
                  <c:v>9182.7490525699995</c:v>
                </c:pt>
                <c:pt idx="24" formatCode="_(* #,##0_);_(* \(#,##0\);_(* &quot;-&quot;??_);_(@_)">
                  <c:v>13978.430094270003</c:v>
                </c:pt>
                <c:pt idx="25" formatCode="_(* #,##0_);_(* \(#,##0\);_(* &quot;-&quot;??_);_(@_)">
                  <c:v>15537.709945420002</c:v>
                </c:pt>
                <c:pt idx="26" formatCode="_(* #,##0_);_(* \(#,##0\);_(* &quot;-&quot;??_);_(@_)">
                  <c:v>14317.635183910003</c:v>
                </c:pt>
                <c:pt idx="27" formatCode="_(* #,##0_);_(* \(#,##0\);_(* &quot;-&quot;??_);_(@_)">
                  <c:v>10854.438335189998</c:v>
                </c:pt>
                <c:pt idx="28" formatCode="_(* #,##0_);_(* \(#,##0\);_(* &quot;-&quot;??_);_(@_)">
                  <c:v>8871.8033396900009</c:v>
                </c:pt>
                <c:pt idx="29" formatCode="_(* #,##0_);_(* \(#,##0\);_(* &quot;-&quot;??_);_(@_)">
                  <c:v>16139.967314759999</c:v>
                </c:pt>
                <c:pt idx="30" formatCode="_(* #,##0_);_(* \(#,##0\);_(* &quot;-&quot;??_);_(@_)">
                  <c:v>7967.8167040099988</c:v>
                </c:pt>
                <c:pt idx="31" formatCode="_(* #,##0_);_(* \(#,##0\);_(* &quot;-&quot;??_);_(@_)">
                  <c:v>10394.271536060001</c:v>
                </c:pt>
                <c:pt idx="32" formatCode="_(* #,##0_);_(* \(#,##0\);_(* &quot;-&quot;??_);_(@_)">
                  <c:v>11836.521079179998</c:v>
                </c:pt>
                <c:pt idx="33" formatCode="_(* #,##0_);_(* \(#,##0\);_(* &quot;-&quot;??_);_(@_)">
                  <c:v>7781.1198002499996</c:v>
                </c:pt>
                <c:pt idx="34" formatCode="_(* #,##0_);_(* \(#,##0\);_(* &quot;-&quot;??_);_(@_)">
                  <c:v>6982.9873082800004</c:v>
                </c:pt>
                <c:pt idx="35" formatCode="_(* #,##0_);_(* \(#,##0\);_(* &quot;-&quot;??_);_(@_)">
                  <c:v>10668.974417880001</c:v>
                </c:pt>
                <c:pt idx="36" formatCode="_(* #,##0_);_(* \(#,##0\);_(* &quot;-&quot;??_);_(@_)">
                  <c:v>11836.521079179998</c:v>
                </c:pt>
                <c:pt idx="37" formatCode="_(* #,##0_);_(* \(#,##0\);_(* &quot;-&quot;??_);_(@_)">
                  <c:v>9097.1168355299997</c:v>
                </c:pt>
                <c:pt idx="38" formatCode="_(* #,##0_);_(* \(#,##0\);_(* &quot;-&quot;??_);_(@_)">
                  <c:v>10907.092539309999</c:v>
                </c:pt>
                <c:pt idx="39" formatCode="_(* #,##0_);_(* \(#,##0\);_(* &quot;-&quot;??_);_(@_)">
                  <c:v>9029.6743779699991</c:v>
                </c:pt>
                <c:pt idx="40" formatCode="_(* #,##0_);_(* \(#,##0\);_(* &quot;-&quot;??_);_(@_)">
                  <c:v>7008.9921358099982</c:v>
                </c:pt>
                <c:pt idx="41" formatCode="_(* #,##0_);_(* \(#,##0\);_(* &quot;-&quot;??_);_(@_)">
                  <c:v>13309.908655090001</c:v>
                </c:pt>
                <c:pt idx="42" formatCode="_(* #,##0_);_(* \(#,##0\);_(* &quot;-&quot;??_);_(@_)">
                  <c:v>4280.4574632600006</c:v>
                </c:pt>
                <c:pt idx="43" formatCode="_(* #,##0_);_(* \(#,##0\);_(* &quot;-&quot;??_);_(@_)">
                  <c:v>9590.1131785199996</c:v>
                </c:pt>
                <c:pt idx="44" formatCode="_(* #,##0_);_(* \(#,##0\);_(* &quot;-&quot;??_);_(@_)">
                  <c:v>10192.96623036</c:v>
                </c:pt>
                <c:pt idx="45" formatCode="_(* #,##0_);_(* \(#,##0\);_(* &quot;-&quot;??_);_(@_)">
                  <c:v>8416.9938321499994</c:v>
                </c:pt>
                <c:pt idx="46" formatCode="_(* #,##0_);_(* \(#,##0\);_(* &quot;-&quot;??_);_(@_)">
                  <c:v>10555.158835989998</c:v>
                </c:pt>
                <c:pt idx="47" formatCode="_(* #,##0_);_(* \(#,##0\);_(* &quot;-&quot;??_);_(@_)">
                  <c:v>11563.335292040001</c:v>
                </c:pt>
                <c:pt idx="48" formatCode="_(* #,##0_);_(* \(#,##0\);_(* &quot;-&quot;??_);_(@_)">
                  <c:v>7163.1283674099996</c:v>
                </c:pt>
                <c:pt idx="49" formatCode="_(* #,##0_);_(* \(#,##0\);_(* &quot;-&quot;??_);_(@_)">
                  <c:v>11059.330716530001</c:v>
                </c:pt>
                <c:pt idx="50" formatCode="_(* #,##0_);_(* \(#,##0\);_(* &quot;-&quot;??_);_(@_)">
                  <c:v>6260.5407399099995</c:v>
                </c:pt>
                <c:pt idx="51" formatCode="_(* #,##0_);_(* \(#,##0\);_(* &quot;-&quot;??_);_(@_)">
                  <c:v>3850.7750013600007</c:v>
                </c:pt>
                <c:pt idx="52" formatCode="_(* #,##0_);_(* \(#,##0\);_(* &quot;-&quot;??_);_(@_)">
                  <c:v>6443.9923853299997</c:v>
                </c:pt>
                <c:pt idx="53" formatCode="_(* #,##0_);_(* \(#,##0\);_(* &quot;-&quot;??_);_(@_)">
                  <c:v>8032.975146310001</c:v>
                </c:pt>
                <c:pt idx="54" formatCode="_(* #,##0_);_(* \(#,##0\);_(* &quot;-&quot;??_);_(@_)">
                  <c:v>5725.7232539599991</c:v>
                </c:pt>
                <c:pt idx="55" formatCode="_(* #,##0_);_(* \(#,##0\);_(* &quot;-&quot;??_);_(@_)">
                  <c:v>4596.4524380700004</c:v>
                </c:pt>
                <c:pt idx="56" formatCode="_(* #,##0_);_(* \(#,##0\);_(* &quot;-&quot;??_);_(@_)">
                  <c:v>7432.57992741</c:v>
                </c:pt>
                <c:pt idx="57" formatCode="_(* #,##0_);_(* \(#,##0\);_(* &quot;-&quot;??_);_(@_)">
                  <c:v>5820.0424358</c:v>
                </c:pt>
                <c:pt idx="58" formatCode="_(* #,##0_);_(* \(#,##0\);_(* &quot;-&quot;??_);_(@_)">
                  <c:v>4382.3608551199995</c:v>
                </c:pt>
                <c:pt idx="59" formatCode="_(* #,##0_);_(* \(#,##0\);_(* &quot;-&quot;??_);_(@_)">
                  <c:v>7620.8097385799992</c:v>
                </c:pt>
                <c:pt idx="60" formatCode="_(* #,##0_);_(* \(#,##0\);_(* &quot;-&quot;??_);_(@_)">
                  <c:v>10035.986697959999</c:v>
                </c:pt>
                <c:pt idx="61" formatCode="_(* #,##0_);_(* \(#,##0\);_(* &quot;-&quot;??_);_(@_)">
                  <c:v>10083.13479953</c:v>
                </c:pt>
                <c:pt idx="62" formatCode="_(* #,##0_);_(* \(#,##0\);_(* &quot;-&quot;??_);_(@_)">
                  <c:v>9241.3155305700002</c:v>
                </c:pt>
                <c:pt idx="63" formatCode="_(* #,##0_);_(* \(#,##0\);_(* &quot;-&quot;??_);_(@_)">
                  <c:v>14209.390483800002</c:v>
                </c:pt>
                <c:pt idx="64" formatCode="_(* #,##0_);_(* \(#,##0\);_(* &quot;-&quot;??_);_(@_)">
                  <c:v>11180.59926664</c:v>
                </c:pt>
                <c:pt idx="65" formatCode="_(* #,##0_);_(* \(#,##0\);_(* &quot;-&quot;??_);_(@_)">
                  <c:v>12189.795802229999</c:v>
                </c:pt>
                <c:pt idx="66" formatCode="_(* #,##0_);_(* \(#,##0\);_(* &quot;-&quot;??_);_(@_)">
                  <c:v>16616.638107950002</c:v>
                </c:pt>
                <c:pt idx="67" formatCode="_(* #,##0_);_(* \(#,##0\);_(* &quot;-&quot;??_);_(@_)">
                  <c:v>17141.057056969999</c:v>
                </c:pt>
                <c:pt idx="68" formatCode="_(* #,##0_);_(* \(#,##0\);_(* &quot;-&quot;??_);_(@_)">
                  <c:v>20190.18911566</c:v>
                </c:pt>
                <c:pt idx="69" formatCode="_(* #,##0_);_(* \(#,##0\);_(* &quot;-&quot;??_);_(@_)">
                  <c:v>20570.521063879998</c:v>
                </c:pt>
                <c:pt idx="70" formatCode="_(* #,##0_);_(* \(#,##0\);_(* &quot;-&quot;??_);_(@_)">
                  <c:v>21430.01052742</c:v>
                </c:pt>
                <c:pt idx="71" formatCode="_(* #,##0_);_(* \(#,##0\);_(* &quot;-&quot;??_);_(@_)">
                  <c:v>19803.25396296</c:v>
                </c:pt>
                <c:pt idx="72" formatCode="_(* #,##0_);_(* \(#,##0\);_(* &quot;-&quot;??_);_(@_)">
                  <c:v>24869.089755550001</c:v>
                </c:pt>
                <c:pt idx="73" formatCode="_(* #,##0_);_(* \(#,##0\);_(* &quot;-&quot;??_);_(@_)">
                  <c:v>31193.709148130001</c:v>
                </c:pt>
                <c:pt idx="74" formatCode="_(* #,##0_);_(* \(#,##0\);_(* &quot;-&quot;??_);_(@_)">
                  <c:v>37393.20046534</c:v>
                </c:pt>
                <c:pt idx="75" formatCode="_(* #,##0_);_(* \(#,##0\);_(* &quot;-&quot;??_);_(@_)">
                  <c:v>37158.948461039996</c:v>
                </c:pt>
                <c:pt idx="76" formatCode="_(* #,##0_);_(* \(#,##0\);_(* &quot;-&quot;??_);_(@_)">
                  <c:v>37454.890772459999</c:v>
                </c:pt>
                <c:pt idx="77" formatCode="_(* #,##0_);_(* \(#,##0\);_(* &quot;-&quot;??_);_(@_)">
                  <c:v>37372.384294960008</c:v>
                </c:pt>
                <c:pt idx="78" formatCode="_(* #,##0_);_(* \(#,##0\);_(* &quot;-&quot;??_);_(@_)">
                  <c:v>35415.296385850001</c:v>
                </c:pt>
                <c:pt idx="79" formatCode="_(* #,##0_);_(* \(#,##0\);_(* &quot;-&quot;??_);_(@_)">
                  <c:v>36456.255489349998</c:v>
                </c:pt>
                <c:pt idx="80" formatCode="_(* #,##0_);_(* \(#,##0\);_(* &quot;-&quot;??_);_(@_)">
                  <c:v>37142.495025210002</c:v>
                </c:pt>
                <c:pt idx="81" formatCode="_(* #,##0_);_(* \(#,##0\);_(* &quot;-&quot;??_);_(@_)">
                  <c:v>36472.229710560001</c:v>
                </c:pt>
                <c:pt idx="82" formatCode="_(* #,##0_);_(* \(#,##0\);_(* &quot;-&quot;??_);_(@_)">
                  <c:v>36820.045673379995</c:v>
                </c:pt>
                <c:pt idx="83" formatCode="_(* #,##0_);_(* \(#,##0\);_(* &quot;-&quot;??_);_(@_)">
                  <c:v>35401.916334369998</c:v>
                </c:pt>
                <c:pt idx="84" formatCode="_(* #,##0_);_(* \(#,##0\);_(* &quot;-&quot;??_);_(@_)">
                  <c:v>35401.916334369998</c:v>
                </c:pt>
                <c:pt idx="85" formatCode="_(* #,##0_);_(* \(#,##0\);_(* &quot;-&quot;??_);_(@_)">
                  <c:v>35376.488009269997</c:v>
                </c:pt>
                <c:pt idx="86" formatCode="_(* #,##0_);_(* \(#,##0\);_(* &quot;-&quot;??_);_(@_)">
                  <c:v>35609.924699330004</c:v>
                </c:pt>
                <c:pt idx="87" formatCode="_(* #,##0_);_(* \(#,##0\);_(* &quot;-&quot;??_);_(@_)">
                  <c:v>35297.159791140009</c:v>
                </c:pt>
                <c:pt idx="88" formatCode="_(* #,##0_);_(* \(#,##0\);_(* &quot;-&quot;??_);_(@_)">
                  <c:v>35188.59764249</c:v>
                </c:pt>
                <c:pt idx="89" formatCode="_(* #,##0_);_(* \(#,##0\);_(* &quot;-&quot;??_);_(@_)">
                  <c:v>36485.188210529996</c:v>
                </c:pt>
                <c:pt idx="90" formatCode="_(* #,##0_);_(* \(#,##0\);_(* &quot;-&quot;??_);_(@_)">
                  <c:v>35775.92922939</c:v>
                </c:pt>
                <c:pt idx="91" formatCode="_(* #,##0_);_(* \(#,##0\);_(* &quot;-&quot;??_);_(@_)">
                  <c:v>35786.28029273</c:v>
                </c:pt>
                <c:pt idx="92" formatCode="_(* #,##0_);_(* \(#,##0\);_(* &quot;-&quot;??_);_(@_)">
                  <c:v>36057.78843619</c:v>
                </c:pt>
                <c:pt idx="93" formatCode="_(* #,##0_);_(* \(#,##0\);_(* &quot;-&quot;??_);_(@_)">
                  <c:v>36931.453990510003</c:v>
                </c:pt>
                <c:pt idx="94" formatCode="_(* #,##0_);_(* \(#,##0\);_(* &quot;-&quot;??_);_(@_)">
                  <c:v>39632.152799269999</c:v>
                </c:pt>
                <c:pt idx="95" formatCode="_(* #,##0_);_(* \(#,##0\);_(* &quot;-&quot;??_);_(@_)">
                  <c:v>37974.804988969998</c:v>
                </c:pt>
                <c:pt idx="96" formatCode="_(* #,##0_);_(* \(#,##0\);_(* &quot;-&quot;??_);_(@_)">
                  <c:v>37974.807029470001</c:v>
                </c:pt>
                <c:pt idx="97" formatCode="_(* #,##0_);_(* \(#,##0\);_(* &quot;-&quot;??_);_(@_)">
                  <c:v>37607.133455790005</c:v>
                </c:pt>
                <c:pt idx="98" formatCode="_(* #,##0_);_(* \(#,##0\);_(* &quot;-&quot;??_);_(@_)">
                  <c:v>37532.656253060006</c:v>
                </c:pt>
                <c:pt idx="99" formatCode="_(* #,##0_);_(* \(#,##0\);_(* &quot;-&quot;??_);_(@_)">
                  <c:v>36777.546201880003</c:v>
                </c:pt>
                <c:pt idx="100" formatCode="_(* #,##0_);_(* \(#,##0\);_(* &quot;-&quot;??_);_(@_)">
                  <c:v>36703.420639920005</c:v>
                </c:pt>
                <c:pt idx="101" formatCode="_(* #,##0_);_(* \(#,##0\);_(* &quot;-&quot;??_);_(@_)">
                  <c:v>36218.411324010005</c:v>
                </c:pt>
                <c:pt idx="102" formatCode="_(* #,##0_);_(* \(#,##0\);_(* &quot;-&quot;??_);_(@_)">
                  <c:v>35542.065049190001</c:v>
                </c:pt>
                <c:pt idx="103" formatCode="_(* #,##0_);_(* \(#,##0\);_(* &quot;-&quot;??_);_(@_)">
                  <c:v>35496.737379860002</c:v>
                </c:pt>
                <c:pt idx="104" formatCode="_(* #,##0_);_(* \(#,##0\);_(* &quot;-&quot;??_);_(@_)">
                  <c:v>36698.541076919995</c:v>
                </c:pt>
                <c:pt idx="105" formatCode="_(* #,##0_);_(* \(#,##0\);_(* &quot;-&quot;??_);_(@_)">
                  <c:v>36698.458076919997</c:v>
                </c:pt>
                <c:pt idx="106" formatCode="_(* #,##0_);_(* \(#,##0\);_(* &quot;-&quot;??_);_(@_)">
                  <c:v>36619.79142817</c:v>
                </c:pt>
                <c:pt idx="107" formatCode="_(* #,##0_);_(* \(#,##0\);_(* &quot;-&quot;??_);_(@_)">
                  <c:v>36289.872979629996</c:v>
                </c:pt>
                <c:pt idx="108" formatCode="_(* #,##0_);_(* \(#,##0\);_(* &quot;-&quot;??_);_(@_)">
                  <c:v>36313.650753730006</c:v>
                </c:pt>
                <c:pt idx="109" formatCode="_(* #,##0_);_(* \(#,##0\);_(* &quot;-&quot;??_);_(@_)">
                  <c:v>35288.279736229997</c:v>
                </c:pt>
                <c:pt idx="110" formatCode="_(* #,##0_);_(* \(#,##0\);_(* &quot;-&quot;??_);_(@_)">
                  <c:v>34915.081281569997</c:v>
                </c:pt>
                <c:pt idx="111" formatCode="_(* #,##0_);_(* \(#,##0\);_(* &quot;-&quot;??_);_(@_)">
                  <c:v>35370.028899489997</c:v>
                </c:pt>
                <c:pt idx="112" formatCode="_(* #,##0_);_(* \(#,##0\);_(* &quot;-&quot;??_);_(@_)">
                  <c:v>34852.926401050005</c:v>
                </c:pt>
                <c:pt idx="113" formatCode="_(* #,##0_);_(* \(#,##0\);_(* &quot;-&quot;??_);_(@_)">
                  <c:v>36223.961149379997</c:v>
                </c:pt>
                <c:pt idx="114" formatCode="_(* #,##0_);_(* \(#,##0\);_(* &quot;-&quot;??_);_(@_)">
                  <c:v>36223.939553379998</c:v>
                </c:pt>
                <c:pt idx="115" formatCode="_(* #,##0_);_(* \(#,##0\);_(* &quot;-&quot;??_);_(@_)">
                  <c:v>36142.032066920008</c:v>
                </c:pt>
                <c:pt idx="116" formatCode="_(* #,##0_);_(* \(#,##0\);_(* &quot;-&quot;??_);_(@_)">
                  <c:v>35567.719792669996</c:v>
                </c:pt>
                <c:pt idx="117" formatCode="_(* #,##0_);_(* \(#,##0\);_(* &quot;-&quot;??_);_(@_)">
                  <c:v>33949.065008979996</c:v>
                </c:pt>
                <c:pt idx="118" formatCode="_(* #,##0_);_(* \(#,##0\);_(* &quot;-&quot;??_);_(@_)">
                  <c:v>34710.224157669996</c:v>
                </c:pt>
                <c:pt idx="119" formatCode="_(* #,##0_);_(* \(#,##0\);_(* &quot;-&quot;??_);_(@_)">
                  <c:v>33674.299893739997</c:v>
                </c:pt>
                <c:pt idx="120" formatCode="_(* #,##0_);_(* \(#,##0\);_(* &quot;-&quot;??_);_(@_)">
                  <c:v>33907.643639100002</c:v>
                </c:pt>
                <c:pt idx="121" formatCode="_(* #,##0_);_(* \(#,##0\);_(* &quot;-&quot;??_);_(@_)">
                  <c:v>33534.036010800002</c:v>
                </c:pt>
                <c:pt idx="122" formatCode="_(* #,##0_);_(* \(#,##0\);_(* &quot;-&quot;??_);_(@_)">
                  <c:v>35647.349431859999</c:v>
                </c:pt>
                <c:pt idx="123" formatCode="_(* #,##0_);_(* \(#,##0\);_(* &quot;-&quot;??_);_(@_)">
                  <c:v>35090.466393989998</c:v>
                </c:pt>
                <c:pt idx="124" formatCode="_(* #,##0_);_(* \(#,##0\);_(* &quot;-&quot;??_);_(@_)">
                  <c:v>34687.304547689993</c:v>
                </c:pt>
                <c:pt idx="125" formatCode="_(* #,##0_);_(* \(#,##0\);_(* &quot;-&quot;??_);_(@_)">
                  <c:v>33916.678866349997</c:v>
                </c:pt>
                <c:pt idx="126" formatCode="_(* #,##0_);_(* \(#,##0\);_(* &quot;-&quot;??_);_(@_)">
                  <c:v>34076.444062079994</c:v>
                </c:pt>
                <c:pt idx="127" formatCode="_(* #,##0_);_(* \(#,##0\);_(* &quot;-&quot;??_);_(@_)">
                  <c:v>32919.515377240001</c:v>
                </c:pt>
                <c:pt idx="128" formatCode="_(* #,##0_);_(* \(#,##0\);_(* &quot;-&quot;??_);_(@_)">
                  <c:v>32592.086355630003</c:v>
                </c:pt>
                <c:pt idx="129" formatCode="_(* #,##0_);_(* \(#,##0\);_(* &quot;-&quot;??_);_(@_)">
                  <c:v>32748.146165810002</c:v>
                </c:pt>
                <c:pt idx="130" formatCode="_(* #,##0_);_(* \(#,##0\);_(* &quot;-&quot;??_);_(@_)">
                  <c:v>33016.096665619996</c:v>
                </c:pt>
                <c:pt idx="131" formatCode="_(* #,##0_);_(* \(#,##0\);_(* &quot;-&quot;??_);_(@_)">
                  <c:v>32427.75109383</c:v>
                </c:pt>
                <c:pt idx="132" formatCode="_(* #,##0_);_(* \(#,##0\);_(* &quot;-&quot;??_);_(@_)">
                  <c:v>33453.250800300004</c:v>
                </c:pt>
                <c:pt idx="133" formatCode="_(* #,##0_);_(* \(#,##0\);_(* &quot;-&quot;??_);_(@_)">
                  <c:v>33029.617766050003</c:v>
                </c:pt>
                <c:pt idx="134" formatCode="_(* #,##0_);_(* \(#,##0\);_(* &quot;-&quot;??_);_(@_)">
                  <c:v>33622.808404410003</c:v>
                </c:pt>
              </c:numCache>
            </c:numRef>
          </c:val>
          <c:extLst>
            <c:ext xmlns:c16="http://schemas.microsoft.com/office/drawing/2014/chart" uri="{C3380CC4-5D6E-409C-BE32-E72D297353CC}">
              <c16:uniqueId val="{00000000-1AB0-4A24-9A2A-69C1D29E8CF2}"/>
            </c:ext>
          </c:extLst>
        </c:ser>
        <c:ser>
          <c:idx val="0"/>
          <c:order val="1"/>
          <c:tx>
            <c:strRef>
              <c:f>'Series '!$I$3</c:f>
              <c:strCache>
                <c:ptCount val="1"/>
                <c:pt idx="0">
                  <c:v>CRR</c:v>
                </c:pt>
              </c:strCache>
            </c:strRef>
          </c:tx>
          <c:spPr>
            <a:solidFill>
              <a:schemeClr val="accent5">
                <a:lumMod val="40000"/>
                <a:lumOff val="60000"/>
              </a:schemeClr>
            </a:solidFill>
            <a:ln>
              <a:noFill/>
            </a:ln>
            <a:effectLst/>
          </c:spPr>
          <c:cat>
            <c:numRef>
              <c:f>'Series '!$A$6:$A$139</c:f>
              <c:numCache>
                <c:formatCode>[$-409]d\-mmm\-yy;@</c:formatCode>
                <c:ptCount val="133"/>
                <c:pt idx="0">
                  <c:v>42004</c:v>
                </c:pt>
                <c:pt idx="1">
                  <c:v>42035</c:v>
                </c:pt>
                <c:pt idx="2">
                  <c:v>42063</c:v>
                </c:pt>
                <c:pt idx="3">
                  <c:v>42094</c:v>
                </c:pt>
                <c:pt idx="4">
                  <c:v>42124</c:v>
                </c:pt>
                <c:pt idx="5">
                  <c:v>42155</c:v>
                </c:pt>
                <c:pt idx="6">
                  <c:v>42185</c:v>
                </c:pt>
                <c:pt idx="7">
                  <c:v>42216</c:v>
                </c:pt>
                <c:pt idx="8">
                  <c:v>42247</c:v>
                </c:pt>
                <c:pt idx="9">
                  <c:v>42277</c:v>
                </c:pt>
                <c:pt idx="10">
                  <c:v>42308</c:v>
                </c:pt>
                <c:pt idx="11">
                  <c:v>42338</c:v>
                </c:pt>
                <c:pt idx="12">
                  <c:v>42369</c:v>
                </c:pt>
                <c:pt idx="13">
                  <c:v>42400</c:v>
                </c:pt>
                <c:pt idx="14">
                  <c:v>42429</c:v>
                </c:pt>
                <c:pt idx="15">
                  <c:v>42460</c:v>
                </c:pt>
                <c:pt idx="16">
                  <c:v>42490</c:v>
                </c:pt>
                <c:pt idx="17">
                  <c:v>42521</c:v>
                </c:pt>
                <c:pt idx="18">
                  <c:v>42551</c:v>
                </c:pt>
                <c:pt idx="19">
                  <c:v>42582</c:v>
                </c:pt>
                <c:pt idx="20">
                  <c:v>42613</c:v>
                </c:pt>
                <c:pt idx="21">
                  <c:v>42643</c:v>
                </c:pt>
                <c:pt idx="22">
                  <c:v>42674</c:v>
                </c:pt>
                <c:pt idx="23">
                  <c:v>42704</c:v>
                </c:pt>
                <c:pt idx="24">
                  <c:v>42735</c:v>
                </c:pt>
                <c:pt idx="25">
                  <c:v>42766</c:v>
                </c:pt>
                <c:pt idx="26">
                  <c:v>42794</c:v>
                </c:pt>
                <c:pt idx="27">
                  <c:v>42825</c:v>
                </c:pt>
                <c:pt idx="28">
                  <c:v>42855</c:v>
                </c:pt>
                <c:pt idx="29">
                  <c:v>42886</c:v>
                </c:pt>
                <c:pt idx="30">
                  <c:v>42916</c:v>
                </c:pt>
                <c:pt idx="31">
                  <c:v>42947</c:v>
                </c:pt>
                <c:pt idx="32">
                  <c:v>42978</c:v>
                </c:pt>
                <c:pt idx="33">
                  <c:v>43008</c:v>
                </c:pt>
                <c:pt idx="34">
                  <c:v>43039</c:v>
                </c:pt>
                <c:pt idx="35">
                  <c:v>43069</c:v>
                </c:pt>
                <c:pt idx="36">
                  <c:v>43100</c:v>
                </c:pt>
                <c:pt idx="37">
                  <c:v>43131</c:v>
                </c:pt>
                <c:pt idx="38">
                  <c:v>43159</c:v>
                </c:pt>
                <c:pt idx="39">
                  <c:v>43190</c:v>
                </c:pt>
                <c:pt idx="40">
                  <c:v>43220</c:v>
                </c:pt>
                <c:pt idx="41">
                  <c:v>43251</c:v>
                </c:pt>
                <c:pt idx="42">
                  <c:v>43281</c:v>
                </c:pt>
                <c:pt idx="43">
                  <c:v>43312</c:v>
                </c:pt>
                <c:pt idx="44">
                  <c:v>43343</c:v>
                </c:pt>
                <c:pt idx="45">
                  <c:v>43373</c:v>
                </c:pt>
                <c:pt idx="46">
                  <c:v>43404</c:v>
                </c:pt>
                <c:pt idx="47">
                  <c:v>43434</c:v>
                </c:pt>
                <c:pt idx="48">
                  <c:v>43465</c:v>
                </c:pt>
                <c:pt idx="49">
                  <c:v>43496</c:v>
                </c:pt>
                <c:pt idx="50">
                  <c:v>43524</c:v>
                </c:pt>
                <c:pt idx="51">
                  <c:v>43555</c:v>
                </c:pt>
                <c:pt idx="52">
                  <c:v>43585</c:v>
                </c:pt>
                <c:pt idx="53">
                  <c:v>43616</c:v>
                </c:pt>
                <c:pt idx="54">
                  <c:v>43646</c:v>
                </c:pt>
                <c:pt idx="55">
                  <c:v>43677</c:v>
                </c:pt>
                <c:pt idx="56">
                  <c:v>43708</c:v>
                </c:pt>
                <c:pt idx="57">
                  <c:v>43738</c:v>
                </c:pt>
                <c:pt idx="58">
                  <c:v>43769</c:v>
                </c:pt>
                <c:pt idx="59">
                  <c:v>43799</c:v>
                </c:pt>
                <c:pt idx="60">
                  <c:v>43830</c:v>
                </c:pt>
                <c:pt idx="61">
                  <c:v>43861</c:v>
                </c:pt>
                <c:pt idx="62">
                  <c:v>43890</c:v>
                </c:pt>
                <c:pt idx="63">
                  <c:v>43921</c:v>
                </c:pt>
                <c:pt idx="64">
                  <c:v>43951</c:v>
                </c:pt>
                <c:pt idx="65">
                  <c:v>43982</c:v>
                </c:pt>
                <c:pt idx="66">
                  <c:v>44012</c:v>
                </c:pt>
                <c:pt idx="67">
                  <c:v>44043</c:v>
                </c:pt>
                <c:pt idx="68">
                  <c:v>44074</c:v>
                </c:pt>
                <c:pt idx="69">
                  <c:v>44104</c:v>
                </c:pt>
                <c:pt idx="70">
                  <c:v>44135</c:v>
                </c:pt>
                <c:pt idx="71">
                  <c:v>44165</c:v>
                </c:pt>
                <c:pt idx="72">
                  <c:v>44196</c:v>
                </c:pt>
                <c:pt idx="73">
                  <c:v>44197</c:v>
                </c:pt>
                <c:pt idx="74">
                  <c:v>44200</c:v>
                </c:pt>
                <c:pt idx="75">
                  <c:v>44201</c:v>
                </c:pt>
                <c:pt idx="76">
                  <c:v>44202</c:v>
                </c:pt>
                <c:pt idx="77">
                  <c:v>44203</c:v>
                </c:pt>
                <c:pt idx="78">
                  <c:v>44204</c:v>
                </c:pt>
                <c:pt idx="79">
                  <c:v>44207</c:v>
                </c:pt>
                <c:pt idx="80">
                  <c:v>44208</c:v>
                </c:pt>
                <c:pt idx="81">
                  <c:v>44209</c:v>
                </c:pt>
                <c:pt idx="82">
                  <c:v>44210</c:v>
                </c:pt>
                <c:pt idx="83">
                  <c:v>44211</c:v>
                </c:pt>
                <c:pt idx="84">
                  <c:v>44214</c:v>
                </c:pt>
                <c:pt idx="85">
                  <c:v>44215</c:v>
                </c:pt>
                <c:pt idx="86">
                  <c:v>44216</c:v>
                </c:pt>
                <c:pt idx="87">
                  <c:v>44217</c:v>
                </c:pt>
                <c:pt idx="88">
                  <c:v>44218</c:v>
                </c:pt>
                <c:pt idx="89">
                  <c:v>44221</c:v>
                </c:pt>
                <c:pt idx="90">
                  <c:v>44222</c:v>
                </c:pt>
                <c:pt idx="91">
                  <c:v>44223</c:v>
                </c:pt>
                <c:pt idx="92">
                  <c:v>44224</c:v>
                </c:pt>
                <c:pt idx="93">
                  <c:v>44225</c:v>
                </c:pt>
                <c:pt idx="94">
                  <c:v>44227</c:v>
                </c:pt>
                <c:pt idx="95">
                  <c:v>44229</c:v>
                </c:pt>
                <c:pt idx="96">
                  <c:v>44230</c:v>
                </c:pt>
                <c:pt idx="97">
                  <c:v>44231</c:v>
                </c:pt>
                <c:pt idx="98">
                  <c:v>44232</c:v>
                </c:pt>
                <c:pt idx="99">
                  <c:v>44235</c:v>
                </c:pt>
                <c:pt idx="100">
                  <c:v>44236</c:v>
                </c:pt>
                <c:pt idx="101">
                  <c:v>44237</c:v>
                </c:pt>
                <c:pt idx="102">
                  <c:v>44238</c:v>
                </c:pt>
                <c:pt idx="103">
                  <c:v>44239</c:v>
                </c:pt>
                <c:pt idx="104">
                  <c:v>44242</c:v>
                </c:pt>
                <c:pt idx="105">
                  <c:v>44243</c:v>
                </c:pt>
                <c:pt idx="106">
                  <c:v>44244</c:v>
                </c:pt>
                <c:pt idx="107">
                  <c:v>44245</c:v>
                </c:pt>
                <c:pt idx="108">
                  <c:v>44246</c:v>
                </c:pt>
                <c:pt idx="109">
                  <c:v>44251</c:v>
                </c:pt>
                <c:pt idx="110">
                  <c:v>44252</c:v>
                </c:pt>
                <c:pt idx="111">
                  <c:v>44253</c:v>
                </c:pt>
                <c:pt idx="112">
                  <c:v>44255</c:v>
                </c:pt>
                <c:pt idx="113">
                  <c:v>44256</c:v>
                </c:pt>
                <c:pt idx="114">
                  <c:v>44257</c:v>
                </c:pt>
                <c:pt idx="115">
                  <c:v>44258</c:v>
                </c:pt>
                <c:pt idx="116">
                  <c:v>44259</c:v>
                </c:pt>
                <c:pt idx="117">
                  <c:v>44260</c:v>
                </c:pt>
                <c:pt idx="118">
                  <c:v>44263</c:v>
                </c:pt>
                <c:pt idx="119">
                  <c:v>44264</c:v>
                </c:pt>
                <c:pt idx="120">
                  <c:v>44265</c:v>
                </c:pt>
                <c:pt idx="121">
                  <c:v>44266</c:v>
                </c:pt>
                <c:pt idx="122">
                  <c:v>44267</c:v>
                </c:pt>
                <c:pt idx="123">
                  <c:v>44270</c:v>
                </c:pt>
                <c:pt idx="124">
                  <c:v>44271</c:v>
                </c:pt>
                <c:pt idx="125">
                  <c:v>44272</c:v>
                </c:pt>
                <c:pt idx="126">
                  <c:v>44273</c:v>
                </c:pt>
                <c:pt idx="127">
                  <c:v>44274</c:v>
                </c:pt>
                <c:pt idx="128">
                  <c:v>44277</c:v>
                </c:pt>
                <c:pt idx="129">
                  <c:v>44278</c:v>
                </c:pt>
                <c:pt idx="130">
                  <c:v>44279</c:v>
                </c:pt>
                <c:pt idx="131">
                  <c:v>44280</c:v>
                </c:pt>
                <c:pt idx="132">
                  <c:v>44281</c:v>
                </c:pt>
              </c:numCache>
            </c:numRef>
          </c:cat>
          <c:val>
            <c:numRef>
              <c:f>'Series '!$I$4:$I$139</c:f>
              <c:numCache>
                <c:formatCode>General</c:formatCode>
                <c:ptCount val="135"/>
                <c:pt idx="2" formatCode="_(* #,##0_);_(* \(#,##0\);_(* &quot;-&quot;??_);_(@_)">
                  <c:v>3767.6834170399998</c:v>
                </c:pt>
                <c:pt idx="3" formatCode="_(* #,##0_);_(* \(#,##0\);_(* &quot;-&quot;??_);_(@_)">
                  <c:v>3845.9922627400001</c:v>
                </c:pt>
                <c:pt idx="4" formatCode="_(* #,##0_);_(* \(#,##0\);_(* &quot;-&quot;??_);_(@_)">
                  <c:v>3755.8530155099998</c:v>
                </c:pt>
                <c:pt idx="5" formatCode="_(* #,##0_);_(* \(#,##0\);_(* &quot;-&quot;??_);_(@_)">
                  <c:v>7679.7448944199987</c:v>
                </c:pt>
                <c:pt idx="6" formatCode="_(* #,##0_);_(* \(#,##0\);_(* &quot;-&quot;??_);_(@_)">
                  <c:v>7673.8225558900003</c:v>
                </c:pt>
                <c:pt idx="7" formatCode="_(* #,##0_);_(* \(#,##0\);_(* &quot;-&quot;??_);_(@_)">
                  <c:v>6939.3936493700012</c:v>
                </c:pt>
                <c:pt idx="8" formatCode="_(* #,##0_);_(* \(#,##0\);_(* &quot;-&quot;??_);_(@_)">
                  <c:v>7321.9248771199991</c:v>
                </c:pt>
                <c:pt idx="9" formatCode="_(* #,##0_);_(* \(#,##0\);_(* &quot;-&quot;??_);_(@_)">
                  <c:v>7123.6510030800009</c:v>
                </c:pt>
                <c:pt idx="10" formatCode="_(* #,##0_);_(* \(#,##0\);_(* &quot;-&quot;??_);_(@_)">
                  <c:v>7018.1814735100006</c:v>
                </c:pt>
                <c:pt idx="11" formatCode="_(* #,##0_);_(* \(#,##0\);_(* &quot;-&quot;??_);_(@_)">
                  <c:v>7049.80197529</c:v>
                </c:pt>
                <c:pt idx="12" formatCode="_(* #,##0_);_(* \(#,##0\);_(* &quot;-&quot;??_);_(@_)">
                  <c:v>7405.9093339999999</c:v>
                </c:pt>
                <c:pt idx="13" formatCode="_(* #,##0_);_(* \(#,##0\);_(* &quot;-&quot;??_);_(@_)">
                  <c:v>7558.9097690899989</c:v>
                </c:pt>
                <c:pt idx="14" formatCode="_(* #,##0_);_(* \(#,##0\);_(* &quot;-&quot;??_);_(@_)">
                  <c:v>7922.8809996399996</c:v>
                </c:pt>
                <c:pt idx="15" formatCode="_(* #,##0_);_(* \(#,##0\);_(* &quot;-&quot;??_);_(@_)">
                  <c:v>7860.9794129100001</c:v>
                </c:pt>
                <c:pt idx="16" formatCode="_(* #,##0_);_(* \(#,##0\);_(* &quot;-&quot;??_);_(@_)">
                  <c:v>7849.5320928800002</c:v>
                </c:pt>
                <c:pt idx="17" formatCode="_(* #,##0_);_(* \(#,##0\);_(* &quot;-&quot;??_);_(@_)">
                  <c:v>7876.5040031099988</c:v>
                </c:pt>
                <c:pt idx="18" formatCode="_(* #,##0_);_(* \(#,##0\);_(* &quot;-&quot;??_);_(@_)">
                  <c:v>7987.3417616200004</c:v>
                </c:pt>
                <c:pt idx="19" formatCode="_(* #,##0_);_(* \(#,##0\);_(* &quot;-&quot;??_);_(@_)">
                  <c:v>8147.2892078200002</c:v>
                </c:pt>
                <c:pt idx="20" formatCode="_(* #,##0_);_(* \(#,##0\);_(* &quot;-&quot;??_);_(@_)">
                  <c:v>8245.5226033600011</c:v>
                </c:pt>
                <c:pt idx="21" formatCode="_(* #,##0_);_(* \(#,##0\);_(* &quot;-&quot;??_);_(@_)">
                  <c:v>8135.9159797599996</c:v>
                </c:pt>
                <c:pt idx="22" formatCode="_(* #,##0_);_(* \(#,##0\);_(* &quot;-&quot;??_);_(@_)">
                  <c:v>8289.8660719999989</c:v>
                </c:pt>
                <c:pt idx="23" formatCode="_(* #,##0_);_(* \(#,##0\);_(* &quot;-&quot;??_);_(@_)">
                  <c:v>8754.2916544300006</c:v>
                </c:pt>
                <c:pt idx="24" formatCode="_(* #,##0_);_(* \(#,##0\);_(* &quot;-&quot;??_);_(@_)">
                  <c:v>8564.3113247700003</c:v>
                </c:pt>
                <c:pt idx="25" formatCode="_(* #,##0_);_(* \(#,##0\);_(* &quot;-&quot;??_);_(@_)">
                  <c:v>9016.2818688299994</c:v>
                </c:pt>
                <c:pt idx="26" formatCode="_(* #,##0_);_(* \(#,##0\);_(* &quot;-&quot;??_);_(@_)">
                  <c:v>9504.8502320299995</c:v>
                </c:pt>
                <c:pt idx="27" formatCode="_(* #,##0_);_(* \(#,##0\);_(* &quot;-&quot;??_);_(@_)">
                  <c:v>9709.578762029998</c:v>
                </c:pt>
                <c:pt idx="28" formatCode="_(* #,##0_);_(* \(#,##0\);_(* &quot;-&quot;??_);_(@_)">
                  <c:v>9368.367849889999</c:v>
                </c:pt>
                <c:pt idx="29" formatCode="_(* #,##0_);_(* \(#,##0\);_(* &quot;-&quot;??_);_(@_)">
                  <c:v>9545.4144122899997</c:v>
                </c:pt>
                <c:pt idx="30" formatCode="_(* #,##0_);_(* \(#,##0\);_(* &quot;-&quot;??_);_(@_)">
                  <c:v>9853.2949490600004</c:v>
                </c:pt>
                <c:pt idx="31" formatCode="_(* #,##0_);_(* \(#,##0\);_(* &quot;-&quot;??_);_(@_)">
                  <c:v>10335.52151375</c:v>
                </c:pt>
                <c:pt idx="32" formatCode="_(* #,##0_);_(* \(#,##0\);_(* &quot;-&quot;??_);_(@_)">
                  <c:v>10060.52944552</c:v>
                </c:pt>
                <c:pt idx="33" formatCode="_(* #,##0_);_(* \(#,##0\);_(* &quot;-&quot;??_);_(@_)">
                  <c:v>10273.34502529</c:v>
                </c:pt>
                <c:pt idx="34" formatCode="_(* #,##0_);_(* \(#,##0\);_(* &quot;-&quot;??_);_(@_)">
                  <c:v>10239.400416889999</c:v>
                </c:pt>
                <c:pt idx="35" formatCode="_(* #,##0_);_(* \(#,##0\);_(* &quot;-&quot;??_);_(@_)">
                  <c:v>10211.627690579999</c:v>
                </c:pt>
                <c:pt idx="36" formatCode="_(* #,##0_);_(* \(#,##0\);_(* &quot;-&quot;??_);_(@_)">
                  <c:v>10060.52944552</c:v>
                </c:pt>
                <c:pt idx="37" formatCode="_(* #,##0_);_(* \(#,##0\);_(* &quot;-&quot;??_);_(@_)">
                  <c:v>10424.330859110001</c:v>
                </c:pt>
                <c:pt idx="38" formatCode="_(* #,##0_);_(* \(#,##0\);_(* &quot;-&quot;??_);_(@_)">
                  <c:v>10540.179833030001</c:v>
                </c:pt>
                <c:pt idx="39" formatCode="_(* #,##0_);_(* \(#,##0\);_(* &quot;-&quot;??_);_(@_)">
                  <c:v>10625.078825699999</c:v>
                </c:pt>
                <c:pt idx="40" formatCode="_(* #,##0_);_(* \(#,##0\);_(* &quot;-&quot;??_);_(@_)">
                  <c:v>10629.217108050001</c:v>
                </c:pt>
                <c:pt idx="41" formatCode="_(* #,##0_);_(* \(#,##0\);_(* &quot;-&quot;??_);_(@_)">
                  <c:v>10909.799993810002</c:v>
                </c:pt>
                <c:pt idx="42" formatCode="_(* #,##0_);_(* \(#,##0\);_(* &quot;-&quot;??_);_(@_)">
                  <c:v>11380.64549538</c:v>
                </c:pt>
                <c:pt idx="43" formatCode="_(* #,##0_);_(* \(#,##0\);_(* &quot;-&quot;??_);_(@_)">
                  <c:v>10841.33077938</c:v>
                </c:pt>
                <c:pt idx="44" formatCode="_(* #,##0_);_(* \(#,##0\);_(* &quot;-&quot;??_);_(@_)">
                  <c:v>11008.50010565</c:v>
                </c:pt>
                <c:pt idx="45" formatCode="_(* #,##0_);_(* \(#,##0\);_(* &quot;-&quot;??_);_(@_)">
                  <c:v>11155.886475309999</c:v>
                </c:pt>
                <c:pt idx="46" formatCode="_(* #,##0_);_(* \(#,##0\);_(* &quot;-&quot;??_);_(@_)">
                  <c:v>11156.41783516</c:v>
                </c:pt>
                <c:pt idx="47" formatCode="_(* #,##0_);_(* \(#,##0\);_(* &quot;-&quot;??_);_(@_)">
                  <c:v>11313.62278344</c:v>
                </c:pt>
                <c:pt idx="48" formatCode="_(* #,##0_);_(* \(#,##0\);_(* &quot;-&quot;??_);_(@_)">
                  <c:v>11267.92566726</c:v>
                </c:pt>
                <c:pt idx="49" formatCode="_(* #,##0_);_(* \(#,##0\);_(* &quot;-&quot;??_);_(@_)">
                  <c:v>11452.793713009998</c:v>
                </c:pt>
                <c:pt idx="50" formatCode="_(* #,##0_);_(* \(#,##0\);_(* &quot;-&quot;??_);_(@_)">
                  <c:v>11808.355072149998</c:v>
                </c:pt>
                <c:pt idx="51" formatCode="_(* #,##0_);_(* \(#,##0\);_(* &quot;-&quot;??_);_(@_)">
                  <c:v>11483.609227819999</c:v>
                </c:pt>
                <c:pt idx="52" formatCode="_(* #,##0_);_(* \(#,##0\);_(* &quot;-&quot;??_);_(@_)">
                  <c:v>11484.58071301</c:v>
                </c:pt>
                <c:pt idx="53" formatCode="_(* #,##0_);_(* \(#,##0\);_(* &quot;-&quot;??_);_(@_)">
                  <c:v>11298.580262739999</c:v>
                </c:pt>
                <c:pt idx="54" formatCode="_(* #,##0_);_(* \(#,##0\);_(* &quot;-&quot;??_);_(@_)">
                  <c:v>11524.30299876</c:v>
                </c:pt>
                <c:pt idx="55" formatCode="_(* #,##0_);_(* \(#,##0\);_(* &quot;-&quot;??_);_(@_)">
                  <c:v>11904.173400009999</c:v>
                </c:pt>
                <c:pt idx="56" formatCode="_(* #,##0_);_(* \(#,##0\);_(* &quot;-&quot;??_);_(@_)">
                  <c:v>11995.340154109999</c:v>
                </c:pt>
                <c:pt idx="57" formatCode="_(* #,##0_);_(* \(#,##0\);_(* &quot;-&quot;??_);_(@_)">
                  <c:v>12005.801158600001</c:v>
                </c:pt>
                <c:pt idx="58" formatCode="_(* #,##0_);_(* \(#,##0\);_(* &quot;-&quot;??_);_(@_)">
                  <c:v>12155.467258480001</c:v>
                </c:pt>
                <c:pt idx="59" formatCode="_(* #,##0_);_(* \(#,##0\);_(* &quot;-&quot;??_);_(@_)">
                  <c:v>12481.10725433</c:v>
                </c:pt>
                <c:pt idx="60" formatCode="_(* #,##0_);_(* \(#,##0\);_(* &quot;-&quot;??_);_(@_)">
                  <c:v>12918.804715449998</c:v>
                </c:pt>
                <c:pt idx="61" formatCode="_(* #,##0_);_(* \(#,##0\);_(* &quot;-&quot;??_);_(@_)">
                  <c:v>13110.532902579998</c:v>
                </c:pt>
                <c:pt idx="62" formatCode="_(* #,##0_);_(* \(#,##0\);_(* &quot;-&quot;??_);_(@_)">
                  <c:v>13450.96238551</c:v>
                </c:pt>
                <c:pt idx="63" formatCode="_(* #,##0_);_(* \(#,##0\);_(* &quot;-&quot;??_);_(@_)">
                  <c:v>13741.869818059999</c:v>
                </c:pt>
                <c:pt idx="64" formatCode="_(* #,##0_);_(* \(#,##0\);_(* &quot;-&quot;??_);_(@_)">
                  <c:v>13845.16974333</c:v>
                </c:pt>
                <c:pt idx="65" formatCode="_(* #,##0_);_(* \(#,##0\);_(* &quot;-&quot;??_);_(@_)">
                  <c:v>12614.55488698</c:v>
                </c:pt>
                <c:pt idx="66" formatCode="_(* #,##0_);_(* \(#,##0\);_(* &quot;-&quot;??_);_(@_)">
                  <c:v>9856.9053738500006</c:v>
                </c:pt>
                <c:pt idx="67" formatCode="_(* #,##0_);_(* \(#,##0\);_(* &quot;-&quot;??_);_(@_)">
                  <c:v>10029.072053310001</c:v>
                </c:pt>
                <c:pt idx="68" formatCode="_(* #,##0_);_(* \(#,##0\);_(* &quot;-&quot;??_);_(@_)">
                  <c:v>10223.780897539998</c:v>
                </c:pt>
                <c:pt idx="69" formatCode="_(* #,##0_);_(* \(#,##0\);_(* &quot;-&quot;??_);_(@_)">
                  <c:v>10522.20742982</c:v>
                </c:pt>
                <c:pt idx="70" formatCode="_(* #,##0_);_(* \(#,##0\);_(* &quot;-&quot;??_);_(@_)">
                  <c:v>10414.819085610001</c:v>
                </c:pt>
                <c:pt idx="71" formatCode="_(* #,##0_);_(* \(#,##0\);_(* &quot;-&quot;??_);_(@_)">
                  <c:v>10620.142602769998</c:v>
                </c:pt>
                <c:pt idx="72" formatCode="_(* #,##0_);_(* \(#,##0\);_(* &quot;-&quot;??_);_(@_)">
                  <c:v>10938.764294529999</c:v>
                </c:pt>
                <c:pt idx="73" formatCode="_(* #,##0_);_(* \(#,##0\);_(* &quot;-&quot;??_);_(@_)">
                  <c:v>11005.790238520001</c:v>
                </c:pt>
                <c:pt idx="74" formatCode="_(* #,##0_);_(* \(#,##0\);_(* &quot;-&quot;??_);_(@_)">
                  <c:v>11159.022550040001</c:v>
                </c:pt>
                <c:pt idx="75" formatCode="_(* #,##0_);_(* \(#,##0\);_(* &quot;-&quot;??_);_(@_)">
                  <c:v>11401.06365434</c:v>
                </c:pt>
                <c:pt idx="76" formatCode="_(* #,##0_);_(* \(#,##0\);_(* &quot;-&quot;??_);_(@_)">
                  <c:v>11396.756880530002</c:v>
                </c:pt>
                <c:pt idx="77" formatCode="_(* #,##0_);_(* \(#,##0\);_(* &quot;-&quot;??_);_(@_)">
                  <c:v>11396.756880530002</c:v>
                </c:pt>
                <c:pt idx="78" formatCode="_(* #,##0_);_(* \(#,##0\);_(* &quot;-&quot;??_);_(@_)">
                  <c:v>11396.756880530002</c:v>
                </c:pt>
                <c:pt idx="79" formatCode="_(* #,##0_);_(* \(#,##0\);_(* &quot;-&quot;??_);_(@_)">
                  <c:v>11467.88046149</c:v>
                </c:pt>
                <c:pt idx="80" formatCode="_(* #,##0_);_(* \(#,##0\);_(* &quot;-&quot;??_);_(@_)">
                  <c:v>11467.88046149</c:v>
                </c:pt>
                <c:pt idx="81" formatCode="_(* #,##0_);_(* \(#,##0\);_(* &quot;-&quot;??_);_(@_)">
                  <c:v>11467.88046149</c:v>
                </c:pt>
                <c:pt idx="82" formatCode="_(* #,##0_);_(* \(#,##0\);_(* &quot;-&quot;??_);_(@_)">
                  <c:v>11467.88046149</c:v>
                </c:pt>
                <c:pt idx="83" formatCode="_(* #,##0_);_(* \(#,##0\);_(* &quot;-&quot;??_);_(@_)">
                  <c:v>11467.88046149</c:v>
                </c:pt>
                <c:pt idx="84" formatCode="_(* #,##0_);_(* \(#,##0\);_(* &quot;-&quot;??_);_(@_)">
                  <c:v>11467.88046149</c:v>
                </c:pt>
                <c:pt idx="85" formatCode="_(* #,##0_);_(* \(#,##0\);_(* &quot;-&quot;??_);_(@_)">
                  <c:v>11467.88046149</c:v>
                </c:pt>
                <c:pt idx="86" formatCode="_(* #,##0_);_(* \(#,##0\);_(* &quot;-&quot;??_);_(@_)">
                  <c:v>11467.88046149</c:v>
                </c:pt>
                <c:pt idx="87" formatCode="_(* #,##0_);_(* \(#,##0\);_(* &quot;-&quot;??_);_(@_)">
                  <c:v>11467.88046149</c:v>
                </c:pt>
                <c:pt idx="88" formatCode="_(* #,##0_);_(* \(#,##0\);_(* &quot;-&quot;??_);_(@_)">
                  <c:v>11467.88046149</c:v>
                </c:pt>
                <c:pt idx="89" formatCode="_(* #,##0_);_(* \(#,##0\);_(* &quot;-&quot;??_);_(@_)">
                  <c:v>11467.88046149</c:v>
                </c:pt>
                <c:pt idx="90" formatCode="_(* #,##0_);_(* \(#,##0\);_(* &quot;-&quot;??_);_(@_)">
                  <c:v>11467.88046149</c:v>
                </c:pt>
                <c:pt idx="91" formatCode="_(* #,##0_);_(* \(#,##0\);_(* &quot;-&quot;??_);_(@_)">
                  <c:v>11467.88046149</c:v>
                </c:pt>
                <c:pt idx="92" formatCode="_(* #,##0_);_(* \(#,##0\);_(* &quot;-&quot;??_);_(@_)">
                  <c:v>11467.88046149</c:v>
                </c:pt>
                <c:pt idx="93" formatCode="_(* #,##0_);_(* \(#,##0\);_(* &quot;-&quot;??_);_(@_)">
                  <c:v>11467.88046149</c:v>
                </c:pt>
                <c:pt idx="94" formatCode="_(* #,##0_);_(* \(#,##0\);_(* &quot;-&quot;??_);_(@_)">
                  <c:v>11467.88046149</c:v>
                </c:pt>
                <c:pt idx="95" formatCode="_(* #,##0_);_(* \(#,##0\);_(* &quot;-&quot;??_);_(@_)">
                  <c:v>11467.88046149</c:v>
                </c:pt>
                <c:pt idx="96" formatCode="_(* #,##0_);_(* \(#,##0\);_(* &quot;-&quot;??_);_(@_)">
                  <c:v>11467.88046149</c:v>
                </c:pt>
                <c:pt idx="97" formatCode="_(* #,##0_);_(* \(#,##0\);_(* &quot;-&quot;??_);_(@_)">
                  <c:v>11540.14153452</c:v>
                </c:pt>
                <c:pt idx="98" formatCode="_(* #,##0_);_(* \(#,##0\);_(* &quot;-&quot;??_);_(@_)">
                  <c:v>11540.14153452</c:v>
                </c:pt>
                <c:pt idx="99" formatCode="_(* #,##0_);_(* \(#,##0\);_(* &quot;-&quot;??_);_(@_)">
                  <c:v>11598.350462910001</c:v>
                </c:pt>
                <c:pt idx="100" formatCode="_(* #,##0_);_(* \(#,##0\);_(* &quot;-&quot;??_);_(@_)">
                  <c:v>11598.350462910001</c:v>
                </c:pt>
                <c:pt idx="101" formatCode="_(* #,##0_);_(* \(#,##0\);_(* &quot;-&quot;??_);_(@_)">
                  <c:v>11598.350462910001</c:v>
                </c:pt>
                <c:pt idx="102" formatCode="_(* #,##0_);_(* \(#,##0\);_(* &quot;-&quot;??_);_(@_)">
                  <c:v>11598.350462910001</c:v>
                </c:pt>
                <c:pt idx="103" formatCode="_(* #,##0_);_(* \(#,##0\);_(* &quot;-&quot;??_);_(@_)">
                  <c:v>11598.350462910001</c:v>
                </c:pt>
                <c:pt idx="104" formatCode="_(* #,##0_);_(* \(#,##0\);_(* &quot;-&quot;??_);_(@_)">
                  <c:v>11598.350462910001</c:v>
                </c:pt>
                <c:pt idx="105" formatCode="_(* #,##0_);_(* \(#,##0\);_(* &quot;-&quot;??_);_(@_)">
                  <c:v>11598.350462910001</c:v>
                </c:pt>
                <c:pt idx="106" formatCode="_(* #,##0_);_(* \(#,##0\);_(* &quot;-&quot;??_);_(@_)">
                  <c:v>11598.350462910001</c:v>
                </c:pt>
                <c:pt idx="107" formatCode="_(* #,##0_);_(* \(#,##0\);_(* &quot;-&quot;??_);_(@_)">
                  <c:v>11598.350462910001</c:v>
                </c:pt>
                <c:pt idx="108" formatCode="_(* #,##0_);_(* \(#,##0\);_(* &quot;-&quot;??_);_(@_)">
                  <c:v>11598.350462910001</c:v>
                </c:pt>
                <c:pt idx="109" formatCode="_(* #,##0_);_(* \(#,##0\);_(* &quot;-&quot;??_);_(@_)">
                  <c:v>11598.350462910001</c:v>
                </c:pt>
                <c:pt idx="110" formatCode="_(* #,##0_);_(* \(#,##0\);_(* &quot;-&quot;??_);_(@_)">
                  <c:v>11598.350462910001</c:v>
                </c:pt>
                <c:pt idx="111" formatCode="_(* #,##0_);_(* \(#,##0\);_(* &quot;-&quot;??_);_(@_)">
                  <c:v>11598.350462910001</c:v>
                </c:pt>
                <c:pt idx="112" formatCode="_(* #,##0_);_(* \(#,##0\);_(* &quot;-&quot;??_);_(@_)">
                  <c:v>11598.350462910001</c:v>
                </c:pt>
                <c:pt idx="113" formatCode="_(* #,##0_);_(* \(#,##0\);_(* &quot;-&quot;??_);_(@_)">
                  <c:v>11598.350462910001</c:v>
                </c:pt>
                <c:pt idx="114" formatCode="_(* #,##0_);_(* \(#,##0\);_(* &quot;-&quot;??_);_(@_)">
                  <c:v>11598.350462910001</c:v>
                </c:pt>
                <c:pt idx="115" formatCode="_(* #,##0_);_(* \(#,##0\);_(* &quot;-&quot;??_);_(@_)">
                  <c:v>11604.32473823</c:v>
                </c:pt>
                <c:pt idx="116" formatCode="_(* #,##0_);_(* \(#,##0\);_(* &quot;-&quot;??_);_(@_)">
                  <c:v>11595.84850009</c:v>
                </c:pt>
                <c:pt idx="117" formatCode="_(* #,##0_);_(* \(#,##0\);_(* &quot;-&quot;??_);_(@_)">
                  <c:v>11562.211542909999</c:v>
                </c:pt>
                <c:pt idx="118" formatCode="_(* #,##0_);_(* \(#,##0\);_(* &quot;-&quot;??_);_(@_)">
                  <c:v>11562.211542909999</c:v>
                </c:pt>
                <c:pt idx="119" formatCode="_(* #,##0_);_(* \(#,##0\);_(* &quot;-&quot;??_);_(@_)">
                  <c:v>11562.211542909999</c:v>
                </c:pt>
                <c:pt idx="120" formatCode="_(* #,##0_);_(* \(#,##0\);_(* &quot;-&quot;??_);_(@_)">
                  <c:v>11562.211542909999</c:v>
                </c:pt>
                <c:pt idx="121" formatCode="_(* #,##0_);_(* \(#,##0\);_(* &quot;-&quot;??_);_(@_)">
                  <c:v>11562.211542909999</c:v>
                </c:pt>
                <c:pt idx="122" formatCode="_(* #,##0_);_(* \(#,##0\);_(* &quot;-&quot;??_);_(@_)">
                  <c:v>11562.211542909999</c:v>
                </c:pt>
                <c:pt idx="123" formatCode="_(* #,##0_);_(* \(#,##0\);_(* &quot;-&quot;??_);_(@_)">
                  <c:v>11562.211542909999</c:v>
                </c:pt>
                <c:pt idx="124" formatCode="_(* #,##0_);_(* \(#,##0\);_(* &quot;-&quot;??_);_(@_)">
                  <c:v>11562.211542909999</c:v>
                </c:pt>
                <c:pt idx="125" formatCode="_(* #,##0_);_(* \(#,##0\);_(* &quot;-&quot;??_);_(@_)">
                  <c:v>11562.211542909999</c:v>
                </c:pt>
                <c:pt idx="126" formatCode="_(* #,##0_);_(* \(#,##0\);_(* &quot;-&quot;??_);_(@_)">
                  <c:v>11562.211542909999</c:v>
                </c:pt>
                <c:pt idx="127" formatCode="_(* #,##0_);_(* \(#,##0\);_(* &quot;-&quot;??_);_(@_)">
                  <c:v>11562.211542909999</c:v>
                </c:pt>
                <c:pt idx="128" formatCode="_(* #,##0_);_(* \(#,##0\);_(* &quot;-&quot;??_);_(@_)">
                  <c:v>11562.211542909999</c:v>
                </c:pt>
                <c:pt idx="129" formatCode="_(* #,##0_);_(* \(#,##0\);_(* &quot;-&quot;??_);_(@_)">
                  <c:v>11562.211542909999</c:v>
                </c:pt>
                <c:pt idx="130" formatCode="_(* #,##0_);_(* \(#,##0\);_(* &quot;-&quot;??_);_(@_)">
                  <c:v>11562.211542909999</c:v>
                </c:pt>
                <c:pt idx="131" formatCode="_(* #,##0_);_(* \(#,##0\);_(* &quot;-&quot;??_);_(@_)">
                  <c:v>11562.211542909999</c:v>
                </c:pt>
                <c:pt idx="132" formatCode="_(* #,##0_);_(* \(#,##0\);_(* &quot;-&quot;??_);_(@_)">
                  <c:v>11562.211542909999</c:v>
                </c:pt>
                <c:pt idx="133" formatCode="_(* #,##0_);_(* \(#,##0\);_(* &quot;-&quot;??_);_(@_)">
                  <c:v>11562.211542909999</c:v>
                </c:pt>
                <c:pt idx="134" formatCode="_(* #,##0_);_(* \(#,##0\);_(* &quot;-&quot;??_);_(@_)">
                  <c:v>11562.211542909999</c:v>
                </c:pt>
              </c:numCache>
            </c:numRef>
          </c:val>
          <c:extLst>
            <c:ext xmlns:c16="http://schemas.microsoft.com/office/drawing/2014/chart" uri="{C3380CC4-5D6E-409C-BE32-E72D297353CC}">
              <c16:uniqueId val="{00000001-1AB0-4A24-9A2A-69C1D29E8CF2}"/>
            </c:ext>
          </c:extLst>
        </c:ser>
        <c:dLbls>
          <c:showLegendKey val="0"/>
          <c:showVal val="0"/>
          <c:showCatName val="0"/>
          <c:showSerName val="0"/>
          <c:showPercent val="0"/>
          <c:showBubbleSize val="0"/>
        </c:dLbls>
        <c:axId val="603993520"/>
        <c:axId val="603994160"/>
      </c:areaChart>
      <c:catAx>
        <c:axId val="603993520"/>
        <c:scaling>
          <c:orientation val="minMax"/>
        </c:scaling>
        <c:delete val="0"/>
        <c:axPos val="b"/>
        <c:numFmt formatCode="[$-409]d\-mmm\-yy;@" sourceLinked="1"/>
        <c:majorTickMark val="out"/>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Tw Cen MT" panose="020B0602020104020603" pitchFamily="34" charset="0"/>
                <a:ea typeface="+mn-ea"/>
                <a:cs typeface="Arial" panose="020B0604020202020204" pitchFamily="34" charset="0"/>
              </a:defRPr>
            </a:pPr>
            <a:endParaRPr lang="en-US"/>
          </a:p>
        </c:txPr>
        <c:crossAx val="603994160"/>
        <c:crosses val="autoZero"/>
        <c:auto val="0"/>
        <c:lblAlgn val="ctr"/>
        <c:lblOffset val="100"/>
        <c:noMultiLvlLbl val="0"/>
      </c:catAx>
      <c:valAx>
        <c:axId val="60399416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Tw Cen MT" panose="020B0602020104020603" pitchFamily="34" charset="0"/>
                <a:ea typeface="+mn-ea"/>
                <a:cs typeface="Arial" panose="020B0604020202020204" pitchFamily="34" charset="0"/>
              </a:defRPr>
            </a:pPr>
            <a:endParaRPr lang="en-US"/>
          </a:p>
        </c:txPr>
        <c:crossAx val="6039935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Tw Cen MT" panose="020B0602020104020603" pitchFamily="34" charset="0"/>
              <a:ea typeface="+mn-ea"/>
              <a:cs typeface="Arial" panose="020B0604020202020204" pitchFamily="34" charset="0"/>
            </a:defRPr>
          </a:pPr>
          <a:endParaRPr lang="en-US"/>
        </a:p>
      </c:txPr>
    </c:legend>
    <c:plotVisOnly val="1"/>
    <c:dispBlanksAs val="zero"/>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600">
          <a:solidFill>
            <a:sysClr val="windowText" lastClr="000000"/>
          </a:solidFill>
          <a:latin typeface="Tw Cen MT" panose="020B0602020104020603" pitchFamily="34" charset="0"/>
          <a:cs typeface="Arial" panose="020B0604020202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Headline</a:t>
            </a:r>
            <a:r>
              <a:rPr lang="en-US" baseline="0" dirty="0"/>
              <a:t> </a:t>
            </a:r>
            <a:r>
              <a:rPr lang="en-US" dirty="0"/>
              <a:t>Inflation</a:t>
            </a:r>
          </a:p>
        </c:rich>
      </c:tx>
      <c:overlay val="1"/>
    </c:title>
    <c:autoTitleDeleted val="0"/>
    <c:plotArea>
      <c:layout>
        <c:manualLayout>
          <c:layoutTarget val="inner"/>
          <c:xMode val="edge"/>
          <c:yMode val="edge"/>
          <c:x val="0.17025675365104226"/>
          <c:y val="8.8678127452717928E-2"/>
          <c:w val="0.76726866260968984"/>
          <c:h val="0.60578128243180807"/>
        </c:manualLayout>
      </c:layout>
      <c:lineChart>
        <c:grouping val="standard"/>
        <c:varyColors val="0"/>
        <c:ser>
          <c:idx val="0"/>
          <c:order val="0"/>
          <c:tx>
            <c:v>Bhutan headline inflation </c:v>
          </c:tx>
          <c:spPr>
            <a:ln w="57150">
              <a:solidFill>
                <a:schemeClr val="accent1">
                  <a:lumMod val="60000"/>
                  <a:lumOff val="40000"/>
                </a:schemeClr>
              </a:solidFill>
            </a:ln>
          </c:spPr>
          <c:marker>
            <c:symbol val="none"/>
          </c:marker>
          <c:cat>
            <c:numRef>
              <c:f>Sheet3!$A$5:$A$41</c:f>
              <c:numCache>
                <c:formatCode>General</c:formatCode>
                <c:ptCount val="37"/>
                <c:pt idx="0">
                  <c:v>1981</c:v>
                </c:pt>
                <c:pt idx="1">
                  <c:v>1982</c:v>
                </c:pt>
                <c:pt idx="2">
                  <c:v>1983</c:v>
                </c:pt>
                <c:pt idx="3">
                  <c:v>1984</c:v>
                </c:pt>
                <c:pt idx="4">
                  <c:v>1985</c:v>
                </c:pt>
                <c:pt idx="5">
                  <c:v>1986</c:v>
                </c:pt>
                <c:pt idx="6">
                  <c:v>1987</c:v>
                </c:pt>
                <c:pt idx="7">
                  <c:v>1988</c:v>
                </c:pt>
                <c:pt idx="8">
                  <c:v>1989</c:v>
                </c:pt>
                <c:pt idx="9">
                  <c:v>1990</c:v>
                </c:pt>
                <c:pt idx="10">
                  <c:v>1991</c:v>
                </c:pt>
                <c:pt idx="11">
                  <c:v>1992</c:v>
                </c:pt>
                <c:pt idx="12">
                  <c:v>1993</c:v>
                </c:pt>
                <c:pt idx="13">
                  <c:v>1994</c:v>
                </c:pt>
                <c:pt idx="14">
                  <c:v>1995</c:v>
                </c:pt>
                <c:pt idx="15">
                  <c:v>1996</c:v>
                </c:pt>
                <c:pt idx="16">
                  <c:v>1997</c:v>
                </c:pt>
                <c:pt idx="17">
                  <c:v>1998</c:v>
                </c:pt>
                <c:pt idx="18">
                  <c:v>1999</c:v>
                </c:pt>
                <c:pt idx="19">
                  <c:v>2000</c:v>
                </c:pt>
                <c:pt idx="20">
                  <c:v>2001</c:v>
                </c:pt>
                <c:pt idx="21">
                  <c:v>2002</c:v>
                </c:pt>
                <c:pt idx="22">
                  <c:v>2003</c:v>
                </c:pt>
                <c:pt idx="23">
                  <c:v>2004</c:v>
                </c:pt>
                <c:pt idx="24">
                  <c:v>2005</c:v>
                </c:pt>
                <c:pt idx="25">
                  <c:v>2006</c:v>
                </c:pt>
                <c:pt idx="26">
                  <c:v>2007</c:v>
                </c:pt>
                <c:pt idx="27">
                  <c:v>2008</c:v>
                </c:pt>
                <c:pt idx="28">
                  <c:v>2009</c:v>
                </c:pt>
                <c:pt idx="29">
                  <c:v>2010</c:v>
                </c:pt>
                <c:pt idx="30">
                  <c:v>2011</c:v>
                </c:pt>
                <c:pt idx="31">
                  <c:v>2012</c:v>
                </c:pt>
                <c:pt idx="32">
                  <c:v>2013</c:v>
                </c:pt>
                <c:pt idx="33">
                  <c:v>2014</c:v>
                </c:pt>
                <c:pt idx="34">
                  <c:v>2015</c:v>
                </c:pt>
                <c:pt idx="35">
                  <c:v>2016</c:v>
                </c:pt>
                <c:pt idx="36">
                  <c:v>2017</c:v>
                </c:pt>
              </c:numCache>
            </c:numRef>
          </c:cat>
          <c:val>
            <c:numRef>
              <c:f>Sheet3!$B$5:$B$41</c:f>
              <c:numCache>
                <c:formatCode>_(* #,##0.00_);_(* \(#,##0.00\);_(* "-"??_);_(@_)</c:formatCode>
                <c:ptCount val="37"/>
                <c:pt idx="0">
                  <c:v>9.9331423113658008</c:v>
                </c:pt>
                <c:pt idx="1">
                  <c:v>9.9044309296264323</c:v>
                </c:pt>
                <c:pt idx="2">
                  <c:v>18.02371541501979</c:v>
                </c:pt>
                <c:pt idx="3">
                  <c:v>7.0663094440723766</c:v>
                </c:pt>
                <c:pt idx="4">
                  <c:v>1.8142008132624232</c:v>
                </c:pt>
                <c:pt idx="5">
                  <c:v>9.9539170506912704</c:v>
                </c:pt>
                <c:pt idx="6">
                  <c:v>6.3984353171276656</c:v>
                </c:pt>
                <c:pt idx="7">
                  <c:v>10.057773109243717</c:v>
                </c:pt>
                <c:pt idx="8">
                  <c:v>8.7807205917442168</c:v>
                </c:pt>
                <c:pt idx="9">
                  <c:v>10.024128098267148</c:v>
                </c:pt>
                <c:pt idx="10">
                  <c:v>12.280701754385959</c:v>
                </c:pt>
                <c:pt idx="11">
                  <c:v>15.980113636363654</c:v>
                </c:pt>
                <c:pt idx="12">
                  <c:v>11.191059399877545</c:v>
                </c:pt>
                <c:pt idx="13">
                  <c:v>7.0081233650006984</c:v>
                </c:pt>
                <c:pt idx="14">
                  <c:v>9.4827586206896797</c:v>
                </c:pt>
                <c:pt idx="15">
                  <c:v>8.8024444705605767</c:v>
                </c:pt>
                <c:pt idx="16">
                  <c:v>6.5132858068697042</c:v>
                </c:pt>
                <c:pt idx="17">
                  <c:v>10.577020586147444</c:v>
                </c:pt>
                <c:pt idx="18">
                  <c:v>6.7773294203962013</c:v>
                </c:pt>
                <c:pt idx="19">
                  <c:v>4.0109937301382681</c:v>
                </c:pt>
                <c:pt idx="20">
                  <c:v>3.4104046242774633</c:v>
                </c:pt>
                <c:pt idx="21">
                  <c:v>2.4754451808672124</c:v>
                </c:pt>
                <c:pt idx="22">
                  <c:v>2.4728015014692843</c:v>
                </c:pt>
                <c:pt idx="23">
                  <c:v>4.2051725284223185</c:v>
                </c:pt>
                <c:pt idx="24">
                  <c:v>5.3115130634510344</c:v>
                </c:pt>
                <c:pt idx="25">
                  <c:v>5.0004543802253805</c:v>
                </c:pt>
                <c:pt idx="26">
                  <c:v>5.1561113875846498</c:v>
                </c:pt>
                <c:pt idx="27">
                  <c:v>8.3271604938271579</c:v>
                </c:pt>
                <c:pt idx="28">
                  <c:v>4.3611221911979774</c:v>
                </c:pt>
                <c:pt idx="29">
                  <c:v>7.0363831607302094</c:v>
                </c:pt>
                <c:pt idx="30">
                  <c:v>8.8489856994677716</c:v>
                </c:pt>
                <c:pt idx="31">
                  <c:v>10.919656944683124</c:v>
                </c:pt>
                <c:pt idx="32">
                  <c:v>8.776383421402544</c:v>
                </c:pt>
                <c:pt idx="33">
                  <c:v>8.271060939493303</c:v>
                </c:pt>
                <c:pt idx="34">
                  <c:v>4.5481439508219905</c:v>
                </c:pt>
                <c:pt idx="35">
                  <c:v>4.5999999999999996</c:v>
                </c:pt>
                <c:pt idx="36">
                  <c:v>3.3</c:v>
                </c:pt>
              </c:numCache>
            </c:numRef>
          </c:val>
          <c:smooth val="0"/>
          <c:extLst>
            <c:ext xmlns:c16="http://schemas.microsoft.com/office/drawing/2014/chart" uri="{C3380CC4-5D6E-409C-BE32-E72D297353CC}">
              <c16:uniqueId val="{00000000-7AFE-447E-970B-40049B6216F7}"/>
            </c:ext>
          </c:extLst>
        </c:ser>
        <c:ser>
          <c:idx val="1"/>
          <c:order val="1"/>
          <c:tx>
            <c:v>India headline inflation</c:v>
          </c:tx>
          <c:spPr>
            <a:ln w="57150">
              <a:solidFill>
                <a:srgbClr val="C00000"/>
              </a:solidFill>
              <a:prstDash val="sysDash"/>
            </a:ln>
          </c:spPr>
          <c:marker>
            <c:symbol val="none"/>
          </c:marker>
          <c:cat>
            <c:numRef>
              <c:f>Sheet3!$A$5:$A$41</c:f>
              <c:numCache>
                <c:formatCode>General</c:formatCode>
                <c:ptCount val="37"/>
                <c:pt idx="0">
                  <c:v>1981</c:v>
                </c:pt>
                <c:pt idx="1">
                  <c:v>1982</c:v>
                </c:pt>
                <c:pt idx="2">
                  <c:v>1983</c:v>
                </c:pt>
                <c:pt idx="3">
                  <c:v>1984</c:v>
                </c:pt>
                <c:pt idx="4">
                  <c:v>1985</c:v>
                </c:pt>
                <c:pt idx="5">
                  <c:v>1986</c:v>
                </c:pt>
                <c:pt idx="6">
                  <c:v>1987</c:v>
                </c:pt>
                <c:pt idx="7">
                  <c:v>1988</c:v>
                </c:pt>
                <c:pt idx="8">
                  <c:v>1989</c:v>
                </c:pt>
                <c:pt idx="9">
                  <c:v>1990</c:v>
                </c:pt>
                <c:pt idx="10">
                  <c:v>1991</c:v>
                </c:pt>
                <c:pt idx="11">
                  <c:v>1992</c:v>
                </c:pt>
                <c:pt idx="12">
                  <c:v>1993</c:v>
                </c:pt>
                <c:pt idx="13">
                  <c:v>1994</c:v>
                </c:pt>
                <c:pt idx="14">
                  <c:v>1995</c:v>
                </c:pt>
                <c:pt idx="15">
                  <c:v>1996</c:v>
                </c:pt>
                <c:pt idx="16">
                  <c:v>1997</c:v>
                </c:pt>
                <c:pt idx="17">
                  <c:v>1998</c:v>
                </c:pt>
                <c:pt idx="18">
                  <c:v>1999</c:v>
                </c:pt>
                <c:pt idx="19">
                  <c:v>2000</c:v>
                </c:pt>
                <c:pt idx="20">
                  <c:v>2001</c:v>
                </c:pt>
                <c:pt idx="21">
                  <c:v>2002</c:v>
                </c:pt>
                <c:pt idx="22">
                  <c:v>2003</c:v>
                </c:pt>
                <c:pt idx="23">
                  <c:v>2004</c:v>
                </c:pt>
                <c:pt idx="24">
                  <c:v>2005</c:v>
                </c:pt>
                <c:pt idx="25">
                  <c:v>2006</c:v>
                </c:pt>
                <c:pt idx="26">
                  <c:v>2007</c:v>
                </c:pt>
                <c:pt idx="27">
                  <c:v>2008</c:v>
                </c:pt>
                <c:pt idx="28">
                  <c:v>2009</c:v>
                </c:pt>
                <c:pt idx="29">
                  <c:v>2010</c:v>
                </c:pt>
                <c:pt idx="30">
                  <c:v>2011</c:v>
                </c:pt>
                <c:pt idx="31">
                  <c:v>2012</c:v>
                </c:pt>
                <c:pt idx="32">
                  <c:v>2013</c:v>
                </c:pt>
                <c:pt idx="33">
                  <c:v>2014</c:v>
                </c:pt>
                <c:pt idx="34">
                  <c:v>2015</c:v>
                </c:pt>
                <c:pt idx="35">
                  <c:v>2016</c:v>
                </c:pt>
                <c:pt idx="36">
                  <c:v>2017</c:v>
                </c:pt>
              </c:numCache>
            </c:numRef>
          </c:cat>
          <c:val>
            <c:numRef>
              <c:f>Sheet3!$C$5:$C$41</c:f>
              <c:numCache>
                <c:formatCode>_(* #,##0.00_);_(* \(#,##0.00\);_(* "-"??_);_(@_)</c:formatCode>
                <c:ptCount val="37"/>
                <c:pt idx="0">
                  <c:v>13.115104835259402</c:v>
                </c:pt>
                <c:pt idx="1">
                  <c:v>7.8872706638920098</c:v>
                </c:pt>
                <c:pt idx="2">
                  <c:v>11.868863955119792</c:v>
                </c:pt>
                <c:pt idx="3">
                  <c:v>8.3215796897039507</c:v>
                </c:pt>
                <c:pt idx="4">
                  <c:v>5.5555555555549878</c:v>
                </c:pt>
                <c:pt idx="5">
                  <c:v>8.7308114035088487</c:v>
                </c:pt>
                <c:pt idx="6">
                  <c:v>8.7986890205473891</c:v>
                </c:pt>
                <c:pt idx="7">
                  <c:v>9.3847758081335009</c:v>
                </c:pt>
                <c:pt idx="8">
                  <c:v>3.262560110157664</c:v>
                </c:pt>
                <c:pt idx="9">
                  <c:v>8.9712335446125486</c:v>
                </c:pt>
                <c:pt idx="10">
                  <c:v>13.870246085010752</c:v>
                </c:pt>
                <c:pt idx="11">
                  <c:v>11.787819253438396</c:v>
                </c:pt>
                <c:pt idx="12">
                  <c:v>6.3620386643234745</c:v>
                </c:pt>
                <c:pt idx="13">
                  <c:v>10.211500330469159</c:v>
                </c:pt>
                <c:pt idx="14">
                  <c:v>10.224887556221752</c:v>
                </c:pt>
                <c:pt idx="15">
                  <c:v>8.9771490750815808</c:v>
                </c:pt>
                <c:pt idx="16">
                  <c:v>7.1642536195707045</c:v>
                </c:pt>
                <c:pt idx="17">
                  <c:v>13.230840903797001</c:v>
                </c:pt>
                <c:pt idx="18">
                  <c:v>4.6698210244805471</c:v>
                </c:pt>
                <c:pt idx="19">
                  <c:v>4.0094339622641924</c:v>
                </c:pt>
                <c:pt idx="20">
                  <c:v>3.6848072562358394</c:v>
                </c:pt>
                <c:pt idx="21">
                  <c:v>4.3921997448514105</c:v>
                </c:pt>
                <c:pt idx="22">
                  <c:v>3.8058659217876816</c:v>
                </c:pt>
                <c:pt idx="23">
                  <c:v>3.7672384796503482</c:v>
                </c:pt>
                <c:pt idx="24">
                  <c:v>4.2463533225283321</c:v>
                </c:pt>
                <c:pt idx="25">
                  <c:v>6.1455223880596543</c:v>
                </c:pt>
                <c:pt idx="26">
                  <c:v>6.3699967458509263</c:v>
                </c:pt>
                <c:pt idx="27">
                  <c:v>8.351816443594684</c:v>
                </c:pt>
                <c:pt idx="28">
                  <c:v>10.877391120208934</c:v>
                </c:pt>
                <c:pt idx="29">
                  <c:v>11.992296918767524</c:v>
                </c:pt>
                <c:pt idx="30">
                  <c:v>8.8578452968010346</c:v>
                </c:pt>
                <c:pt idx="31">
                  <c:v>9.3124456048735667</c:v>
                </c:pt>
                <c:pt idx="32">
                  <c:v>10.907643312102264</c:v>
                </c:pt>
                <c:pt idx="33">
                  <c:v>6.6495001514696117</c:v>
                </c:pt>
                <c:pt idx="34">
                  <c:v>4.906973441272684</c:v>
                </c:pt>
                <c:pt idx="35">
                  <c:v>3.4099999999999997</c:v>
                </c:pt>
                <c:pt idx="36">
                  <c:v>5.21</c:v>
                </c:pt>
              </c:numCache>
            </c:numRef>
          </c:val>
          <c:smooth val="0"/>
          <c:extLst>
            <c:ext xmlns:c16="http://schemas.microsoft.com/office/drawing/2014/chart" uri="{C3380CC4-5D6E-409C-BE32-E72D297353CC}">
              <c16:uniqueId val="{00000001-7AFE-447E-970B-40049B6216F7}"/>
            </c:ext>
          </c:extLst>
        </c:ser>
        <c:dLbls>
          <c:showLegendKey val="0"/>
          <c:showVal val="0"/>
          <c:showCatName val="0"/>
          <c:showSerName val="0"/>
          <c:showPercent val="0"/>
          <c:showBubbleSize val="0"/>
        </c:dLbls>
        <c:smooth val="0"/>
        <c:axId val="59261696"/>
        <c:axId val="59263232"/>
      </c:lineChart>
      <c:catAx>
        <c:axId val="59261696"/>
        <c:scaling>
          <c:orientation val="minMax"/>
        </c:scaling>
        <c:delete val="0"/>
        <c:axPos val="b"/>
        <c:numFmt formatCode="General" sourceLinked="1"/>
        <c:majorTickMark val="out"/>
        <c:minorTickMark val="none"/>
        <c:tickLblPos val="nextTo"/>
        <c:txPr>
          <a:bodyPr rot="-5400000" vert="horz"/>
          <a:lstStyle/>
          <a:p>
            <a:pPr>
              <a:defRPr sz="1200" b="0"/>
            </a:pPr>
            <a:endParaRPr lang="en-US"/>
          </a:p>
        </c:txPr>
        <c:crossAx val="59263232"/>
        <c:crosses val="autoZero"/>
        <c:auto val="1"/>
        <c:lblAlgn val="ctr"/>
        <c:lblOffset val="100"/>
        <c:noMultiLvlLbl val="0"/>
      </c:catAx>
      <c:valAx>
        <c:axId val="59263232"/>
        <c:scaling>
          <c:orientation val="minMax"/>
        </c:scaling>
        <c:delete val="0"/>
        <c:axPos val="l"/>
        <c:title>
          <c:tx>
            <c:rich>
              <a:bodyPr rot="-5400000" vert="horz"/>
              <a:lstStyle/>
              <a:p>
                <a:pPr>
                  <a:defRPr sz="1600" b="1"/>
                </a:pPr>
                <a:r>
                  <a:rPr lang="en-US" sz="1600" b="1" dirty="0"/>
                  <a:t>%  Change </a:t>
                </a:r>
              </a:p>
            </c:rich>
          </c:tx>
          <c:layout>
            <c:manualLayout>
              <c:xMode val="edge"/>
              <c:yMode val="edge"/>
              <c:x val="5.4985276659386004E-2"/>
              <c:y val="0.23979019801628876"/>
            </c:manualLayout>
          </c:layout>
          <c:overlay val="0"/>
        </c:title>
        <c:numFmt formatCode="#,##0" sourceLinked="0"/>
        <c:majorTickMark val="out"/>
        <c:minorTickMark val="none"/>
        <c:tickLblPos val="nextTo"/>
        <c:txPr>
          <a:bodyPr/>
          <a:lstStyle/>
          <a:p>
            <a:pPr>
              <a:defRPr sz="1200"/>
            </a:pPr>
            <a:endParaRPr lang="en-US"/>
          </a:p>
        </c:txPr>
        <c:crossAx val="59261696"/>
        <c:crosses val="autoZero"/>
        <c:crossBetween val="between"/>
      </c:valAx>
    </c:plotArea>
    <c:legend>
      <c:legendPos val="r"/>
      <c:layout>
        <c:manualLayout>
          <c:xMode val="edge"/>
          <c:yMode val="edge"/>
          <c:x val="0.14163617808992424"/>
          <c:y val="0.80463797652955116"/>
          <c:w val="0.76312576312576363"/>
          <c:h val="0.17007901022633931"/>
        </c:manualLayout>
      </c:layout>
      <c:overlay val="0"/>
      <c:txPr>
        <a:bodyPr/>
        <a:lstStyle/>
        <a:p>
          <a:pPr>
            <a:defRPr sz="1400" b="0"/>
          </a:pPr>
          <a:endParaRPr lang="en-US"/>
        </a:p>
      </c:txPr>
    </c:legend>
    <c:plotVisOnly val="1"/>
    <c:dispBlanksAs val="gap"/>
    <c:showDLblsOverMax val="0"/>
  </c:chart>
  <c:spPr>
    <a:ln>
      <a:noFill/>
    </a:ln>
  </c:spPr>
  <c:txPr>
    <a:bodyPr/>
    <a:lstStyle/>
    <a:p>
      <a:pPr>
        <a:defRPr>
          <a:latin typeface="Times New Roman" pitchFamily="18" charset="0"/>
          <a:cs typeface="Times New Roman"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60" b="0" i="0" u="none" strike="noStrike" kern="1200" spc="0" baseline="0">
                <a:solidFill>
                  <a:sysClr val="windowText" lastClr="000000"/>
                </a:solidFill>
                <a:latin typeface="Tw Cen MT" panose="020B0602020104020603" pitchFamily="34" charset="0"/>
                <a:ea typeface="+mn-ea"/>
                <a:cs typeface="Times New Roman" panose="02020603050405020304" pitchFamily="18" charset="0"/>
              </a:defRPr>
            </a:pPr>
            <a:r>
              <a:rPr lang="en-US"/>
              <a:t>Inflation - Actual, Estimates &amp; Forecasts</a:t>
            </a:r>
          </a:p>
        </c:rich>
      </c:tx>
      <c:overlay val="0"/>
      <c:spPr>
        <a:noFill/>
        <a:ln>
          <a:noFill/>
        </a:ln>
        <a:effectLst/>
      </c:spPr>
      <c:txPr>
        <a:bodyPr rot="0" spcFirstLastPara="1" vertOverflow="ellipsis" vert="horz" wrap="square" anchor="ctr" anchorCtr="1"/>
        <a:lstStyle/>
        <a:p>
          <a:pPr>
            <a:defRPr sz="2160" b="0" i="0" u="none" strike="noStrike" kern="1200" spc="0" baseline="0">
              <a:solidFill>
                <a:sysClr val="windowText" lastClr="000000"/>
              </a:solidFill>
              <a:latin typeface="Tw Cen MT" panose="020B0602020104020603" pitchFamily="34" charset="0"/>
              <a:ea typeface="+mn-ea"/>
              <a:cs typeface="Times New Roman" panose="02020603050405020304" pitchFamily="18" charset="0"/>
            </a:defRPr>
          </a:pPr>
          <a:endParaRPr lang="en-US"/>
        </a:p>
      </c:txPr>
    </c:title>
    <c:autoTitleDeleted val="0"/>
    <c:plotArea>
      <c:layout/>
      <c:lineChart>
        <c:grouping val="standard"/>
        <c:varyColors val="0"/>
        <c:ser>
          <c:idx val="1"/>
          <c:order val="0"/>
          <c:tx>
            <c:strRef>
              <c:f>Sheet1!$C$1</c:f>
              <c:strCache>
                <c:ptCount val="1"/>
                <c:pt idx="0">
                  <c:v>Actual</c:v>
                </c:pt>
              </c:strCache>
            </c:strRef>
          </c:tx>
          <c:spPr>
            <a:ln w="28575" cap="rnd">
              <a:solidFill>
                <a:schemeClr val="accent2"/>
              </a:solidFill>
              <a:round/>
            </a:ln>
            <a:effectLst/>
          </c:spPr>
          <c:marker>
            <c:symbol val="none"/>
          </c:marker>
          <c:cat>
            <c:numRef>
              <c:f>Sheet1!$A$2:$A$42</c:f>
              <c:numCache>
                <c:formatCode>General</c:formatCode>
                <c:ptCount val="34"/>
                <c:pt idx="0">
                  <c:v>1980</c:v>
                </c:pt>
                <c:pt idx="1">
                  <c:v>1981</c:v>
                </c:pt>
                <c:pt idx="2">
                  <c:v>1982</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pt idx="22">
                  <c:v>2009</c:v>
                </c:pt>
                <c:pt idx="23">
                  <c:v>2010</c:v>
                </c:pt>
                <c:pt idx="24">
                  <c:v>2011</c:v>
                </c:pt>
                <c:pt idx="25">
                  <c:v>2012</c:v>
                </c:pt>
                <c:pt idx="26">
                  <c:v>2013</c:v>
                </c:pt>
                <c:pt idx="27">
                  <c:v>2014</c:v>
                </c:pt>
                <c:pt idx="28">
                  <c:v>2015</c:v>
                </c:pt>
                <c:pt idx="29">
                  <c:v>2016</c:v>
                </c:pt>
                <c:pt idx="30">
                  <c:v>2017</c:v>
                </c:pt>
                <c:pt idx="31">
                  <c:v>2018</c:v>
                </c:pt>
                <c:pt idx="32">
                  <c:v>2019</c:v>
                </c:pt>
                <c:pt idx="33">
                  <c:v>2020</c:v>
                </c:pt>
              </c:numCache>
            </c:numRef>
          </c:cat>
          <c:val>
            <c:numRef>
              <c:f>Sheet1!$C$2:$C$39</c:f>
              <c:numCache>
                <c:formatCode>General</c:formatCode>
                <c:ptCount val="31"/>
                <c:pt idx="1">
                  <c:v>9.470224</c:v>
                </c:pt>
                <c:pt idx="2">
                  <c:v>9.4440939999999998</c:v>
                </c:pt>
                <c:pt idx="3">
                  <c:v>9.552956</c:v>
                </c:pt>
                <c:pt idx="4">
                  <c:v>11.58319</c:v>
                </c:pt>
                <c:pt idx="5">
                  <c:v>14.82484</c:v>
                </c:pt>
                <c:pt idx="6">
                  <c:v>10.60798</c:v>
                </c:pt>
                <c:pt idx="7">
                  <c:v>6.7734719999999999</c:v>
                </c:pt>
                <c:pt idx="8">
                  <c:v>9.0596910000000008</c:v>
                </c:pt>
                <c:pt idx="9">
                  <c:v>8.4363460000000003</c:v>
                </c:pt>
                <c:pt idx="10">
                  <c:v>6.3099619999999996</c:v>
                </c:pt>
                <c:pt idx="11">
                  <c:v>10.054209999999999</c:v>
                </c:pt>
                <c:pt idx="12">
                  <c:v>6.5575359999999998</c:v>
                </c:pt>
                <c:pt idx="13">
                  <c:v>3.9326430000000001</c:v>
                </c:pt>
                <c:pt idx="14">
                  <c:v>3.353548</c:v>
                </c:pt>
                <c:pt idx="15">
                  <c:v>2.4452919999999998</c:v>
                </c:pt>
                <c:pt idx="16">
                  <c:v>2.4427180000000002</c:v>
                </c:pt>
                <c:pt idx="17">
                  <c:v>4.1191579999999997</c:v>
                </c:pt>
                <c:pt idx="18">
                  <c:v>5.1752570000000002</c:v>
                </c:pt>
                <c:pt idx="19">
                  <c:v>4.8794750000000002</c:v>
                </c:pt>
                <c:pt idx="20">
                  <c:v>5.0275800000000004</c:v>
                </c:pt>
                <c:pt idx="21">
                  <c:v>7.9985619999999997</c:v>
                </c:pt>
                <c:pt idx="22">
                  <c:v>4.268694</c:v>
                </c:pt>
                <c:pt idx="23">
                  <c:v>6.7998890000000003</c:v>
                </c:pt>
                <c:pt idx="24">
                  <c:v>8.4791179999999997</c:v>
                </c:pt>
                <c:pt idx="25">
                  <c:v>10.363580000000001</c:v>
                </c:pt>
                <c:pt idx="26">
                  <c:v>8.4124090000000002</c:v>
                </c:pt>
                <c:pt idx="27">
                  <c:v>7.946777</c:v>
                </c:pt>
                <c:pt idx="28">
                  <c:v>4.4477460000000004</c:v>
                </c:pt>
                <c:pt idx="29">
                  <c:v>3.1691549999999999</c:v>
                </c:pt>
                <c:pt idx="30">
                  <c:v>4.8362259999999999</c:v>
                </c:pt>
              </c:numCache>
            </c:numRef>
          </c:val>
          <c:smooth val="0"/>
          <c:extLst>
            <c:ext xmlns:c16="http://schemas.microsoft.com/office/drawing/2014/chart" uri="{C3380CC4-5D6E-409C-BE32-E72D297353CC}">
              <c16:uniqueId val="{00000000-817B-48CB-A1FF-8C11A14004B4}"/>
            </c:ext>
          </c:extLst>
        </c:ser>
        <c:ser>
          <c:idx val="3"/>
          <c:order val="1"/>
          <c:tx>
            <c:strRef>
              <c:f>Sheet1!$E$1</c:f>
              <c:strCache>
                <c:ptCount val="1"/>
                <c:pt idx="0">
                  <c:v>Estimate/Forecast</c:v>
                </c:pt>
              </c:strCache>
            </c:strRef>
          </c:tx>
          <c:spPr>
            <a:ln w="38100" cap="rnd">
              <a:solidFill>
                <a:srgbClr val="0070C0"/>
              </a:solidFill>
              <a:prstDash val="sysDot"/>
              <a:round/>
            </a:ln>
            <a:effectLst/>
          </c:spPr>
          <c:marker>
            <c:symbol val="none"/>
          </c:marker>
          <c:cat>
            <c:numRef>
              <c:f>Sheet1!$A$2:$A$42</c:f>
              <c:numCache>
                <c:formatCode>General</c:formatCode>
                <c:ptCount val="34"/>
                <c:pt idx="0">
                  <c:v>1980</c:v>
                </c:pt>
                <c:pt idx="1">
                  <c:v>1981</c:v>
                </c:pt>
                <c:pt idx="2">
                  <c:v>1982</c:v>
                </c:pt>
                <c:pt idx="3">
                  <c:v>1990</c:v>
                </c:pt>
                <c:pt idx="4">
                  <c:v>1991</c:v>
                </c:pt>
                <c:pt idx="5">
                  <c:v>1992</c:v>
                </c:pt>
                <c:pt idx="6">
                  <c:v>1993</c:v>
                </c:pt>
                <c:pt idx="7">
                  <c:v>1994</c:v>
                </c:pt>
                <c:pt idx="8">
                  <c:v>1995</c:v>
                </c:pt>
                <c:pt idx="9">
                  <c:v>1996</c:v>
                </c:pt>
                <c:pt idx="10">
                  <c:v>1997</c:v>
                </c:pt>
                <c:pt idx="11">
                  <c:v>1998</c:v>
                </c:pt>
                <c:pt idx="12">
                  <c:v>1999</c:v>
                </c:pt>
                <c:pt idx="13">
                  <c:v>2000</c:v>
                </c:pt>
                <c:pt idx="14">
                  <c:v>2001</c:v>
                </c:pt>
                <c:pt idx="15">
                  <c:v>2002</c:v>
                </c:pt>
                <c:pt idx="16">
                  <c:v>2003</c:v>
                </c:pt>
                <c:pt idx="17">
                  <c:v>2004</c:v>
                </c:pt>
                <c:pt idx="18">
                  <c:v>2005</c:v>
                </c:pt>
                <c:pt idx="19">
                  <c:v>2006</c:v>
                </c:pt>
                <c:pt idx="20">
                  <c:v>2007</c:v>
                </c:pt>
                <c:pt idx="21">
                  <c:v>2008</c:v>
                </c:pt>
                <c:pt idx="22">
                  <c:v>2009</c:v>
                </c:pt>
                <c:pt idx="23">
                  <c:v>2010</c:v>
                </c:pt>
                <c:pt idx="24">
                  <c:v>2011</c:v>
                </c:pt>
                <c:pt idx="25">
                  <c:v>2012</c:v>
                </c:pt>
                <c:pt idx="26">
                  <c:v>2013</c:v>
                </c:pt>
                <c:pt idx="27">
                  <c:v>2014</c:v>
                </c:pt>
                <c:pt idx="28">
                  <c:v>2015</c:v>
                </c:pt>
                <c:pt idx="29">
                  <c:v>2016</c:v>
                </c:pt>
                <c:pt idx="30">
                  <c:v>2017</c:v>
                </c:pt>
                <c:pt idx="31">
                  <c:v>2018</c:v>
                </c:pt>
                <c:pt idx="32">
                  <c:v>2019</c:v>
                </c:pt>
                <c:pt idx="33">
                  <c:v>2020</c:v>
                </c:pt>
              </c:numCache>
            </c:numRef>
          </c:cat>
          <c:val>
            <c:numRef>
              <c:f>Sheet1!$E$2:$E$42</c:f>
              <c:numCache>
                <c:formatCode>General</c:formatCode>
                <c:ptCount val="34"/>
                <c:pt idx="2">
                  <c:v>8.5597619999999992</c:v>
                </c:pt>
                <c:pt idx="3">
                  <c:v>10.714029999999999</c:v>
                </c:pt>
                <c:pt idx="4">
                  <c:v>13.465680000000001</c:v>
                </c:pt>
                <c:pt idx="5">
                  <c:v>13.20623</c:v>
                </c:pt>
                <c:pt idx="6">
                  <c:v>13.697939999999999</c:v>
                </c:pt>
                <c:pt idx="7">
                  <c:v>12.0586</c:v>
                </c:pt>
                <c:pt idx="8">
                  <c:v>7.6461639999999997</c:v>
                </c:pt>
                <c:pt idx="9">
                  <c:v>6.6164740000000002</c:v>
                </c:pt>
                <c:pt idx="10">
                  <c:v>6.4829990000000004</c:v>
                </c:pt>
                <c:pt idx="11">
                  <c:v>5.5656939999999997</c:v>
                </c:pt>
                <c:pt idx="12">
                  <c:v>7.2275219999999996</c:v>
                </c:pt>
                <c:pt idx="13">
                  <c:v>5.3843750000000004</c:v>
                </c:pt>
                <c:pt idx="14">
                  <c:v>2.925179</c:v>
                </c:pt>
                <c:pt idx="15">
                  <c:v>3.0401220000000002</c:v>
                </c:pt>
                <c:pt idx="16">
                  <c:v>4.3814320000000002</c:v>
                </c:pt>
                <c:pt idx="17">
                  <c:v>4.5917219999999999</c:v>
                </c:pt>
                <c:pt idx="18">
                  <c:v>3.5615049999999999</c:v>
                </c:pt>
                <c:pt idx="19">
                  <c:v>5.5110859999999997</c:v>
                </c:pt>
                <c:pt idx="20">
                  <c:v>4.633502</c:v>
                </c:pt>
                <c:pt idx="21">
                  <c:v>7.1590910000000001</c:v>
                </c:pt>
                <c:pt idx="22">
                  <c:v>6.7019390000000003</c:v>
                </c:pt>
                <c:pt idx="23">
                  <c:v>5.5066369999999996</c:v>
                </c:pt>
                <c:pt idx="24">
                  <c:v>8.6841229999999996</c:v>
                </c:pt>
                <c:pt idx="25">
                  <c:v>9.0277349999999998</c:v>
                </c:pt>
                <c:pt idx="26">
                  <c:v>8.9209250000000004</c:v>
                </c:pt>
                <c:pt idx="27">
                  <c:v>6.4385760000000003</c:v>
                </c:pt>
                <c:pt idx="28">
                  <c:v>4.0234779999999999</c:v>
                </c:pt>
                <c:pt idx="29">
                  <c:v>3.0474960000000002</c:v>
                </c:pt>
                <c:pt idx="30">
                  <c:v>3.0634480000000002</c:v>
                </c:pt>
                <c:pt idx="31">
                  <c:v>4.744389</c:v>
                </c:pt>
                <c:pt idx="32">
                  <c:v>4.744389</c:v>
                </c:pt>
                <c:pt idx="33">
                  <c:v>4.7277209999999998</c:v>
                </c:pt>
              </c:numCache>
            </c:numRef>
          </c:val>
          <c:smooth val="0"/>
          <c:extLst>
            <c:ext xmlns:c16="http://schemas.microsoft.com/office/drawing/2014/chart" uri="{C3380CC4-5D6E-409C-BE32-E72D297353CC}">
              <c16:uniqueId val="{00000001-817B-48CB-A1FF-8C11A14004B4}"/>
            </c:ext>
          </c:extLst>
        </c:ser>
        <c:dLbls>
          <c:showLegendKey val="0"/>
          <c:showVal val="0"/>
          <c:showCatName val="0"/>
          <c:showSerName val="0"/>
          <c:showPercent val="0"/>
          <c:showBubbleSize val="0"/>
        </c:dLbls>
        <c:smooth val="0"/>
        <c:axId val="483389080"/>
        <c:axId val="483392688"/>
      </c:lineChart>
      <c:catAx>
        <c:axId val="483389080"/>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Tw Cen MT" panose="020B0602020104020603" pitchFamily="34" charset="0"/>
                <a:ea typeface="+mn-ea"/>
                <a:cs typeface="Times New Roman" panose="02020603050405020304" pitchFamily="18" charset="0"/>
              </a:defRPr>
            </a:pPr>
            <a:endParaRPr lang="en-US"/>
          </a:p>
        </c:txPr>
        <c:crossAx val="483392688"/>
        <c:crosses val="autoZero"/>
        <c:auto val="1"/>
        <c:lblAlgn val="ctr"/>
        <c:lblOffset val="100"/>
        <c:noMultiLvlLbl val="0"/>
      </c:catAx>
      <c:valAx>
        <c:axId val="483392688"/>
        <c:scaling>
          <c:orientation val="minMax"/>
        </c:scaling>
        <c:delete val="0"/>
        <c:axPos val="l"/>
        <c:title>
          <c:tx>
            <c:rich>
              <a:bodyPr rot="-5400000" spcFirstLastPara="1" vertOverflow="ellipsis" vert="horz" wrap="square" anchor="ctr" anchorCtr="1"/>
              <a:lstStyle/>
              <a:p>
                <a:pPr>
                  <a:defRPr sz="1800" b="0" i="0" u="none" strike="noStrike" kern="1200" baseline="0">
                    <a:solidFill>
                      <a:sysClr val="windowText" lastClr="000000"/>
                    </a:solidFill>
                    <a:latin typeface="Tw Cen MT" panose="020B0602020104020603" pitchFamily="34" charset="0"/>
                    <a:ea typeface="+mn-ea"/>
                    <a:cs typeface="Times New Roman" panose="02020603050405020304" pitchFamily="18" charset="0"/>
                  </a:defRPr>
                </a:pPr>
                <a:r>
                  <a:rPr lang="en-US"/>
                  <a:t>Percent</a:t>
                </a:r>
              </a:p>
            </c:rich>
          </c:tx>
          <c:overlay val="0"/>
          <c:spPr>
            <a:noFill/>
            <a:ln>
              <a:noFill/>
            </a:ln>
            <a:effectLst/>
          </c:spPr>
          <c:txPr>
            <a:bodyPr rot="-5400000" spcFirstLastPara="1" vertOverflow="ellipsis" vert="horz" wrap="square" anchor="ctr" anchorCtr="1"/>
            <a:lstStyle/>
            <a:p>
              <a:pPr>
                <a:defRPr sz="1800" b="0" i="0" u="none" strike="noStrike" kern="1200" baseline="0">
                  <a:solidFill>
                    <a:sysClr val="windowText" lastClr="000000"/>
                  </a:solidFill>
                  <a:latin typeface="Tw Cen MT" panose="020B0602020104020603" pitchFamily="34"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Tw Cen MT" panose="020B0602020104020603" pitchFamily="34" charset="0"/>
                <a:ea typeface="+mn-ea"/>
                <a:cs typeface="Times New Roman" panose="02020603050405020304" pitchFamily="18" charset="0"/>
              </a:defRPr>
            </a:pPr>
            <a:endParaRPr lang="en-US"/>
          </a:p>
        </c:txPr>
        <c:crossAx val="4833890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Tw Cen MT" panose="020B0602020104020603" pitchFamily="34" charset="0"/>
              <a:ea typeface="+mn-ea"/>
              <a:cs typeface="Times New Roman" panose="02020603050405020304" pitchFamily="18" charset="0"/>
            </a:defRPr>
          </a:pPr>
          <a:endParaRPr lang="en-US"/>
        </a:p>
      </c:txPr>
    </c:legend>
    <c:plotVisOnly val="1"/>
    <c:dispBlanksAs val="gap"/>
    <c:showDLblsOverMax val="0"/>
  </c:chart>
  <c:spPr>
    <a:noFill/>
    <a:ln>
      <a:solidFill>
        <a:schemeClr val="tx1"/>
      </a:solidFill>
    </a:ln>
    <a:effectLst/>
  </c:spPr>
  <c:txPr>
    <a:bodyPr/>
    <a:lstStyle/>
    <a:p>
      <a:pPr>
        <a:defRPr sz="1800">
          <a:solidFill>
            <a:sysClr val="windowText" lastClr="000000"/>
          </a:solidFill>
          <a:latin typeface="Tw Cen MT" panose="020B0602020104020603" pitchFamily="34" charset="0"/>
          <a:cs typeface="Times New Roman" panose="02020603050405020304" pitchFamily="18"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E147DE-95D6-4382-B3B3-C222057DDC16}" type="datetimeFigureOut">
              <a:rPr lang="en-US" smtClean="0"/>
              <a:t>3/31/2021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6B0D2D-19DA-4554-820F-F6351FAB7187}" type="slidenum">
              <a:rPr lang="en-US" smtClean="0"/>
              <a:t>‹#›</a:t>
            </a:fld>
            <a:endParaRPr lang="en-US"/>
          </a:p>
        </p:txBody>
      </p:sp>
    </p:spTree>
    <p:extLst>
      <p:ext uri="{BB962C8B-B14F-4D97-AF65-F5344CB8AC3E}">
        <p14:creationId xmlns:p14="http://schemas.microsoft.com/office/powerpoint/2010/main" val="3436409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Royal Monetary Authority Act of Bhutan, 2010 empowers the RMA to formulate and implement monetary policy with</a:t>
            </a:r>
            <a:r>
              <a:rPr lang="en-US" sz="1200" kern="1200" baseline="0" dirty="0">
                <a:solidFill>
                  <a:schemeClr val="tx1"/>
                </a:solidFill>
                <a:effectLst/>
                <a:latin typeface="+mn-lt"/>
                <a:ea typeface="+mn-ea"/>
                <a:cs typeface="+mn-cs"/>
              </a:rPr>
              <a:t> the view </a:t>
            </a:r>
            <a:r>
              <a:rPr lang="en-US" sz="1200" kern="1200" dirty="0">
                <a:solidFill>
                  <a:schemeClr val="tx1"/>
                </a:solidFill>
                <a:effectLst/>
                <a:latin typeface="+mn-lt"/>
                <a:ea typeface="+mn-ea"/>
                <a:cs typeface="+mn-cs"/>
              </a:rPr>
              <a:t>to achieve and maintain price stability as its primary objective. In this regard, the legal framework is in place and is fully aligned with best practices, in particular those identified in the IMF Policy Paper “</a:t>
            </a:r>
            <a:r>
              <a:rPr lang="en-US" sz="1200" i="1" kern="1200" dirty="0">
                <a:solidFill>
                  <a:schemeClr val="tx1"/>
                </a:solidFill>
                <a:effectLst/>
                <a:latin typeface="+mn-lt"/>
                <a:ea typeface="+mn-ea"/>
                <a:cs typeface="+mn-cs"/>
              </a:rPr>
              <a:t>Evolving Monetary Policy in Low-Income and Other Developing Countries” </a:t>
            </a:r>
            <a:r>
              <a:rPr lang="en-US" sz="1200" kern="1200" dirty="0">
                <a:solidFill>
                  <a:schemeClr val="tx1"/>
                </a:solidFill>
                <a:effectLst/>
                <a:latin typeface="+mn-lt"/>
                <a:ea typeface="+mn-ea"/>
                <a:cs typeface="+mn-cs"/>
              </a:rPr>
              <a:t>(October 2015). </a:t>
            </a: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Similar to other central banks our secondary objectives includes:</a:t>
            </a:r>
            <a:r>
              <a:rPr lang="en-US" sz="1200" b="1" kern="1200" baseline="0" dirty="0">
                <a:solidFill>
                  <a:schemeClr val="tx1"/>
                </a:solidFill>
                <a:effectLst/>
                <a:latin typeface="+mn-lt"/>
                <a:ea typeface="+mn-ea"/>
                <a:cs typeface="+mn-cs"/>
              </a:rPr>
              <a:t> </a:t>
            </a:r>
            <a:r>
              <a:rPr lang="en-US" sz="2200" dirty="0">
                <a:solidFill>
                  <a:schemeClr val="bg1"/>
                </a:solidFill>
                <a:latin typeface="Times New Roman" panose="02020603050405020304" pitchFamily="18" charset="0"/>
                <a:cs typeface="Times New Roman" panose="02020603050405020304" pitchFamily="18" charset="0"/>
              </a:rPr>
              <a:t>Ensure financial stability &amp; integrity:  efficient financial system: international payment and settlement system and so forth. </a:t>
            </a:r>
            <a:r>
              <a:rPr lang="en-US" sz="1200" kern="1200" dirty="0">
                <a:solidFill>
                  <a:schemeClr val="tx1"/>
                </a:solidFill>
                <a:effectLst/>
                <a:latin typeface="+mn-lt"/>
                <a:ea typeface="+mn-ea"/>
                <a:cs typeface="+mn-cs"/>
              </a:rPr>
              <a:t>What is important to note here is that these objectives are “</a:t>
            </a:r>
            <a:r>
              <a:rPr lang="en-US" sz="1200" b="1" i="1" kern="1200" dirty="0">
                <a:solidFill>
                  <a:schemeClr val="tx1"/>
                </a:solidFill>
                <a:effectLst/>
                <a:latin typeface="+mn-lt"/>
                <a:ea typeface="+mn-ea"/>
                <a:cs typeface="+mn-cs"/>
              </a:rPr>
              <a:t>without prejudice of the primary objective</a:t>
            </a:r>
            <a:r>
              <a:rPr lang="en-US" sz="1200" kern="1200" dirty="0">
                <a:solidFill>
                  <a:schemeClr val="tx1"/>
                </a:solidFill>
                <a:effectLst/>
                <a:latin typeface="+mn-lt"/>
                <a:ea typeface="+mn-ea"/>
                <a:cs typeface="+mn-cs"/>
              </a:rPr>
              <a:t>” of the RMA. </a:t>
            </a:r>
            <a:endParaRPr lang="en-US" dirty="0"/>
          </a:p>
        </p:txBody>
      </p:sp>
      <p:sp>
        <p:nvSpPr>
          <p:cNvPr id="4" name="Slide Number Placeholder 3"/>
          <p:cNvSpPr>
            <a:spLocks noGrp="1"/>
          </p:cNvSpPr>
          <p:nvPr>
            <p:ph type="sldNum" sz="quarter" idx="10"/>
          </p:nvPr>
        </p:nvSpPr>
        <p:spPr/>
        <p:txBody>
          <a:bodyPr/>
          <a:lstStyle/>
          <a:p>
            <a:fld id="{01F92B78-3087-46D9-BBA5-EB2798B7385B}" type="slidenum">
              <a:rPr lang="en-US" smtClean="0"/>
              <a:pPr/>
              <a:t>2</a:t>
            </a:fld>
            <a:endParaRPr lang="en-US"/>
          </a:p>
        </p:txBody>
      </p:sp>
    </p:spTree>
    <p:extLst>
      <p:ext uri="{BB962C8B-B14F-4D97-AF65-F5344CB8AC3E}">
        <p14:creationId xmlns:p14="http://schemas.microsoft.com/office/powerpoint/2010/main" val="142351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2012, CRR was reduced from 17 percent to 10 percent, and further to 5 percent due to liquidity shortfall in banking system.  Currently, CRR is maintained at 10 percent, accounting total Nu. 10. 91 billion sterilized from the commercial banks (June 2018).</a:t>
            </a:r>
          </a:p>
          <a:p>
            <a:endParaRPr lang="en-US" dirty="0"/>
          </a:p>
        </p:txBody>
      </p:sp>
      <p:sp>
        <p:nvSpPr>
          <p:cNvPr id="4" name="Slide Number Placeholder 3"/>
          <p:cNvSpPr>
            <a:spLocks noGrp="1"/>
          </p:cNvSpPr>
          <p:nvPr>
            <p:ph type="sldNum" sz="quarter" idx="10"/>
          </p:nvPr>
        </p:nvSpPr>
        <p:spPr/>
        <p:txBody>
          <a:bodyPr/>
          <a:lstStyle/>
          <a:p>
            <a:fld id="{01F92B78-3087-46D9-BBA5-EB2798B7385B}" type="slidenum">
              <a:rPr lang="en-US" smtClean="0"/>
              <a:pPr/>
              <a:t>4</a:t>
            </a:fld>
            <a:endParaRPr lang="en-US"/>
          </a:p>
        </p:txBody>
      </p:sp>
    </p:spTree>
    <p:extLst>
      <p:ext uri="{BB962C8B-B14F-4D97-AF65-F5344CB8AC3E}">
        <p14:creationId xmlns:p14="http://schemas.microsoft.com/office/powerpoint/2010/main" val="30639194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What is missing regarding the liquidity management framework is an active liquidity management by the RMA. While a part of excess liquidity may be mopped up with the CRR and the sweeping, on a day to day basis, there is a substantial liquidity in the banking system as evident</a:t>
            </a:r>
            <a:r>
              <a:rPr lang="en-US" sz="1200" kern="1200" baseline="0" dirty="0">
                <a:solidFill>
                  <a:schemeClr val="tx1"/>
                </a:solidFill>
                <a:effectLst/>
                <a:latin typeface="+mn-lt"/>
                <a:ea typeface="+mn-ea"/>
                <a:cs typeface="+mn-cs"/>
              </a:rPr>
              <a:t> from the slide</a:t>
            </a:r>
            <a:r>
              <a:rPr lang="en-US" sz="1200" kern="1200" dirty="0">
                <a:solidFill>
                  <a:schemeClr val="tx1"/>
                </a:solidFill>
                <a:effectLst/>
                <a:latin typeface="+mn-lt"/>
                <a:ea typeface="+mn-ea"/>
                <a:cs typeface="+mn-cs"/>
              </a:rPr>
              <a:t>. As an import-dependent economy, with a large trade deficit, excessive liquidity in the banking sector might result into lending that translates into imports with subsequent pressures on reserves.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kern="1200" dirty="0">
                <a:solidFill>
                  <a:schemeClr val="tx1"/>
                </a:solidFill>
                <a:effectLst/>
                <a:latin typeface="+mn-lt"/>
                <a:ea typeface="+mn-ea"/>
                <a:cs typeface="+mn-cs"/>
              </a:rPr>
              <a:t>Second the RMA continues to rely on current and capital account controls</a:t>
            </a:r>
            <a:r>
              <a:rPr lang="en-US" sz="1200" b="0" i="0" kern="1200" baseline="0" dirty="0">
                <a:solidFill>
                  <a:schemeClr val="tx1"/>
                </a:solidFill>
                <a:effectLst/>
                <a:latin typeface="+mn-lt"/>
                <a:ea typeface="+mn-ea"/>
                <a:cs typeface="+mn-cs"/>
              </a:rPr>
              <a:t> to prevent capital outflows.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the current context given</a:t>
            </a:r>
            <a:r>
              <a:rPr lang="en-US" sz="1200" kern="1200" baseline="0" dirty="0">
                <a:solidFill>
                  <a:schemeClr val="tx1"/>
                </a:solidFill>
                <a:effectLst/>
                <a:latin typeface="+mn-lt"/>
                <a:ea typeface="+mn-ea"/>
                <a:cs typeface="+mn-cs"/>
              </a:rPr>
              <a:t> the </a:t>
            </a:r>
            <a:r>
              <a:rPr lang="en-US" sz="1200" kern="1200" dirty="0">
                <a:solidFill>
                  <a:schemeClr val="tx1"/>
                </a:solidFill>
                <a:effectLst/>
                <a:latin typeface="+mn-lt"/>
                <a:ea typeface="+mn-ea"/>
                <a:cs typeface="+mn-cs"/>
              </a:rPr>
              <a:t>liquidity surplus</a:t>
            </a:r>
            <a:r>
              <a:rPr lang="en-US" sz="1200" kern="1200" baseline="0" dirty="0">
                <a:solidFill>
                  <a:schemeClr val="tx1"/>
                </a:solidFill>
                <a:effectLst/>
                <a:latin typeface="+mn-lt"/>
                <a:ea typeface="+mn-ea"/>
                <a:cs typeface="+mn-cs"/>
              </a:rPr>
              <a:t> banks has </a:t>
            </a:r>
            <a:r>
              <a:rPr lang="en-US" sz="1200" kern="1200" dirty="0">
                <a:solidFill>
                  <a:schemeClr val="tx1"/>
                </a:solidFill>
                <a:effectLst/>
                <a:latin typeface="+mn-lt"/>
                <a:ea typeface="+mn-ea"/>
                <a:cs typeface="+mn-cs"/>
              </a:rPr>
              <a:t>limited investment opportunities in financial assets. Hence interest rate in Bhutan are not aligned with short-term rates in India (for instance 91-days government securities are at less than 2.5% in Bhutan, against about 6% in India).</a:t>
            </a:r>
            <a:r>
              <a:rPr lang="en-US" sz="1200" kern="1200" baseline="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1F92B78-3087-46D9-BBA5-EB2798B7385B}" type="slidenum">
              <a:rPr lang="en-US" smtClean="0"/>
              <a:pPr/>
              <a:t>7</a:t>
            </a:fld>
            <a:endParaRPr lang="en-US"/>
          </a:p>
        </p:txBody>
      </p:sp>
    </p:spTree>
    <p:extLst>
      <p:ext uri="{BB962C8B-B14F-4D97-AF65-F5344CB8AC3E}">
        <p14:creationId xmlns:p14="http://schemas.microsoft.com/office/powerpoint/2010/main" val="2900594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Bhutan 52% of inflation basket is imported</a:t>
            </a:r>
            <a:r>
              <a:rPr lang="en-US" sz="1200" kern="1200" baseline="0" dirty="0">
                <a:solidFill>
                  <a:schemeClr val="tx1"/>
                </a:solidFill>
                <a:effectLst/>
                <a:latin typeface="+mn-lt"/>
                <a:ea typeface="+mn-ea"/>
                <a:cs typeface="+mn-cs"/>
              </a:rPr>
              <a:t> largely from India, justifying the peg exchange rate, while the remaining 48 percent is influenced by domestic factors. </a:t>
            </a:r>
          </a:p>
        </p:txBody>
      </p:sp>
      <p:sp>
        <p:nvSpPr>
          <p:cNvPr id="4" name="Slide Number Placeholder 3"/>
          <p:cNvSpPr>
            <a:spLocks noGrp="1"/>
          </p:cNvSpPr>
          <p:nvPr>
            <p:ph type="sldNum" sz="quarter" idx="10"/>
          </p:nvPr>
        </p:nvSpPr>
        <p:spPr/>
        <p:txBody>
          <a:bodyPr/>
          <a:lstStyle/>
          <a:p>
            <a:fld id="{01F92B78-3087-46D9-BBA5-EB2798B7385B}" type="slidenum">
              <a:rPr lang="en-US" smtClean="0"/>
              <a:pPr/>
              <a:t>8</a:t>
            </a:fld>
            <a:endParaRPr lang="en-US"/>
          </a:p>
        </p:txBody>
      </p:sp>
    </p:spTree>
    <p:extLst>
      <p:ext uri="{BB962C8B-B14F-4D97-AF65-F5344CB8AC3E}">
        <p14:creationId xmlns:p14="http://schemas.microsoft.com/office/powerpoint/2010/main" val="42009651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67FAB-C637-40AA-B72E-B49A1542132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4207ACF-A072-48E8-AC44-BC3B9C0129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3CC5C52-B5DD-4DDF-B91A-96FB046B5DBC}"/>
              </a:ext>
            </a:extLst>
          </p:cNvPr>
          <p:cNvSpPr>
            <a:spLocks noGrp="1"/>
          </p:cNvSpPr>
          <p:nvPr>
            <p:ph type="dt" sz="half" idx="10"/>
          </p:nvPr>
        </p:nvSpPr>
        <p:spPr/>
        <p:txBody>
          <a:bodyPr/>
          <a:lstStyle/>
          <a:p>
            <a:fld id="{D264E58A-4CAC-41B4-B8CC-D45FCF5F2168}" type="datetimeFigureOut">
              <a:rPr lang="en-US" smtClean="0"/>
              <a:t>3/31/2021</a:t>
            </a:fld>
            <a:endParaRPr lang="en-US"/>
          </a:p>
        </p:txBody>
      </p:sp>
      <p:sp>
        <p:nvSpPr>
          <p:cNvPr id="5" name="Footer Placeholder 4">
            <a:extLst>
              <a:ext uri="{FF2B5EF4-FFF2-40B4-BE49-F238E27FC236}">
                <a16:creationId xmlns:a16="http://schemas.microsoft.com/office/drawing/2014/main" id="{F45AAE2F-7651-46DB-A221-9F307A4AF4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9B8D96-C802-4CDC-9EC9-02331110EE8D}"/>
              </a:ext>
            </a:extLst>
          </p:cNvPr>
          <p:cNvSpPr>
            <a:spLocks noGrp="1"/>
          </p:cNvSpPr>
          <p:nvPr>
            <p:ph type="sldNum" sz="quarter" idx="12"/>
          </p:nvPr>
        </p:nvSpPr>
        <p:spPr/>
        <p:txBody>
          <a:bodyPr/>
          <a:lstStyle/>
          <a:p>
            <a:fld id="{2B564535-2041-44F7-B825-95B331AE15BE}" type="slidenum">
              <a:rPr lang="en-US" smtClean="0"/>
              <a:t>‹#›</a:t>
            </a:fld>
            <a:endParaRPr lang="en-US"/>
          </a:p>
        </p:txBody>
      </p:sp>
    </p:spTree>
    <p:extLst>
      <p:ext uri="{BB962C8B-B14F-4D97-AF65-F5344CB8AC3E}">
        <p14:creationId xmlns:p14="http://schemas.microsoft.com/office/powerpoint/2010/main" val="537905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CD4C9-1530-45BF-B660-2EDD11F01C8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ECBD57A-9DDC-4E7C-B019-F404642D3DC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B38E04-51E4-40C0-A53E-5C63D72C1274}"/>
              </a:ext>
            </a:extLst>
          </p:cNvPr>
          <p:cNvSpPr>
            <a:spLocks noGrp="1"/>
          </p:cNvSpPr>
          <p:nvPr>
            <p:ph type="dt" sz="half" idx="10"/>
          </p:nvPr>
        </p:nvSpPr>
        <p:spPr/>
        <p:txBody>
          <a:bodyPr/>
          <a:lstStyle/>
          <a:p>
            <a:fld id="{D264E58A-4CAC-41B4-B8CC-D45FCF5F2168}" type="datetimeFigureOut">
              <a:rPr lang="en-US" smtClean="0"/>
              <a:t>3/31/2021</a:t>
            </a:fld>
            <a:endParaRPr lang="en-US"/>
          </a:p>
        </p:txBody>
      </p:sp>
      <p:sp>
        <p:nvSpPr>
          <p:cNvPr id="5" name="Footer Placeholder 4">
            <a:extLst>
              <a:ext uri="{FF2B5EF4-FFF2-40B4-BE49-F238E27FC236}">
                <a16:creationId xmlns:a16="http://schemas.microsoft.com/office/drawing/2014/main" id="{EF18FE53-B42C-43BD-AC47-F436F068F7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10FAB0-093D-4939-9F83-405F531FCD4F}"/>
              </a:ext>
            </a:extLst>
          </p:cNvPr>
          <p:cNvSpPr>
            <a:spLocks noGrp="1"/>
          </p:cNvSpPr>
          <p:nvPr>
            <p:ph type="sldNum" sz="quarter" idx="12"/>
          </p:nvPr>
        </p:nvSpPr>
        <p:spPr/>
        <p:txBody>
          <a:bodyPr/>
          <a:lstStyle/>
          <a:p>
            <a:fld id="{2B564535-2041-44F7-B825-95B331AE15BE}" type="slidenum">
              <a:rPr lang="en-US" smtClean="0"/>
              <a:t>‹#›</a:t>
            </a:fld>
            <a:endParaRPr lang="en-US"/>
          </a:p>
        </p:txBody>
      </p:sp>
    </p:spTree>
    <p:extLst>
      <p:ext uri="{BB962C8B-B14F-4D97-AF65-F5344CB8AC3E}">
        <p14:creationId xmlns:p14="http://schemas.microsoft.com/office/powerpoint/2010/main" val="4191202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9BDA232-C9D4-4D1D-AC33-50A1FEABCFE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5431957-0C21-4A11-885A-D73205FEF9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ABEA9E-A6D8-4E55-B8D3-5CB3CB829851}"/>
              </a:ext>
            </a:extLst>
          </p:cNvPr>
          <p:cNvSpPr>
            <a:spLocks noGrp="1"/>
          </p:cNvSpPr>
          <p:nvPr>
            <p:ph type="dt" sz="half" idx="10"/>
          </p:nvPr>
        </p:nvSpPr>
        <p:spPr/>
        <p:txBody>
          <a:bodyPr/>
          <a:lstStyle/>
          <a:p>
            <a:fld id="{D264E58A-4CAC-41B4-B8CC-D45FCF5F2168}" type="datetimeFigureOut">
              <a:rPr lang="en-US" smtClean="0"/>
              <a:t>3/31/2021</a:t>
            </a:fld>
            <a:endParaRPr lang="en-US"/>
          </a:p>
        </p:txBody>
      </p:sp>
      <p:sp>
        <p:nvSpPr>
          <p:cNvPr id="5" name="Footer Placeholder 4">
            <a:extLst>
              <a:ext uri="{FF2B5EF4-FFF2-40B4-BE49-F238E27FC236}">
                <a16:creationId xmlns:a16="http://schemas.microsoft.com/office/drawing/2014/main" id="{8AA2FB40-A8A9-4A0D-BE6C-50C6806A67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C0992C-ADFC-46BC-8AF5-D95A92D333D7}"/>
              </a:ext>
            </a:extLst>
          </p:cNvPr>
          <p:cNvSpPr>
            <a:spLocks noGrp="1"/>
          </p:cNvSpPr>
          <p:nvPr>
            <p:ph type="sldNum" sz="quarter" idx="12"/>
          </p:nvPr>
        </p:nvSpPr>
        <p:spPr/>
        <p:txBody>
          <a:bodyPr/>
          <a:lstStyle/>
          <a:p>
            <a:fld id="{2B564535-2041-44F7-B825-95B331AE15BE}" type="slidenum">
              <a:rPr lang="en-US" smtClean="0"/>
              <a:t>‹#›</a:t>
            </a:fld>
            <a:endParaRPr lang="en-US"/>
          </a:p>
        </p:txBody>
      </p:sp>
    </p:spTree>
    <p:extLst>
      <p:ext uri="{BB962C8B-B14F-4D97-AF65-F5344CB8AC3E}">
        <p14:creationId xmlns:p14="http://schemas.microsoft.com/office/powerpoint/2010/main" val="1827140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0F69B-0233-4AA4-BCF8-DB62C0DD21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27DB35A-D7AD-47D7-896F-98679D11AC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0AFEE5-CB37-4452-90EA-BF515968E1FF}"/>
              </a:ext>
            </a:extLst>
          </p:cNvPr>
          <p:cNvSpPr>
            <a:spLocks noGrp="1"/>
          </p:cNvSpPr>
          <p:nvPr>
            <p:ph type="dt" sz="half" idx="10"/>
          </p:nvPr>
        </p:nvSpPr>
        <p:spPr/>
        <p:txBody>
          <a:bodyPr/>
          <a:lstStyle/>
          <a:p>
            <a:fld id="{D264E58A-4CAC-41B4-B8CC-D45FCF5F2168}" type="datetimeFigureOut">
              <a:rPr lang="en-US" smtClean="0"/>
              <a:t>3/31/2021</a:t>
            </a:fld>
            <a:endParaRPr lang="en-US"/>
          </a:p>
        </p:txBody>
      </p:sp>
      <p:sp>
        <p:nvSpPr>
          <p:cNvPr id="5" name="Footer Placeholder 4">
            <a:extLst>
              <a:ext uri="{FF2B5EF4-FFF2-40B4-BE49-F238E27FC236}">
                <a16:creationId xmlns:a16="http://schemas.microsoft.com/office/drawing/2014/main" id="{74D439B6-7FEF-406F-BB50-E73C15B860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244744-E0E4-48D1-9FC7-39F0F7653CFB}"/>
              </a:ext>
            </a:extLst>
          </p:cNvPr>
          <p:cNvSpPr>
            <a:spLocks noGrp="1"/>
          </p:cNvSpPr>
          <p:nvPr>
            <p:ph type="sldNum" sz="quarter" idx="12"/>
          </p:nvPr>
        </p:nvSpPr>
        <p:spPr/>
        <p:txBody>
          <a:bodyPr/>
          <a:lstStyle/>
          <a:p>
            <a:fld id="{2B564535-2041-44F7-B825-95B331AE15BE}" type="slidenum">
              <a:rPr lang="en-US" smtClean="0"/>
              <a:t>‹#›</a:t>
            </a:fld>
            <a:endParaRPr lang="en-US"/>
          </a:p>
        </p:txBody>
      </p:sp>
    </p:spTree>
    <p:extLst>
      <p:ext uri="{BB962C8B-B14F-4D97-AF65-F5344CB8AC3E}">
        <p14:creationId xmlns:p14="http://schemas.microsoft.com/office/powerpoint/2010/main" val="510780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48FE0-BC93-434F-9CD1-51DACFBDD96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646F0DE-F40A-40D0-B156-F19E6C74F9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3EA29A5-A0F6-48F0-B9C7-1B2A774B1532}"/>
              </a:ext>
            </a:extLst>
          </p:cNvPr>
          <p:cNvSpPr>
            <a:spLocks noGrp="1"/>
          </p:cNvSpPr>
          <p:nvPr>
            <p:ph type="dt" sz="half" idx="10"/>
          </p:nvPr>
        </p:nvSpPr>
        <p:spPr/>
        <p:txBody>
          <a:bodyPr/>
          <a:lstStyle/>
          <a:p>
            <a:fld id="{D264E58A-4CAC-41B4-B8CC-D45FCF5F2168}" type="datetimeFigureOut">
              <a:rPr lang="en-US" smtClean="0"/>
              <a:t>3/31/2021</a:t>
            </a:fld>
            <a:endParaRPr lang="en-US"/>
          </a:p>
        </p:txBody>
      </p:sp>
      <p:sp>
        <p:nvSpPr>
          <p:cNvPr id="5" name="Footer Placeholder 4">
            <a:extLst>
              <a:ext uri="{FF2B5EF4-FFF2-40B4-BE49-F238E27FC236}">
                <a16:creationId xmlns:a16="http://schemas.microsoft.com/office/drawing/2014/main" id="{6D13A349-BCDA-4454-9611-82034D4544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4876D2-E335-4AB1-AD37-8EFB5796362F}"/>
              </a:ext>
            </a:extLst>
          </p:cNvPr>
          <p:cNvSpPr>
            <a:spLocks noGrp="1"/>
          </p:cNvSpPr>
          <p:nvPr>
            <p:ph type="sldNum" sz="quarter" idx="12"/>
          </p:nvPr>
        </p:nvSpPr>
        <p:spPr/>
        <p:txBody>
          <a:bodyPr/>
          <a:lstStyle/>
          <a:p>
            <a:fld id="{2B564535-2041-44F7-B825-95B331AE15BE}" type="slidenum">
              <a:rPr lang="en-US" smtClean="0"/>
              <a:t>‹#›</a:t>
            </a:fld>
            <a:endParaRPr lang="en-US"/>
          </a:p>
        </p:txBody>
      </p:sp>
    </p:spTree>
    <p:extLst>
      <p:ext uri="{BB962C8B-B14F-4D97-AF65-F5344CB8AC3E}">
        <p14:creationId xmlns:p14="http://schemas.microsoft.com/office/powerpoint/2010/main" val="30465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F490C-7732-401E-A6DB-99F79D35EFC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C6CBDF6-6662-4A06-951C-C8CFAB4258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CB5AB0F-1D11-4E5B-BB62-D6615E16A76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57596F6-174E-4E2B-B35A-490446BB4B0B}"/>
              </a:ext>
            </a:extLst>
          </p:cNvPr>
          <p:cNvSpPr>
            <a:spLocks noGrp="1"/>
          </p:cNvSpPr>
          <p:nvPr>
            <p:ph type="dt" sz="half" idx="10"/>
          </p:nvPr>
        </p:nvSpPr>
        <p:spPr/>
        <p:txBody>
          <a:bodyPr/>
          <a:lstStyle/>
          <a:p>
            <a:fld id="{D264E58A-4CAC-41B4-B8CC-D45FCF5F2168}" type="datetimeFigureOut">
              <a:rPr lang="en-US" smtClean="0"/>
              <a:t>3/31/2021</a:t>
            </a:fld>
            <a:endParaRPr lang="en-US"/>
          </a:p>
        </p:txBody>
      </p:sp>
      <p:sp>
        <p:nvSpPr>
          <p:cNvPr id="6" name="Footer Placeholder 5">
            <a:extLst>
              <a:ext uri="{FF2B5EF4-FFF2-40B4-BE49-F238E27FC236}">
                <a16:creationId xmlns:a16="http://schemas.microsoft.com/office/drawing/2014/main" id="{D431A394-AB00-4419-9420-EA4E8F4C75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4BD657-2AEB-4E89-993E-0CCC749CA50A}"/>
              </a:ext>
            </a:extLst>
          </p:cNvPr>
          <p:cNvSpPr>
            <a:spLocks noGrp="1"/>
          </p:cNvSpPr>
          <p:nvPr>
            <p:ph type="sldNum" sz="quarter" idx="12"/>
          </p:nvPr>
        </p:nvSpPr>
        <p:spPr/>
        <p:txBody>
          <a:bodyPr/>
          <a:lstStyle/>
          <a:p>
            <a:fld id="{2B564535-2041-44F7-B825-95B331AE15BE}" type="slidenum">
              <a:rPr lang="en-US" smtClean="0"/>
              <a:t>‹#›</a:t>
            </a:fld>
            <a:endParaRPr lang="en-US"/>
          </a:p>
        </p:txBody>
      </p:sp>
    </p:spTree>
    <p:extLst>
      <p:ext uri="{BB962C8B-B14F-4D97-AF65-F5344CB8AC3E}">
        <p14:creationId xmlns:p14="http://schemas.microsoft.com/office/powerpoint/2010/main" val="1314379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F10DC-8814-4B4B-B5C9-61D58C958A9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75D286B-0DDD-4FEC-B3A6-006E531F69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FFA145D-2936-42BC-9C5E-BB129215C4C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CA708AB-1DFC-4E9B-9CB3-CEFBAAB26F4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4D83F5-0E2E-4C18-8EFD-60CAE94DAB8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46BCC35-5BAC-4148-9076-013450B4FC4A}"/>
              </a:ext>
            </a:extLst>
          </p:cNvPr>
          <p:cNvSpPr>
            <a:spLocks noGrp="1"/>
          </p:cNvSpPr>
          <p:nvPr>
            <p:ph type="dt" sz="half" idx="10"/>
          </p:nvPr>
        </p:nvSpPr>
        <p:spPr/>
        <p:txBody>
          <a:bodyPr/>
          <a:lstStyle/>
          <a:p>
            <a:fld id="{D264E58A-4CAC-41B4-B8CC-D45FCF5F2168}" type="datetimeFigureOut">
              <a:rPr lang="en-US" smtClean="0"/>
              <a:t>3/31/2021</a:t>
            </a:fld>
            <a:endParaRPr lang="en-US"/>
          </a:p>
        </p:txBody>
      </p:sp>
      <p:sp>
        <p:nvSpPr>
          <p:cNvPr id="8" name="Footer Placeholder 7">
            <a:extLst>
              <a:ext uri="{FF2B5EF4-FFF2-40B4-BE49-F238E27FC236}">
                <a16:creationId xmlns:a16="http://schemas.microsoft.com/office/drawing/2014/main" id="{B0E6E0C8-28E3-49CC-8108-727DB8021E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6B22AEA-232B-47FF-8A2E-84123287C53A}"/>
              </a:ext>
            </a:extLst>
          </p:cNvPr>
          <p:cNvSpPr>
            <a:spLocks noGrp="1"/>
          </p:cNvSpPr>
          <p:nvPr>
            <p:ph type="sldNum" sz="quarter" idx="12"/>
          </p:nvPr>
        </p:nvSpPr>
        <p:spPr/>
        <p:txBody>
          <a:bodyPr/>
          <a:lstStyle/>
          <a:p>
            <a:fld id="{2B564535-2041-44F7-B825-95B331AE15BE}" type="slidenum">
              <a:rPr lang="en-US" smtClean="0"/>
              <a:t>‹#›</a:t>
            </a:fld>
            <a:endParaRPr lang="en-US"/>
          </a:p>
        </p:txBody>
      </p:sp>
    </p:spTree>
    <p:extLst>
      <p:ext uri="{BB962C8B-B14F-4D97-AF65-F5344CB8AC3E}">
        <p14:creationId xmlns:p14="http://schemas.microsoft.com/office/powerpoint/2010/main" val="175981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3204A-BBAA-47EC-A8A5-A0D57F6291B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CFC85C1-94B8-4B55-8546-E48E61C601B7}"/>
              </a:ext>
            </a:extLst>
          </p:cNvPr>
          <p:cNvSpPr>
            <a:spLocks noGrp="1"/>
          </p:cNvSpPr>
          <p:nvPr>
            <p:ph type="dt" sz="half" idx="10"/>
          </p:nvPr>
        </p:nvSpPr>
        <p:spPr/>
        <p:txBody>
          <a:bodyPr/>
          <a:lstStyle/>
          <a:p>
            <a:fld id="{D264E58A-4CAC-41B4-B8CC-D45FCF5F2168}" type="datetimeFigureOut">
              <a:rPr lang="en-US" smtClean="0"/>
              <a:t>3/31/2021</a:t>
            </a:fld>
            <a:endParaRPr lang="en-US"/>
          </a:p>
        </p:txBody>
      </p:sp>
      <p:sp>
        <p:nvSpPr>
          <p:cNvPr id="4" name="Footer Placeholder 3">
            <a:extLst>
              <a:ext uri="{FF2B5EF4-FFF2-40B4-BE49-F238E27FC236}">
                <a16:creationId xmlns:a16="http://schemas.microsoft.com/office/drawing/2014/main" id="{1CAC72DD-8FA7-4F53-AE39-0317B7C5EC0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5D2EA08-EBDA-4FFE-80F9-C095D9E3EFF0}"/>
              </a:ext>
            </a:extLst>
          </p:cNvPr>
          <p:cNvSpPr>
            <a:spLocks noGrp="1"/>
          </p:cNvSpPr>
          <p:nvPr>
            <p:ph type="sldNum" sz="quarter" idx="12"/>
          </p:nvPr>
        </p:nvSpPr>
        <p:spPr/>
        <p:txBody>
          <a:bodyPr/>
          <a:lstStyle/>
          <a:p>
            <a:fld id="{2B564535-2041-44F7-B825-95B331AE15BE}" type="slidenum">
              <a:rPr lang="en-US" smtClean="0"/>
              <a:t>‹#›</a:t>
            </a:fld>
            <a:endParaRPr lang="en-US"/>
          </a:p>
        </p:txBody>
      </p:sp>
    </p:spTree>
    <p:extLst>
      <p:ext uri="{BB962C8B-B14F-4D97-AF65-F5344CB8AC3E}">
        <p14:creationId xmlns:p14="http://schemas.microsoft.com/office/powerpoint/2010/main" val="3295075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F4ED39-6E06-4BC1-881D-CBA688498573}"/>
              </a:ext>
            </a:extLst>
          </p:cNvPr>
          <p:cNvSpPr>
            <a:spLocks noGrp="1"/>
          </p:cNvSpPr>
          <p:nvPr>
            <p:ph type="dt" sz="half" idx="10"/>
          </p:nvPr>
        </p:nvSpPr>
        <p:spPr/>
        <p:txBody>
          <a:bodyPr/>
          <a:lstStyle/>
          <a:p>
            <a:fld id="{D264E58A-4CAC-41B4-B8CC-D45FCF5F2168}" type="datetimeFigureOut">
              <a:rPr lang="en-US" smtClean="0"/>
              <a:t>3/31/2021</a:t>
            </a:fld>
            <a:endParaRPr lang="en-US"/>
          </a:p>
        </p:txBody>
      </p:sp>
      <p:sp>
        <p:nvSpPr>
          <p:cNvPr id="3" name="Footer Placeholder 2">
            <a:extLst>
              <a:ext uri="{FF2B5EF4-FFF2-40B4-BE49-F238E27FC236}">
                <a16:creationId xmlns:a16="http://schemas.microsoft.com/office/drawing/2014/main" id="{ADEC7BC8-F7A6-4B4A-82A3-074797F3507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8D4F220-5E1A-4279-B5FE-8C9E7571CB09}"/>
              </a:ext>
            </a:extLst>
          </p:cNvPr>
          <p:cNvSpPr>
            <a:spLocks noGrp="1"/>
          </p:cNvSpPr>
          <p:nvPr>
            <p:ph type="sldNum" sz="quarter" idx="12"/>
          </p:nvPr>
        </p:nvSpPr>
        <p:spPr/>
        <p:txBody>
          <a:bodyPr/>
          <a:lstStyle/>
          <a:p>
            <a:fld id="{2B564535-2041-44F7-B825-95B331AE15BE}" type="slidenum">
              <a:rPr lang="en-US" smtClean="0"/>
              <a:t>‹#›</a:t>
            </a:fld>
            <a:endParaRPr lang="en-US"/>
          </a:p>
        </p:txBody>
      </p:sp>
    </p:spTree>
    <p:extLst>
      <p:ext uri="{BB962C8B-B14F-4D97-AF65-F5344CB8AC3E}">
        <p14:creationId xmlns:p14="http://schemas.microsoft.com/office/powerpoint/2010/main" val="370672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20354-90F0-4E04-9CE7-60DC2C80A0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56B514F-AB80-478F-9A9C-4AF07A54D9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CE84559-8C79-42C9-8641-4BEE5B595A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ACF750-9BAA-4B37-82F4-4B5A62AB2B40}"/>
              </a:ext>
            </a:extLst>
          </p:cNvPr>
          <p:cNvSpPr>
            <a:spLocks noGrp="1"/>
          </p:cNvSpPr>
          <p:nvPr>
            <p:ph type="dt" sz="half" idx="10"/>
          </p:nvPr>
        </p:nvSpPr>
        <p:spPr/>
        <p:txBody>
          <a:bodyPr/>
          <a:lstStyle/>
          <a:p>
            <a:fld id="{D264E58A-4CAC-41B4-B8CC-D45FCF5F2168}" type="datetimeFigureOut">
              <a:rPr lang="en-US" smtClean="0"/>
              <a:t>3/31/2021</a:t>
            </a:fld>
            <a:endParaRPr lang="en-US"/>
          </a:p>
        </p:txBody>
      </p:sp>
      <p:sp>
        <p:nvSpPr>
          <p:cNvPr id="6" name="Footer Placeholder 5">
            <a:extLst>
              <a:ext uri="{FF2B5EF4-FFF2-40B4-BE49-F238E27FC236}">
                <a16:creationId xmlns:a16="http://schemas.microsoft.com/office/drawing/2014/main" id="{35862540-18B0-47E7-AFFC-07DC618325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F4C0F15-BE25-463B-B3D7-27996163AAFF}"/>
              </a:ext>
            </a:extLst>
          </p:cNvPr>
          <p:cNvSpPr>
            <a:spLocks noGrp="1"/>
          </p:cNvSpPr>
          <p:nvPr>
            <p:ph type="sldNum" sz="quarter" idx="12"/>
          </p:nvPr>
        </p:nvSpPr>
        <p:spPr/>
        <p:txBody>
          <a:bodyPr/>
          <a:lstStyle/>
          <a:p>
            <a:fld id="{2B564535-2041-44F7-B825-95B331AE15BE}" type="slidenum">
              <a:rPr lang="en-US" smtClean="0"/>
              <a:t>‹#›</a:t>
            </a:fld>
            <a:endParaRPr lang="en-US"/>
          </a:p>
        </p:txBody>
      </p:sp>
    </p:spTree>
    <p:extLst>
      <p:ext uri="{BB962C8B-B14F-4D97-AF65-F5344CB8AC3E}">
        <p14:creationId xmlns:p14="http://schemas.microsoft.com/office/powerpoint/2010/main" val="2746797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EDAF3-95DF-4A4E-A322-C1D9713AD1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900F807-4731-46C9-BABC-C7A08C1244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DB14604-70E1-4F88-84C9-80CFE93B69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7CADD7-E436-4ECC-94B5-8185C2F9481C}"/>
              </a:ext>
            </a:extLst>
          </p:cNvPr>
          <p:cNvSpPr>
            <a:spLocks noGrp="1"/>
          </p:cNvSpPr>
          <p:nvPr>
            <p:ph type="dt" sz="half" idx="10"/>
          </p:nvPr>
        </p:nvSpPr>
        <p:spPr/>
        <p:txBody>
          <a:bodyPr/>
          <a:lstStyle/>
          <a:p>
            <a:fld id="{D264E58A-4CAC-41B4-B8CC-D45FCF5F2168}" type="datetimeFigureOut">
              <a:rPr lang="en-US" smtClean="0"/>
              <a:t>3/31/2021</a:t>
            </a:fld>
            <a:endParaRPr lang="en-US"/>
          </a:p>
        </p:txBody>
      </p:sp>
      <p:sp>
        <p:nvSpPr>
          <p:cNvPr id="6" name="Footer Placeholder 5">
            <a:extLst>
              <a:ext uri="{FF2B5EF4-FFF2-40B4-BE49-F238E27FC236}">
                <a16:creationId xmlns:a16="http://schemas.microsoft.com/office/drawing/2014/main" id="{CF976356-C013-49B9-82C0-B58500EF53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3221E0-D406-43C8-803D-C3EB7893316F}"/>
              </a:ext>
            </a:extLst>
          </p:cNvPr>
          <p:cNvSpPr>
            <a:spLocks noGrp="1"/>
          </p:cNvSpPr>
          <p:nvPr>
            <p:ph type="sldNum" sz="quarter" idx="12"/>
          </p:nvPr>
        </p:nvSpPr>
        <p:spPr/>
        <p:txBody>
          <a:bodyPr/>
          <a:lstStyle/>
          <a:p>
            <a:fld id="{2B564535-2041-44F7-B825-95B331AE15BE}" type="slidenum">
              <a:rPr lang="en-US" smtClean="0"/>
              <a:t>‹#›</a:t>
            </a:fld>
            <a:endParaRPr lang="en-US"/>
          </a:p>
        </p:txBody>
      </p:sp>
    </p:spTree>
    <p:extLst>
      <p:ext uri="{BB962C8B-B14F-4D97-AF65-F5344CB8AC3E}">
        <p14:creationId xmlns:p14="http://schemas.microsoft.com/office/powerpoint/2010/main" val="973656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DFC802-0716-482B-86B7-769CBC413E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778CDE2-D9A8-4235-9D3F-7C788ACE8E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ABD52C-94C3-47E2-A8D1-443CA3783C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64E58A-4CAC-41B4-B8CC-D45FCF5F2168}" type="datetimeFigureOut">
              <a:rPr lang="en-US" smtClean="0"/>
              <a:t>3/31/2021</a:t>
            </a:fld>
            <a:endParaRPr lang="en-US"/>
          </a:p>
        </p:txBody>
      </p:sp>
      <p:sp>
        <p:nvSpPr>
          <p:cNvPr id="5" name="Footer Placeholder 4">
            <a:extLst>
              <a:ext uri="{FF2B5EF4-FFF2-40B4-BE49-F238E27FC236}">
                <a16:creationId xmlns:a16="http://schemas.microsoft.com/office/drawing/2014/main" id="{0A4F5424-C583-4E60-9B98-490A5DE09D8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16837D6-214F-414C-8045-C6AEDE840E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564535-2041-44F7-B825-95B331AE15BE}" type="slidenum">
              <a:rPr lang="en-US" smtClean="0"/>
              <a:t>‹#›</a:t>
            </a:fld>
            <a:endParaRPr lang="en-US"/>
          </a:p>
        </p:txBody>
      </p:sp>
    </p:spTree>
    <p:extLst>
      <p:ext uri="{BB962C8B-B14F-4D97-AF65-F5344CB8AC3E}">
        <p14:creationId xmlns:p14="http://schemas.microsoft.com/office/powerpoint/2010/main" val="40830132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2A010C9-1C45-4B01-A84D-95FC5F568CD4}"/>
              </a:ext>
            </a:extLst>
          </p:cNvPr>
          <p:cNvSpPr txBox="1"/>
          <p:nvPr/>
        </p:nvSpPr>
        <p:spPr>
          <a:xfrm>
            <a:off x="377687" y="2629509"/>
            <a:ext cx="10903226" cy="1446550"/>
          </a:xfrm>
          <a:prstGeom prst="rect">
            <a:avLst/>
          </a:prstGeom>
          <a:noFill/>
        </p:spPr>
        <p:txBody>
          <a:bodyPr wrap="square">
            <a:spAutoFit/>
          </a:bodyPr>
          <a:lstStyle/>
          <a:p>
            <a:pPr algn="ctr"/>
            <a:r>
              <a:rPr lang="en-US" sz="4400" b="1" i="0" dirty="0">
                <a:solidFill>
                  <a:srgbClr val="222222"/>
                </a:solidFill>
                <a:effectLst/>
                <a:latin typeface="Tw Cen MT" panose="020B0602020104020603" pitchFamily="34" charset="0"/>
              </a:rPr>
              <a:t>Economic Modeling and Forecasting Royal Monetary Authority of Bhutan (RMA)</a:t>
            </a:r>
            <a:endParaRPr lang="en-US" sz="4400" dirty="0">
              <a:latin typeface="Tw Cen MT" panose="020B0602020104020603" pitchFamily="34" charset="0"/>
            </a:endParaRPr>
          </a:p>
        </p:txBody>
      </p:sp>
      <p:pic>
        <p:nvPicPr>
          <p:cNvPr id="6" name="Picture 2" descr="https://www.rma.org.bt/assets/images/rma-logo-white.png">
            <a:extLst>
              <a:ext uri="{FF2B5EF4-FFF2-40B4-BE49-F238E27FC236}">
                <a16:creationId xmlns:a16="http://schemas.microsoft.com/office/drawing/2014/main" id="{D55B239E-B551-4089-8E0F-EBB15640AEC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11756" y="99093"/>
            <a:ext cx="2132851" cy="213285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DDAEE756-AFEA-49D0-84C0-F5F78B3B2F0D}"/>
              </a:ext>
            </a:extLst>
          </p:cNvPr>
          <p:cNvSpPr txBox="1"/>
          <p:nvPr/>
        </p:nvSpPr>
        <p:spPr>
          <a:xfrm>
            <a:off x="2090530" y="4884939"/>
            <a:ext cx="8010939" cy="830997"/>
          </a:xfrm>
          <a:prstGeom prst="rect">
            <a:avLst/>
          </a:prstGeom>
          <a:noFill/>
        </p:spPr>
        <p:txBody>
          <a:bodyPr wrap="square">
            <a:spAutoFit/>
          </a:bodyPr>
          <a:lstStyle/>
          <a:p>
            <a:pPr algn="ctr"/>
            <a:r>
              <a:rPr lang="en-US" sz="2400" b="1" i="0" dirty="0">
                <a:solidFill>
                  <a:srgbClr val="222222"/>
                </a:solidFill>
                <a:effectLst/>
                <a:latin typeface="Tw Cen MT" panose="020B0602020104020603" pitchFamily="34" charset="0"/>
              </a:rPr>
              <a:t>SAARCFINANCE Webinar on "Economic Modeling and Forecasting </a:t>
            </a:r>
            <a:endParaRPr lang="en-US" sz="2400" b="1" dirty="0">
              <a:latin typeface="Tw Cen MT" panose="020B0602020104020603" pitchFamily="34" charset="0"/>
            </a:endParaRPr>
          </a:p>
        </p:txBody>
      </p:sp>
    </p:spTree>
    <p:extLst>
      <p:ext uri="{BB962C8B-B14F-4D97-AF65-F5344CB8AC3E}">
        <p14:creationId xmlns:p14="http://schemas.microsoft.com/office/powerpoint/2010/main" val="3789665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0261" y="0"/>
            <a:ext cx="10601739" cy="1033670"/>
          </a:xfrm>
          <a:solidFill>
            <a:schemeClr val="accent5">
              <a:lumMod val="40000"/>
              <a:lumOff val="60000"/>
            </a:schemeClr>
          </a:solidFill>
        </p:spPr>
        <p:txBody>
          <a:bodyPr>
            <a:normAutofit/>
          </a:bodyPr>
          <a:lstStyle/>
          <a:p>
            <a:r>
              <a:rPr lang="en-US" sz="3600" b="1" dirty="0">
                <a:latin typeface="Tw Cen MT" panose="020B0602020104020603" pitchFamily="34" charset="0"/>
                <a:cs typeface="Times New Roman" panose="02020603050405020304" pitchFamily="18" charset="0"/>
              </a:rPr>
              <a:t>Determining Key Policy Rate- Taylor Rule </a:t>
            </a:r>
          </a:p>
        </p:txBody>
      </p:sp>
      <p:sp>
        <p:nvSpPr>
          <p:cNvPr id="3" name="Content Placeholder 2"/>
          <p:cNvSpPr>
            <a:spLocks noGrp="1"/>
          </p:cNvSpPr>
          <p:nvPr>
            <p:ph idx="1"/>
          </p:nvPr>
        </p:nvSpPr>
        <p:spPr>
          <a:xfrm>
            <a:off x="498447" y="1552324"/>
            <a:ext cx="10936705" cy="5117910"/>
          </a:xfrm>
        </p:spPr>
        <p:txBody>
          <a:bodyPr>
            <a:normAutofit fontScale="92500" lnSpcReduction="10000"/>
          </a:bodyPr>
          <a:lstStyle/>
          <a:p>
            <a:r>
              <a:rPr lang="en-US" sz="3600" dirty="0">
                <a:solidFill>
                  <a:schemeClr val="tx1"/>
                </a:solidFill>
                <a:latin typeface="Tw Cen MT" panose="020B0602020104020603" pitchFamily="34" charset="0"/>
                <a:cs typeface="Times New Roman" panose="02020603050405020304" pitchFamily="18" charset="0"/>
              </a:rPr>
              <a:t>Simple monetary policy rules that suggests how central bank should adjust its interest rate in respond to inflation and economic conditions. </a:t>
            </a:r>
          </a:p>
          <a:p>
            <a:r>
              <a:rPr lang="en-US" sz="3600" dirty="0">
                <a:solidFill>
                  <a:schemeClr val="tx1"/>
                </a:solidFill>
                <a:latin typeface="Tw Cen MT" panose="020B0602020104020603" pitchFamily="34" charset="0"/>
                <a:cs typeface="Times New Roman" panose="02020603050405020304" pitchFamily="18" charset="0"/>
              </a:rPr>
              <a:t>Useful framework as the basis for determining central bank interest rate</a:t>
            </a:r>
          </a:p>
          <a:p>
            <a:r>
              <a:rPr lang="en-US" sz="3600" dirty="0">
                <a:solidFill>
                  <a:schemeClr val="tx1"/>
                </a:solidFill>
                <a:latin typeface="Tw Cen MT" panose="020B0602020104020603" pitchFamily="34" charset="0"/>
                <a:cs typeface="Times New Roman" panose="02020603050405020304" pitchFamily="18" charset="0"/>
              </a:rPr>
              <a:t>According to the rule policy interest rates are function of:- </a:t>
            </a:r>
          </a:p>
          <a:p>
            <a:pPr marL="971550" lvl="1" indent="-514350">
              <a:buFont typeface="+mj-lt"/>
              <a:buAutoNum type="romanUcPeriod"/>
            </a:pPr>
            <a:r>
              <a:rPr lang="en-US" sz="3600" dirty="0">
                <a:solidFill>
                  <a:schemeClr val="tx1"/>
                </a:solidFill>
                <a:latin typeface="Tw Cen MT" panose="020B0602020104020603" pitchFamily="34" charset="0"/>
                <a:cs typeface="Times New Roman" panose="02020603050405020304" pitchFamily="18" charset="0"/>
              </a:rPr>
              <a:t>The real neutral nominal interest rate </a:t>
            </a:r>
          </a:p>
          <a:p>
            <a:pPr marL="971550" lvl="1" indent="-514350">
              <a:buFont typeface="+mj-lt"/>
              <a:buAutoNum type="romanUcPeriod"/>
            </a:pPr>
            <a:r>
              <a:rPr lang="en-US" sz="3600" dirty="0">
                <a:solidFill>
                  <a:schemeClr val="tx1"/>
                </a:solidFill>
                <a:latin typeface="Tw Cen MT" panose="020B0602020104020603" pitchFamily="34" charset="0"/>
                <a:cs typeface="Times New Roman" panose="02020603050405020304" pitchFamily="18" charset="0"/>
              </a:rPr>
              <a:t>The deviation of inflation from the inflation target- inflation gap</a:t>
            </a:r>
          </a:p>
          <a:p>
            <a:pPr marL="971550" lvl="1" indent="-514350">
              <a:buFont typeface="+mj-lt"/>
              <a:buAutoNum type="romanUcPeriod"/>
            </a:pPr>
            <a:r>
              <a:rPr lang="en-US" sz="3600" dirty="0">
                <a:solidFill>
                  <a:schemeClr val="tx1"/>
                </a:solidFill>
                <a:latin typeface="Tw Cen MT" panose="020B0602020104020603" pitchFamily="34" charset="0"/>
                <a:cs typeface="Times New Roman" panose="02020603050405020304" pitchFamily="18" charset="0"/>
              </a:rPr>
              <a:t>The deviation of output from the economy’s potential output- out-put gap  </a:t>
            </a:r>
          </a:p>
          <a:p>
            <a:endParaRPr lang="en-US" sz="3600" dirty="0">
              <a:solidFill>
                <a:schemeClr val="tx1"/>
              </a:solidFill>
              <a:latin typeface="Tw Cen MT" panose="020B0602020104020603" pitchFamily="34" charset="0"/>
              <a:cs typeface="Times New Roman" panose="02020603050405020304" pitchFamily="18" charset="0"/>
            </a:endParaRPr>
          </a:p>
          <a:p>
            <a:pPr marL="0" indent="0">
              <a:buNone/>
            </a:pPr>
            <a:endParaRPr lang="en-US" sz="3600" dirty="0">
              <a:solidFill>
                <a:schemeClr val="tx1"/>
              </a:solidFill>
              <a:latin typeface="Tw Cen MT" panose="020B0602020104020603" pitchFamily="34" charset="0"/>
              <a:cs typeface="Times New Roman" panose="02020603050405020304" pitchFamily="18" charset="0"/>
            </a:endParaRPr>
          </a:p>
        </p:txBody>
      </p:sp>
      <p:pic>
        <p:nvPicPr>
          <p:cNvPr id="4" name="Picture 2" descr="https://www.rma.org.bt/assets/images/rma-logo-white.png">
            <a:extLst>
              <a:ext uri="{FF2B5EF4-FFF2-40B4-BE49-F238E27FC236}">
                <a16:creationId xmlns:a16="http://schemas.microsoft.com/office/drawing/2014/main" id="{7FD34D0E-2AEA-4AC8-B312-93FD1592BE5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411357" cy="1452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68881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10591799" cy="983974"/>
          </a:xfrm>
          <a:solidFill>
            <a:schemeClr val="accent5">
              <a:lumMod val="40000"/>
              <a:lumOff val="60000"/>
            </a:schemeClr>
          </a:solidFill>
        </p:spPr>
        <p:txBody>
          <a:bodyPr>
            <a:normAutofit/>
          </a:bodyPr>
          <a:lstStyle/>
          <a:p>
            <a:pPr algn="ctr"/>
            <a:r>
              <a:rPr lang="en-US" sz="3600" b="1" dirty="0">
                <a:latin typeface="Century Gothic" panose="020B0502020202020204" pitchFamily="34" charset="0"/>
                <a:cs typeface="Times New Roman" panose="02020603050405020304" pitchFamily="18" charset="0"/>
              </a:rPr>
              <a:t>Key Policy Rate- Result</a:t>
            </a:r>
          </a:p>
        </p:txBody>
      </p:sp>
      <p:graphicFrame>
        <p:nvGraphicFramePr>
          <p:cNvPr id="4" name="Content Placeholder 3"/>
          <p:cNvGraphicFramePr>
            <a:graphicFrameLocks noGrp="1"/>
          </p:cNvGraphicFramePr>
          <p:nvPr>
            <p:ph idx="1"/>
          </p:nvPr>
        </p:nvGraphicFramePr>
        <p:xfrm>
          <a:off x="208715" y="1591160"/>
          <a:ext cx="11634238" cy="4691654"/>
        </p:xfrm>
        <a:graphic>
          <a:graphicData uri="http://schemas.openxmlformats.org/drawingml/2006/table">
            <a:tbl>
              <a:tblPr firstRow="1" firstCol="1" bandRow="1">
                <a:tableStyleId>{BDBED569-4797-4DF1-A0F4-6AAB3CD982D8}</a:tableStyleId>
              </a:tblPr>
              <a:tblGrid>
                <a:gridCol w="905587">
                  <a:extLst>
                    <a:ext uri="{9D8B030D-6E8A-4147-A177-3AD203B41FA5}">
                      <a16:colId xmlns:a16="http://schemas.microsoft.com/office/drawing/2014/main" val="3553691446"/>
                    </a:ext>
                  </a:extLst>
                </a:gridCol>
                <a:gridCol w="1464525">
                  <a:extLst>
                    <a:ext uri="{9D8B030D-6E8A-4147-A177-3AD203B41FA5}">
                      <a16:colId xmlns:a16="http://schemas.microsoft.com/office/drawing/2014/main" val="740473"/>
                    </a:ext>
                  </a:extLst>
                </a:gridCol>
                <a:gridCol w="1464525">
                  <a:extLst>
                    <a:ext uri="{9D8B030D-6E8A-4147-A177-3AD203B41FA5}">
                      <a16:colId xmlns:a16="http://schemas.microsoft.com/office/drawing/2014/main" val="3678851538"/>
                    </a:ext>
                  </a:extLst>
                </a:gridCol>
                <a:gridCol w="1464525">
                  <a:extLst>
                    <a:ext uri="{9D8B030D-6E8A-4147-A177-3AD203B41FA5}">
                      <a16:colId xmlns:a16="http://schemas.microsoft.com/office/drawing/2014/main" val="3500914248"/>
                    </a:ext>
                  </a:extLst>
                </a:gridCol>
                <a:gridCol w="1280451">
                  <a:extLst>
                    <a:ext uri="{9D8B030D-6E8A-4147-A177-3AD203B41FA5}">
                      <a16:colId xmlns:a16="http://schemas.microsoft.com/office/drawing/2014/main" val="708838632"/>
                    </a:ext>
                  </a:extLst>
                </a:gridCol>
                <a:gridCol w="1371817">
                  <a:extLst>
                    <a:ext uri="{9D8B030D-6E8A-4147-A177-3AD203B41FA5}">
                      <a16:colId xmlns:a16="http://schemas.microsoft.com/office/drawing/2014/main" val="897902775"/>
                    </a:ext>
                  </a:extLst>
                </a:gridCol>
                <a:gridCol w="1107128">
                  <a:extLst>
                    <a:ext uri="{9D8B030D-6E8A-4147-A177-3AD203B41FA5}">
                      <a16:colId xmlns:a16="http://schemas.microsoft.com/office/drawing/2014/main" val="1656296941"/>
                    </a:ext>
                  </a:extLst>
                </a:gridCol>
                <a:gridCol w="858560">
                  <a:extLst>
                    <a:ext uri="{9D8B030D-6E8A-4147-A177-3AD203B41FA5}">
                      <a16:colId xmlns:a16="http://schemas.microsoft.com/office/drawing/2014/main" val="3908153444"/>
                    </a:ext>
                  </a:extLst>
                </a:gridCol>
                <a:gridCol w="858560">
                  <a:extLst>
                    <a:ext uri="{9D8B030D-6E8A-4147-A177-3AD203B41FA5}">
                      <a16:colId xmlns:a16="http://schemas.microsoft.com/office/drawing/2014/main" val="383484668"/>
                    </a:ext>
                  </a:extLst>
                </a:gridCol>
                <a:gridCol w="858560">
                  <a:extLst>
                    <a:ext uri="{9D8B030D-6E8A-4147-A177-3AD203B41FA5}">
                      <a16:colId xmlns:a16="http://schemas.microsoft.com/office/drawing/2014/main" val="2040082495"/>
                    </a:ext>
                  </a:extLst>
                </a:gridCol>
              </a:tblGrid>
              <a:tr h="1156746">
                <a:tc>
                  <a:txBody>
                    <a:bodyPr/>
                    <a:lstStyle/>
                    <a:p>
                      <a:pPr marL="0" marR="0" algn="ctr">
                        <a:lnSpc>
                          <a:spcPct val="107000"/>
                        </a:lnSpc>
                        <a:spcBef>
                          <a:spcPts val="0"/>
                        </a:spcBef>
                        <a:spcAft>
                          <a:spcPts val="0"/>
                        </a:spcAft>
                      </a:pPr>
                      <a:r>
                        <a:rPr lang="en-US" sz="2400" dirty="0">
                          <a:effectLst/>
                          <a:latin typeface="Century Gothic" panose="020B0502020202020204" pitchFamily="34" charset="0"/>
                          <a:cs typeface="Times New Roman" panose="02020603050405020304" pitchFamily="18" charset="0"/>
                        </a:rPr>
                        <a:t>Year</a:t>
                      </a: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Output gap</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CPI Inflation</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Inflation Gap</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Neutral Real Rate</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2400" dirty="0">
                          <a:effectLst/>
                          <a:latin typeface="Century Gothic" panose="020B0502020202020204" pitchFamily="34" charset="0"/>
                          <a:cs typeface="Times New Roman" panose="02020603050405020304" pitchFamily="18" charset="0"/>
                        </a:rPr>
                        <a:t>Inflation Target</a:t>
                      </a: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policy rate</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Rule RI</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Rule R2</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2400" dirty="0">
                          <a:effectLst/>
                          <a:latin typeface="Century Gothic" panose="020B0502020202020204" pitchFamily="34" charset="0"/>
                          <a:cs typeface="Times New Roman" panose="02020603050405020304" pitchFamily="18" charset="0"/>
                        </a:rPr>
                        <a:t>Rule R3</a:t>
                      </a: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050101493"/>
                  </a:ext>
                </a:extLst>
              </a:tr>
              <a:tr h="883727">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2017</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-1.3</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5.0</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0</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1.5</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5</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6</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          5.8 </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          6.0</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          5.8 </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657495633"/>
                  </a:ext>
                </a:extLst>
              </a:tr>
              <a:tr h="883727">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2018</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-1.1</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4.7</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-0.3</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1.5</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5</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 </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          5.6</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          5.9 </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          5.6</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795580469"/>
                  </a:ext>
                </a:extLst>
              </a:tr>
              <a:tr h="883727">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2019</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2.4</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4.7</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0</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1.5</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4.75</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 </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          7.4 </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          6.2 </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          6.2 </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989521448"/>
                  </a:ext>
                </a:extLst>
              </a:tr>
              <a:tr h="883727">
                <a:tc>
                  <a:txBody>
                    <a:bodyPr/>
                    <a:lstStyle/>
                    <a:p>
                      <a:pPr marL="0" marR="0" algn="r">
                        <a:lnSpc>
                          <a:spcPct val="107000"/>
                        </a:lnSpc>
                        <a:spcBef>
                          <a:spcPts val="0"/>
                        </a:spcBef>
                        <a:spcAft>
                          <a:spcPts val="0"/>
                        </a:spcAft>
                      </a:pPr>
                      <a:r>
                        <a:rPr lang="en-US" sz="2400" dirty="0">
                          <a:effectLst/>
                          <a:latin typeface="Century Gothic" panose="020B0502020202020204" pitchFamily="34" charset="0"/>
                          <a:cs typeface="Times New Roman" panose="02020603050405020304" pitchFamily="18" charset="0"/>
                        </a:rPr>
                        <a:t>2021</a:t>
                      </a: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dirty="0">
                          <a:effectLst/>
                          <a:latin typeface="Century Gothic" panose="020B0502020202020204" pitchFamily="34" charset="0"/>
                          <a:cs typeface="Times New Roman" panose="02020603050405020304" pitchFamily="18" charset="0"/>
                        </a:rPr>
                        <a:t>1.4</a:t>
                      </a: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5.5</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1.0</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1.5</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r">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4.5</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 </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          8.1 </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2400">
                          <a:effectLst/>
                          <a:latin typeface="Century Gothic" panose="020B0502020202020204" pitchFamily="34" charset="0"/>
                          <a:cs typeface="Times New Roman" panose="02020603050405020304" pitchFamily="18" charset="0"/>
                        </a:rPr>
                        <a:t>          6.6 </a:t>
                      </a:r>
                      <a:endParaRPr lang="en-US" sz="24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2400" dirty="0">
                          <a:effectLst/>
                          <a:latin typeface="Century Gothic" panose="020B0502020202020204" pitchFamily="34" charset="0"/>
                          <a:cs typeface="Times New Roman" panose="02020603050405020304" pitchFamily="18" charset="0"/>
                        </a:rPr>
                        <a:t>          6.9</a:t>
                      </a:r>
                      <a:endParaRPr lang="en-US" sz="24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74660740"/>
                  </a:ext>
                </a:extLst>
              </a:tr>
            </a:tbl>
          </a:graphicData>
        </a:graphic>
      </p:graphicFrame>
      <p:pic>
        <p:nvPicPr>
          <p:cNvPr id="5" name="Picture 2" descr="https://www.rma.org.bt/assets/images/rma-logo-white.png">
            <a:extLst>
              <a:ext uri="{FF2B5EF4-FFF2-40B4-BE49-F238E27FC236}">
                <a16:creationId xmlns:a16="http://schemas.microsoft.com/office/drawing/2014/main" id="{051B8510-7D20-4B47-A37C-3190C90DF60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411357" cy="1452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8196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78076" y="1451434"/>
            <a:ext cx="11776094" cy="4747924"/>
            <a:chOff x="278076" y="1705430"/>
            <a:chExt cx="11776094" cy="4747924"/>
          </a:xfrm>
        </p:grpSpPr>
        <p:grpSp>
          <p:nvGrpSpPr>
            <p:cNvPr id="107" name="Group 106"/>
            <p:cNvGrpSpPr/>
            <p:nvPr/>
          </p:nvGrpSpPr>
          <p:grpSpPr>
            <a:xfrm>
              <a:off x="3184634" y="1705430"/>
              <a:ext cx="7177579" cy="2204417"/>
              <a:chOff x="4113734" y="1462930"/>
              <a:chExt cx="7186828" cy="2196391"/>
            </a:xfrm>
          </p:grpSpPr>
          <p:sp>
            <p:nvSpPr>
              <p:cNvPr id="4" name="Rectangle 3"/>
              <p:cNvSpPr/>
              <p:nvPr/>
            </p:nvSpPr>
            <p:spPr>
              <a:xfrm>
                <a:off x="5654836" y="1586973"/>
                <a:ext cx="5645726" cy="194830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2"/>
                <a:r>
                  <a:rPr lang="en-US" sz="3000" dirty="0">
                    <a:solidFill>
                      <a:srgbClr val="002060"/>
                    </a:solidFill>
                    <a:latin typeface="Tw Cen MT" panose="020B0602020104020603" pitchFamily="34" charset="0"/>
                    <a:cs typeface="Times New Roman" panose="02020603050405020304" pitchFamily="18" charset="0"/>
                  </a:rPr>
                  <a:t>Formulate and implement Monetary Policy to </a:t>
                </a:r>
                <a:r>
                  <a:rPr lang="en-US" sz="3000" b="1" dirty="0">
                    <a:solidFill>
                      <a:srgbClr val="002060"/>
                    </a:solidFill>
                    <a:latin typeface="Tw Cen MT" panose="020B0602020104020603" pitchFamily="34" charset="0"/>
                    <a:cs typeface="Times New Roman" panose="02020603050405020304" pitchFamily="18" charset="0"/>
                  </a:rPr>
                  <a:t>achieve and maintain price stability </a:t>
                </a:r>
              </a:p>
              <a:p>
                <a:pPr lvl="2" algn="ctr"/>
                <a:endParaRPr lang="en-US" sz="3000" dirty="0">
                  <a:latin typeface="Tw Cen MT" panose="020B0602020104020603" pitchFamily="34" charset="0"/>
                  <a:cs typeface="Times New Roman" panose="02020603050405020304" pitchFamily="18" charset="0"/>
                </a:endParaRPr>
              </a:p>
            </p:txBody>
          </p:sp>
          <p:sp>
            <p:nvSpPr>
              <p:cNvPr id="103" name="Oval 102"/>
              <p:cNvSpPr>
                <a:spLocks noChangeAspect="1"/>
              </p:cNvSpPr>
              <p:nvPr/>
            </p:nvSpPr>
            <p:spPr>
              <a:xfrm>
                <a:off x="4113734" y="1462930"/>
                <a:ext cx="2196392" cy="2196391"/>
              </a:xfrm>
              <a:prstGeom prst="ellipse">
                <a:avLst/>
              </a:prstGeom>
              <a:gradFill flip="none" rotWithShape="1">
                <a:gsLst>
                  <a:gs pos="0">
                    <a:schemeClr val="accent1">
                      <a:lumMod val="50000"/>
                    </a:schemeClr>
                  </a:gs>
                  <a:gs pos="50000">
                    <a:schemeClr val="accent1">
                      <a:lumMod val="75000"/>
                    </a:schemeClr>
                  </a:gs>
                  <a:gs pos="100000">
                    <a:schemeClr val="accent1"/>
                  </a:gs>
                </a:gsLst>
                <a:lin ang="18900000" scaled="1"/>
                <a:tileRect/>
              </a:gradFill>
              <a:ln w="0">
                <a:noFill/>
                <a:prstDash val="solid"/>
                <a:round/>
                <a:headEnd/>
                <a:tailEnd/>
              </a:ln>
            </p:spPr>
            <p:txBody>
              <a:bodyPr vert="horz" wrap="square" lIns="71981" tIns="91416" rIns="71981" bIns="91416" numCol="1" anchor="ctr" anchorCtr="1" compatLnSpc="1">
                <a:prstTxWarp prst="textNoShape">
                  <a:avLst/>
                </a:prstTxWarp>
              </a:bodyPr>
              <a:lstStyle/>
              <a:p>
                <a:r>
                  <a:rPr lang="en-US" sz="2800" kern="0" dirty="0">
                    <a:solidFill>
                      <a:schemeClr val="bg1"/>
                    </a:solidFill>
                    <a:latin typeface="Tw Cen MT" panose="020B0602020104020603" pitchFamily="34" charset="0"/>
                    <a:cs typeface="Times New Roman" panose="02020603050405020304" pitchFamily="18" charset="0"/>
                  </a:rPr>
                  <a:t>Primary Objective</a:t>
                </a:r>
              </a:p>
            </p:txBody>
          </p:sp>
        </p:grpSp>
        <p:grpSp>
          <p:nvGrpSpPr>
            <p:cNvPr id="6" name="Group 5"/>
            <p:cNvGrpSpPr/>
            <p:nvPr/>
          </p:nvGrpSpPr>
          <p:grpSpPr>
            <a:xfrm>
              <a:off x="2984938" y="4287816"/>
              <a:ext cx="9069232" cy="2165538"/>
              <a:chOff x="4628148" y="3458567"/>
              <a:chExt cx="7069855" cy="1458602"/>
            </a:xfrm>
          </p:grpSpPr>
          <p:sp>
            <p:nvSpPr>
              <p:cNvPr id="19" name="Rectangle 18"/>
              <p:cNvSpPr/>
              <p:nvPr/>
            </p:nvSpPr>
            <p:spPr>
              <a:xfrm>
                <a:off x="5683180" y="3458567"/>
                <a:ext cx="6014823" cy="144157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371600" lvl="2" indent="-457200">
                  <a:buFont typeface="Wingdings" panose="05000000000000000000" pitchFamily="2" charset="2"/>
                  <a:buChar char="ü"/>
                </a:pPr>
                <a:r>
                  <a:rPr lang="en-US" sz="2400" dirty="0">
                    <a:solidFill>
                      <a:srgbClr val="002060"/>
                    </a:solidFill>
                    <a:latin typeface="Tw Cen MT" panose="020B0602020104020603" pitchFamily="34" charset="0"/>
                    <a:cs typeface="Times New Roman" panose="02020603050405020304" pitchFamily="18" charset="0"/>
                  </a:rPr>
                  <a:t>Formulate and apply financial regulations and prudential guidelines</a:t>
                </a:r>
              </a:p>
              <a:p>
                <a:pPr marL="1371600" lvl="2" indent="-457200">
                  <a:buFont typeface="Wingdings" panose="05000000000000000000" pitchFamily="2" charset="2"/>
                  <a:buChar char="ü"/>
                </a:pPr>
                <a:r>
                  <a:rPr lang="en-US" sz="2400" dirty="0">
                    <a:solidFill>
                      <a:srgbClr val="002060"/>
                    </a:solidFill>
                    <a:latin typeface="Tw Cen MT" panose="020B0602020104020603" pitchFamily="34" charset="0"/>
                    <a:cs typeface="Times New Roman" panose="02020603050405020304" pitchFamily="18" charset="0"/>
                  </a:rPr>
                  <a:t>Promote an efficient financial system</a:t>
                </a:r>
              </a:p>
              <a:p>
                <a:pPr marL="1371600" lvl="2" indent="-457200">
                  <a:buFont typeface="Wingdings" panose="05000000000000000000" pitchFamily="2" charset="2"/>
                  <a:buChar char="ü"/>
                </a:pPr>
                <a:r>
                  <a:rPr lang="en-US" sz="2400" dirty="0">
                    <a:solidFill>
                      <a:srgbClr val="002060"/>
                    </a:solidFill>
                    <a:latin typeface="Tw Cen MT" panose="020B0602020104020603" pitchFamily="34" charset="0"/>
                    <a:cs typeface="Times New Roman" panose="02020603050405020304" pitchFamily="18" charset="0"/>
                  </a:rPr>
                  <a:t>Securing payment and settlement systems and </a:t>
                </a:r>
              </a:p>
              <a:p>
                <a:pPr marL="1371600" lvl="2" indent="-457200">
                  <a:buFont typeface="Wingdings" panose="05000000000000000000" pitchFamily="2" charset="2"/>
                  <a:buChar char="ü"/>
                </a:pPr>
                <a:r>
                  <a:rPr lang="en-US" sz="2400" dirty="0">
                    <a:solidFill>
                      <a:srgbClr val="002060"/>
                    </a:solidFill>
                    <a:latin typeface="Tw Cen MT" panose="020B0602020104020603" pitchFamily="34" charset="0"/>
                    <a:cs typeface="Times New Roman" panose="02020603050405020304" pitchFamily="18" charset="0"/>
                  </a:rPr>
                  <a:t>Promote sound practices and good governance </a:t>
                </a:r>
              </a:p>
              <a:p>
                <a:pPr algn="ctr"/>
                <a:endParaRPr lang="en-US" sz="2399" dirty="0">
                  <a:latin typeface="Tw Cen MT" panose="020B0602020104020603" pitchFamily="34" charset="0"/>
                  <a:cs typeface="Times New Roman" panose="02020603050405020304" pitchFamily="18" charset="0"/>
                </a:endParaRPr>
              </a:p>
            </p:txBody>
          </p:sp>
          <p:sp>
            <p:nvSpPr>
              <p:cNvPr id="105" name="Oval 104"/>
              <p:cNvSpPr>
                <a:spLocks noChangeAspect="1"/>
              </p:cNvSpPr>
              <p:nvPr/>
            </p:nvSpPr>
            <p:spPr>
              <a:xfrm>
                <a:off x="4628148" y="3542422"/>
                <a:ext cx="1693136" cy="1374747"/>
              </a:xfrm>
              <a:prstGeom prst="ellipse">
                <a:avLst/>
              </a:prstGeom>
              <a:gradFill flip="none" rotWithShape="1">
                <a:gsLst>
                  <a:gs pos="0">
                    <a:schemeClr val="accent1">
                      <a:lumMod val="50000"/>
                    </a:schemeClr>
                  </a:gs>
                  <a:gs pos="50000">
                    <a:schemeClr val="accent1">
                      <a:lumMod val="75000"/>
                    </a:schemeClr>
                  </a:gs>
                  <a:gs pos="100000">
                    <a:schemeClr val="accent1"/>
                  </a:gs>
                </a:gsLst>
                <a:lin ang="18900000" scaled="1"/>
                <a:tileRect/>
              </a:gradFill>
              <a:ln w="0">
                <a:noFill/>
                <a:prstDash val="solid"/>
                <a:round/>
                <a:headEnd/>
                <a:tailEnd/>
              </a:ln>
            </p:spPr>
            <p:txBody>
              <a:bodyPr vert="horz" wrap="square" lIns="71981" tIns="91416" rIns="71981" bIns="91416" numCol="1" anchor="ctr" anchorCtr="1" compatLnSpc="1">
                <a:prstTxWarp prst="textNoShape">
                  <a:avLst/>
                </a:prstTxWarp>
              </a:bodyPr>
              <a:lstStyle/>
              <a:p>
                <a:r>
                  <a:rPr lang="en-US" sz="2400" kern="0" dirty="0">
                    <a:solidFill>
                      <a:schemeClr val="bg1"/>
                    </a:solidFill>
                    <a:latin typeface="Tw Cen MT" panose="020B0602020104020603" pitchFamily="34" charset="0"/>
                    <a:cs typeface="Times New Roman" panose="02020603050405020304" pitchFamily="18" charset="0"/>
                  </a:rPr>
                  <a:t>Secondary Objective </a:t>
                </a:r>
              </a:p>
            </p:txBody>
          </p:sp>
        </p:grpSp>
        <p:pic>
          <p:nvPicPr>
            <p:cNvPr id="2054" name="Picture 6" descr="E:\Monetary Policy_working paper\Picture\Act Cover-page-001 (1).jpg"/>
            <p:cNvPicPr>
              <a:picLocks noChangeAspect="1" noChangeArrowheads="1"/>
            </p:cNvPicPr>
            <p:nvPr/>
          </p:nvPicPr>
          <p:blipFill>
            <a:blip r:embed="rId3" cstate="print"/>
            <a:srcRect r="8759" b="5113"/>
            <a:stretch>
              <a:fillRect/>
            </a:stretch>
          </p:blipFill>
          <p:spPr bwMode="auto">
            <a:xfrm>
              <a:off x="278076" y="1949818"/>
              <a:ext cx="2627585" cy="4014952"/>
            </a:xfrm>
            <a:prstGeom prst="rect">
              <a:avLst/>
            </a:prstGeom>
            <a:noFill/>
          </p:spPr>
        </p:pic>
      </p:grpSp>
      <p:sp>
        <p:nvSpPr>
          <p:cNvPr id="11" name="Titre 1">
            <a:extLst>
              <a:ext uri="{FF2B5EF4-FFF2-40B4-BE49-F238E27FC236}">
                <a16:creationId xmlns:a16="http://schemas.microsoft.com/office/drawing/2014/main" id="{E03D22F0-6755-4E1A-9C5B-211BA36E6AF2}"/>
              </a:ext>
            </a:extLst>
          </p:cNvPr>
          <p:cNvSpPr>
            <a:spLocks noGrp="1"/>
          </p:cNvSpPr>
          <p:nvPr>
            <p:ph type="title"/>
          </p:nvPr>
        </p:nvSpPr>
        <p:spPr>
          <a:xfrm>
            <a:off x="1550504" y="0"/>
            <a:ext cx="10641495" cy="948968"/>
          </a:xfrm>
          <a:solidFill>
            <a:schemeClr val="accent5">
              <a:lumMod val="40000"/>
              <a:lumOff val="60000"/>
            </a:schemeClr>
          </a:solidFill>
          <a:ln>
            <a:noFill/>
          </a:ln>
        </p:spPr>
        <p:txBody>
          <a:bodyPr/>
          <a:lstStyle/>
          <a:p>
            <a:r>
              <a:rPr lang="en-GB" dirty="0">
                <a:latin typeface="Tw Cen MT" panose="020B0602020104020603" pitchFamily="34" charset="0"/>
              </a:rPr>
              <a:t>Objectives and Functions: The Act</a:t>
            </a:r>
          </a:p>
        </p:txBody>
      </p:sp>
      <p:pic>
        <p:nvPicPr>
          <p:cNvPr id="10" name="Picture 2" descr="https://www.rma.org.bt/assets/images/rma-logo-white.png">
            <a:extLst>
              <a:ext uri="{FF2B5EF4-FFF2-40B4-BE49-F238E27FC236}">
                <a16:creationId xmlns:a16="http://schemas.microsoft.com/office/drawing/2014/main" id="{0E4709CE-5F50-4371-B005-5F2A455705C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411357" cy="1452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9798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FFF6CF-B305-4EBD-8084-5DF6F117C05A}"/>
              </a:ext>
            </a:extLst>
          </p:cNvPr>
          <p:cNvSpPr txBox="1">
            <a:spLocks/>
          </p:cNvSpPr>
          <p:nvPr/>
        </p:nvSpPr>
        <p:spPr>
          <a:xfrm>
            <a:off x="1510748" y="3659"/>
            <a:ext cx="10678996" cy="977837"/>
          </a:xfrm>
          <a:prstGeom prst="rect">
            <a:avLst/>
          </a:prstGeom>
          <a:solidFill>
            <a:schemeClr val="accent5">
              <a:lumMod val="40000"/>
              <a:lumOff val="60000"/>
            </a:schemeClr>
          </a:solid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Tw Cen MT" panose="020B0602020104020603" pitchFamily="34" charset="0"/>
              </a:rPr>
              <a:t>Monetary policy framework</a:t>
            </a:r>
          </a:p>
        </p:txBody>
      </p:sp>
      <p:sp>
        <p:nvSpPr>
          <p:cNvPr id="3" name="ZoneTexte 2">
            <a:extLst>
              <a:ext uri="{FF2B5EF4-FFF2-40B4-BE49-F238E27FC236}">
                <a16:creationId xmlns:a16="http://schemas.microsoft.com/office/drawing/2014/main" id="{46B8D986-74AF-4B4E-AC3E-312A9A893A1A}"/>
              </a:ext>
            </a:extLst>
          </p:cNvPr>
          <p:cNvSpPr txBox="1"/>
          <p:nvPr/>
        </p:nvSpPr>
        <p:spPr>
          <a:xfrm>
            <a:off x="301045" y="3254584"/>
            <a:ext cx="2570172" cy="1569660"/>
          </a:xfrm>
          <a:prstGeom prst="rect">
            <a:avLst/>
          </a:prstGeom>
          <a:noFill/>
        </p:spPr>
        <p:txBody>
          <a:bodyPr wrap="square" rtlCol="0">
            <a:spAutoFit/>
          </a:bodyPr>
          <a:lstStyle/>
          <a:p>
            <a:r>
              <a:rPr lang="en-US" sz="2400" dirty="0">
                <a:latin typeface="Tw Cen MT" panose="020B0602020104020603" pitchFamily="34" charset="0"/>
              </a:rPr>
              <a:t>Liquidity management / monetary policy operations</a:t>
            </a:r>
          </a:p>
        </p:txBody>
      </p:sp>
      <p:sp>
        <p:nvSpPr>
          <p:cNvPr id="4" name="ZoneTexte 3">
            <a:extLst>
              <a:ext uri="{FF2B5EF4-FFF2-40B4-BE49-F238E27FC236}">
                <a16:creationId xmlns:a16="http://schemas.microsoft.com/office/drawing/2014/main" id="{5AEEE3EB-A764-4D82-B77E-6D3FF5EF3A1E}"/>
              </a:ext>
            </a:extLst>
          </p:cNvPr>
          <p:cNvSpPr txBox="1"/>
          <p:nvPr/>
        </p:nvSpPr>
        <p:spPr>
          <a:xfrm>
            <a:off x="301045" y="1761840"/>
            <a:ext cx="2112971" cy="830997"/>
          </a:xfrm>
          <a:prstGeom prst="rect">
            <a:avLst/>
          </a:prstGeom>
          <a:noFill/>
        </p:spPr>
        <p:txBody>
          <a:bodyPr wrap="square" rtlCol="0">
            <a:spAutoFit/>
          </a:bodyPr>
          <a:lstStyle/>
          <a:p>
            <a:r>
              <a:rPr lang="en-US" sz="2400" b="1" dirty="0">
                <a:latin typeface="Tw Cen MT" panose="020B0602020104020603" pitchFamily="34" charset="0"/>
              </a:rPr>
              <a:t>Central bank instruments</a:t>
            </a:r>
          </a:p>
        </p:txBody>
      </p:sp>
      <p:sp>
        <p:nvSpPr>
          <p:cNvPr id="5" name="ZoneTexte 4">
            <a:extLst>
              <a:ext uri="{FF2B5EF4-FFF2-40B4-BE49-F238E27FC236}">
                <a16:creationId xmlns:a16="http://schemas.microsoft.com/office/drawing/2014/main" id="{7340EBC8-0080-4DF9-9895-92BB49F27AC8}"/>
              </a:ext>
            </a:extLst>
          </p:cNvPr>
          <p:cNvSpPr txBox="1"/>
          <p:nvPr/>
        </p:nvSpPr>
        <p:spPr>
          <a:xfrm>
            <a:off x="10387584" y="1761839"/>
            <a:ext cx="1671008" cy="830997"/>
          </a:xfrm>
          <a:prstGeom prst="rect">
            <a:avLst/>
          </a:prstGeom>
          <a:noFill/>
        </p:spPr>
        <p:txBody>
          <a:bodyPr wrap="square" rtlCol="0">
            <a:spAutoFit/>
          </a:bodyPr>
          <a:lstStyle/>
          <a:p>
            <a:r>
              <a:rPr lang="en-US" sz="2400" b="1" dirty="0">
                <a:latin typeface="Tw Cen MT" panose="020B0602020104020603" pitchFamily="34" charset="0"/>
              </a:rPr>
              <a:t>Policy objective</a:t>
            </a:r>
          </a:p>
        </p:txBody>
      </p:sp>
      <p:sp>
        <p:nvSpPr>
          <p:cNvPr id="6" name="ZoneTexte 5">
            <a:extLst>
              <a:ext uri="{FF2B5EF4-FFF2-40B4-BE49-F238E27FC236}">
                <a16:creationId xmlns:a16="http://schemas.microsoft.com/office/drawing/2014/main" id="{30B43814-7D4A-4A1D-A31D-C531505F43D1}"/>
              </a:ext>
            </a:extLst>
          </p:cNvPr>
          <p:cNvSpPr txBox="1"/>
          <p:nvPr/>
        </p:nvSpPr>
        <p:spPr>
          <a:xfrm>
            <a:off x="10502704" y="3488989"/>
            <a:ext cx="1671008" cy="830997"/>
          </a:xfrm>
          <a:prstGeom prst="rect">
            <a:avLst/>
          </a:prstGeom>
          <a:noFill/>
        </p:spPr>
        <p:txBody>
          <a:bodyPr wrap="square" rtlCol="0">
            <a:spAutoFit/>
          </a:bodyPr>
          <a:lstStyle/>
          <a:p>
            <a:r>
              <a:rPr lang="en-US" sz="2400" dirty="0">
                <a:latin typeface="Tw Cen MT" panose="020B0602020104020603" pitchFamily="34" charset="0"/>
              </a:rPr>
              <a:t>Price stability</a:t>
            </a:r>
          </a:p>
        </p:txBody>
      </p:sp>
      <p:sp>
        <p:nvSpPr>
          <p:cNvPr id="7" name="Flèche : droite 6">
            <a:extLst>
              <a:ext uri="{FF2B5EF4-FFF2-40B4-BE49-F238E27FC236}">
                <a16:creationId xmlns:a16="http://schemas.microsoft.com/office/drawing/2014/main" id="{98603781-C809-4D84-97DC-2A3B8E1473FE}"/>
              </a:ext>
            </a:extLst>
          </p:cNvPr>
          <p:cNvSpPr/>
          <p:nvPr/>
        </p:nvSpPr>
        <p:spPr>
          <a:xfrm>
            <a:off x="2548128" y="3602736"/>
            <a:ext cx="1261871" cy="603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w Cen MT" panose="020B0602020104020603" pitchFamily="34" charset="0"/>
            </a:endParaRPr>
          </a:p>
        </p:txBody>
      </p:sp>
      <p:sp>
        <p:nvSpPr>
          <p:cNvPr id="9" name="Flèche : droite 8">
            <a:extLst>
              <a:ext uri="{FF2B5EF4-FFF2-40B4-BE49-F238E27FC236}">
                <a16:creationId xmlns:a16="http://schemas.microsoft.com/office/drawing/2014/main" id="{B4D2B94F-683A-42EC-B05F-78D57136AFDD}"/>
              </a:ext>
            </a:extLst>
          </p:cNvPr>
          <p:cNvSpPr/>
          <p:nvPr/>
        </p:nvSpPr>
        <p:spPr>
          <a:xfrm>
            <a:off x="2548129" y="1798320"/>
            <a:ext cx="1261871" cy="603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w Cen MT" panose="020B0602020104020603" pitchFamily="34" charset="0"/>
            </a:endParaRPr>
          </a:p>
        </p:txBody>
      </p:sp>
      <p:sp>
        <p:nvSpPr>
          <p:cNvPr id="10" name="Flèche : droite 9">
            <a:extLst>
              <a:ext uri="{FF2B5EF4-FFF2-40B4-BE49-F238E27FC236}">
                <a16:creationId xmlns:a16="http://schemas.microsoft.com/office/drawing/2014/main" id="{131D563C-A554-4834-A4DB-673CE8349226}"/>
              </a:ext>
            </a:extLst>
          </p:cNvPr>
          <p:cNvSpPr/>
          <p:nvPr/>
        </p:nvSpPr>
        <p:spPr>
          <a:xfrm>
            <a:off x="5903624" y="3602736"/>
            <a:ext cx="1261871" cy="603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w Cen MT" panose="020B0602020104020603" pitchFamily="34" charset="0"/>
            </a:endParaRPr>
          </a:p>
        </p:txBody>
      </p:sp>
      <p:sp>
        <p:nvSpPr>
          <p:cNvPr id="11" name="Flèche : droite 10">
            <a:extLst>
              <a:ext uri="{FF2B5EF4-FFF2-40B4-BE49-F238E27FC236}">
                <a16:creationId xmlns:a16="http://schemas.microsoft.com/office/drawing/2014/main" id="{4C9614BC-A855-4B38-A239-239130BAD95D}"/>
              </a:ext>
            </a:extLst>
          </p:cNvPr>
          <p:cNvSpPr/>
          <p:nvPr/>
        </p:nvSpPr>
        <p:spPr>
          <a:xfrm>
            <a:off x="9131809" y="3569787"/>
            <a:ext cx="1261871" cy="603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w Cen MT" panose="020B0602020104020603" pitchFamily="34" charset="0"/>
            </a:endParaRPr>
          </a:p>
        </p:txBody>
      </p:sp>
      <p:sp>
        <p:nvSpPr>
          <p:cNvPr id="12" name="Flèche : droite 11">
            <a:extLst>
              <a:ext uri="{FF2B5EF4-FFF2-40B4-BE49-F238E27FC236}">
                <a16:creationId xmlns:a16="http://schemas.microsoft.com/office/drawing/2014/main" id="{D0B2AC74-5A35-427A-A328-254AD525C570}"/>
              </a:ext>
            </a:extLst>
          </p:cNvPr>
          <p:cNvSpPr/>
          <p:nvPr/>
        </p:nvSpPr>
        <p:spPr>
          <a:xfrm>
            <a:off x="5903623" y="1798320"/>
            <a:ext cx="1261871" cy="603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w Cen MT" panose="020B0602020104020603" pitchFamily="34" charset="0"/>
            </a:endParaRPr>
          </a:p>
        </p:txBody>
      </p:sp>
      <p:sp>
        <p:nvSpPr>
          <p:cNvPr id="13" name="Flèche : droite 12">
            <a:extLst>
              <a:ext uri="{FF2B5EF4-FFF2-40B4-BE49-F238E27FC236}">
                <a16:creationId xmlns:a16="http://schemas.microsoft.com/office/drawing/2014/main" id="{C69DD9B4-7BA0-47CF-B1BD-259D449F17BF}"/>
              </a:ext>
            </a:extLst>
          </p:cNvPr>
          <p:cNvSpPr/>
          <p:nvPr/>
        </p:nvSpPr>
        <p:spPr>
          <a:xfrm>
            <a:off x="9131809" y="1798320"/>
            <a:ext cx="1261871" cy="603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w Cen MT" panose="020B0602020104020603" pitchFamily="34" charset="0"/>
            </a:endParaRPr>
          </a:p>
        </p:txBody>
      </p:sp>
      <p:sp>
        <p:nvSpPr>
          <p:cNvPr id="14" name="ZoneTexte 13">
            <a:extLst>
              <a:ext uri="{FF2B5EF4-FFF2-40B4-BE49-F238E27FC236}">
                <a16:creationId xmlns:a16="http://schemas.microsoft.com/office/drawing/2014/main" id="{9CF717C1-0C5F-400C-8C42-BD0535CE2275}"/>
              </a:ext>
            </a:extLst>
          </p:cNvPr>
          <p:cNvSpPr txBox="1"/>
          <p:nvPr/>
        </p:nvSpPr>
        <p:spPr>
          <a:xfrm>
            <a:off x="7225107" y="1684573"/>
            <a:ext cx="1847089" cy="830997"/>
          </a:xfrm>
          <a:prstGeom prst="rect">
            <a:avLst/>
          </a:prstGeom>
          <a:noFill/>
        </p:spPr>
        <p:txBody>
          <a:bodyPr wrap="square" rtlCol="0">
            <a:spAutoFit/>
          </a:bodyPr>
          <a:lstStyle/>
          <a:p>
            <a:r>
              <a:rPr lang="en-US" sz="2400" b="1" dirty="0">
                <a:latin typeface="Tw Cen MT" panose="020B0602020104020603" pitchFamily="34" charset="0"/>
              </a:rPr>
              <a:t>Intermediary target</a:t>
            </a:r>
          </a:p>
        </p:txBody>
      </p:sp>
      <p:sp>
        <p:nvSpPr>
          <p:cNvPr id="15" name="ZoneTexte 14">
            <a:extLst>
              <a:ext uri="{FF2B5EF4-FFF2-40B4-BE49-F238E27FC236}">
                <a16:creationId xmlns:a16="http://schemas.microsoft.com/office/drawing/2014/main" id="{70202FA1-AC14-455F-9149-66E0FC7B3969}"/>
              </a:ext>
            </a:extLst>
          </p:cNvPr>
          <p:cNvSpPr txBox="1"/>
          <p:nvPr/>
        </p:nvSpPr>
        <p:spPr>
          <a:xfrm>
            <a:off x="3910229" y="1684573"/>
            <a:ext cx="1847089" cy="830997"/>
          </a:xfrm>
          <a:prstGeom prst="rect">
            <a:avLst/>
          </a:prstGeom>
          <a:noFill/>
        </p:spPr>
        <p:txBody>
          <a:bodyPr wrap="square" rtlCol="0">
            <a:spAutoFit/>
          </a:bodyPr>
          <a:lstStyle/>
          <a:p>
            <a:r>
              <a:rPr lang="en-US" sz="2400" b="1" dirty="0">
                <a:latin typeface="Tw Cen MT" panose="020B0602020104020603" pitchFamily="34" charset="0"/>
              </a:rPr>
              <a:t>Operational target</a:t>
            </a:r>
          </a:p>
        </p:txBody>
      </p:sp>
      <p:sp>
        <p:nvSpPr>
          <p:cNvPr id="21" name="ZoneTexte 20">
            <a:extLst>
              <a:ext uri="{FF2B5EF4-FFF2-40B4-BE49-F238E27FC236}">
                <a16:creationId xmlns:a16="http://schemas.microsoft.com/office/drawing/2014/main" id="{E9866C45-84E3-4D11-84F8-A7B8BAF84BA1}"/>
              </a:ext>
            </a:extLst>
          </p:cNvPr>
          <p:cNvSpPr txBox="1"/>
          <p:nvPr/>
        </p:nvSpPr>
        <p:spPr>
          <a:xfrm>
            <a:off x="3979983" y="2799866"/>
            <a:ext cx="1847089" cy="830997"/>
          </a:xfrm>
          <a:prstGeom prst="rect">
            <a:avLst/>
          </a:prstGeom>
          <a:noFill/>
        </p:spPr>
        <p:txBody>
          <a:bodyPr wrap="square" rtlCol="0">
            <a:spAutoFit/>
          </a:bodyPr>
          <a:lstStyle/>
          <a:p>
            <a:r>
              <a:rPr lang="en-US" sz="2400" dirty="0">
                <a:latin typeface="Tw Cen MT" panose="020B0602020104020603" pitchFamily="34" charset="0"/>
              </a:rPr>
              <a:t>Foreign reserves</a:t>
            </a:r>
          </a:p>
        </p:txBody>
      </p:sp>
      <p:sp>
        <p:nvSpPr>
          <p:cNvPr id="22" name="ZoneTexte 21">
            <a:extLst>
              <a:ext uri="{FF2B5EF4-FFF2-40B4-BE49-F238E27FC236}">
                <a16:creationId xmlns:a16="http://schemas.microsoft.com/office/drawing/2014/main" id="{4109E229-05C2-4194-9B94-D227310C5C25}"/>
              </a:ext>
            </a:extLst>
          </p:cNvPr>
          <p:cNvSpPr txBox="1"/>
          <p:nvPr/>
        </p:nvSpPr>
        <p:spPr>
          <a:xfrm>
            <a:off x="7227744" y="3370108"/>
            <a:ext cx="1814616" cy="1200329"/>
          </a:xfrm>
          <a:prstGeom prst="rect">
            <a:avLst/>
          </a:prstGeom>
          <a:noFill/>
        </p:spPr>
        <p:txBody>
          <a:bodyPr wrap="square" rtlCol="0">
            <a:spAutoFit/>
          </a:bodyPr>
          <a:lstStyle/>
          <a:p>
            <a:r>
              <a:rPr lang="en-US" sz="2400" dirty="0">
                <a:latin typeface="Tw Cen MT" panose="020B0602020104020603" pitchFamily="34" charset="0"/>
              </a:rPr>
              <a:t>Exchange rate with the Indian rupee</a:t>
            </a:r>
          </a:p>
        </p:txBody>
      </p:sp>
      <p:sp>
        <p:nvSpPr>
          <p:cNvPr id="20" name="ZoneTexte 19">
            <a:extLst>
              <a:ext uri="{FF2B5EF4-FFF2-40B4-BE49-F238E27FC236}">
                <a16:creationId xmlns:a16="http://schemas.microsoft.com/office/drawing/2014/main" id="{89D0C501-783C-4C9A-BFE6-BC24103DADEF}"/>
              </a:ext>
            </a:extLst>
          </p:cNvPr>
          <p:cNvSpPr txBox="1"/>
          <p:nvPr/>
        </p:nvSpPr>
        <p:spPr>
          <a:xfrm>
            <a:off x="3979983" y="4192066"/>
            <a:ext cx="1923639" cy="830997"/>
          </a:xfrm>
          <a:prstGeom prst="rect">
            <a:avLst/>
          </a:prstGeom>
          <a:noFill/>
        </p:spPr>
        <p:txBody>
          <a:bodyPr wrap="square" rtlCol="0">
            <a:spAutoFit/>
          </a:bodyPr>
          <a:lstStyle/>
          <a:p>
            <a:r>
              <a:rPr lang="en-US" sz="2400" dirty="0">
                <a:latin typeface="Tw Cen MT" panose="020B0602020104020603" pitchFamily="34" charset="0"/>
              </a:rPr>
              <a:t>Short-term interest rates</a:t>
            </a:r>
          </a:p>
        </p:txBody>
      </p:sp>
      <p:sp>
        <p:nvSpPr>
          <p:cNvPr id="8" name="Accolade ouvrante 7">
            <a:extLst>
              <a:ext uri="{FF2B5EF4-FFF2-40B4-BE49-F238E27FC236}">
                <a16:creationId xmlns:a16="http://schemas.microsoft.com/office/drawing/2014/main" id="{2A0DCFD5-4FE1-43FB-91E4-CEE6709BC6A3}"/>
              </a:ext>
            </a:extLst>
          </p:cNvPr>
          <p:cNvSpPr/>
          <p:nvPr/>
        </p:nvSpPr>
        <p:spPr>
          <a:xfrm>
            <a:off x="3809999" y="2592836"/>
            <a:ext cx="169984" cy="2580591"/>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Tw Cen MT" panose="020B0602020104020603" pitchFamily="34" charset="0"/>
            </a:endParaRPr>
          </a:p>
        </p:txBody>
      </p:sp>
      <p:pic>
        <p:nvPicPr>
          <p:cNvPr id="23" name="Picture 2" descr="https://www.rma.org.bt/assets/images/rma-logo-white.png">
            <a:extLst>
              <a:ext uri="{FF2B5EF4-FFF2-40B4-BE49-F238E27FC236}">
                <a16:creationId xmlns:a16="http://schemas.microsoft.com/office/drawing/2014/main" id="{680F612F-2EDC-48E3-84BA-B491FFAD8CD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411357" cy="1452281"/>
          </a:xfrm>
          <a:prstGeom prst="rect">
            <a:avLst/>
          </a:prstGeom>
          <a:noFill/>
          <a:extLst>
            <a:ext uri="{909E8E84-426E-40DD-AFC4-6F175D3DCCD1}">
              <a14:hiddenFill xmlns:a14="http://schemas.microsoft.com/office/drawing/2010/main">
                <a:solidFill>
                  <a:srgbClr val="FFFFFF"/>
                </a:solidFill>
              </a14:hiddenFill>
            </a:ext>
          </a:extLst>
        </p:spPr>
      </p:pic>
      <p:sp>
        <p:nvSpPr>
          <p:cNvPr id="16" name="Oval 15">
            <a:extLst>
              <a:ext uri="{FF2B5EF4-FFF2-40B4-BE49-F238E27FC236}">
                <a16:creationId xmlns:a16="http://schemas.microsoft.com/office/drawing/2014/main" id="{43B4664F-E359-4551-B61A-DDD86CBEA99E}"/>
              </a:ext>
            </a:extLst>
          </p:cNvPr>
          <p:cNvSpPr/>
          <p:nvPr/>
        </p:nvSpPr>
        <p:spPr>
          <a:xfrm>
            <a:off x="7474227" y="5023063"/>
            <a:ext cx="3607904" cy="15810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Tw Cen MT" panose="020B0602020104020603" pitchFamily="34" charset="0"/>
              </a:rPr>
              <a:t>Currently the CRR is the only tools for managing liquidity in the banking sector</a:t>
            </a:r>
          </a:p>
        </p:txBody>
      </p:sp>
    </p:spTree>
    <p:extLst>
      <p:ext uri="{BB962C8B-B14F-4D97-AF65-F5344CB8AC3E}">
        <p14:creationId xmlns:p14="http://schemas.microsoft.com/office/powerpoint/2010/main" val="3724916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ppt_x"/>
                                          </p:val>
                                        </p:tav>
                                        <p:tav tm="100000">
                                          <p:val>
                                            <p:strVal val="#ppt_x"/>
                                          </p:val>
                                        </p:tav>
                                      </p:tavLst>
                                    </p:anim>
                                    <p:anim calcmode="lin" valueType="num">
                                      <p:cBhvr additive="base">
                                        <p:cTn id="1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Content Placeholder 47"/>
          <p:cNvSpPr>
            <a:spLocks noGrp="1"/>
          </p:cNvSpPr>
          <p:nvPr>
            <p:ph sz="half" idx="2"/>
          </p:nvPr>
        </p:nvSpPr>
        <p:spPr>
          <a:xfrm>
            <a:off x="806141" y="1728145"/>
            <a:ext cx="7007774" cy="846138"/>
          </a:xfrm>
        </p:spPr>
        <p:txBody>
          <a:bodyPr>
            <a:noAutofit/>
          </a:bodyPr>
          <a:lstStyle/>
          <a:p>
            <a:pPr marL="0" indent="0">
              <a:buNone/>
            </a:pPr>
            <a:r>
              <a:rPr lang="en-US" b="1" dirty="0">
                <a:latin typeface="Times New Roman" pitchFamily="18" charset="0"/>
                <a:cs typeface="Times New Roman" pitchFamily="18" charset="0"/>
              </a:rPr>
              <a:t>Cash Reserve Ratio – currently at 7 %</a:t>
            </a:r>
          </a:p>
          <a:p>
            <a:pPr lvl="1">
              <a:buNone/>
            </a:pPr>
            <a:endParaRPr lang="en-US" sz="2800" dirty="0"/>
          </a:p>
          <a:p>
            <a:pPr>
              <a:buNone/>
            </a:pPr>
            <a:r>
              <a:rPr lang="en-US" sz="3200" dirty="0"/>
              <a:t>     </a:t>
            </a:r>
          </a:p>
          <a:p>
            <a:pPr>
              <a:buNone/>
            </a:pPr>
            <a:r>
              <a:rPr lang="en-US" sz="3200" dirty="0"/>
              <a:t>   </a:t>
            </a:r>
          </a:p>
        </p:txBody>
      </p:sp>
      <p:sp>
        <p:nvSpPr>
          <p:cNvPr id="53" name="Rectangle 52"/>
          <p:cNvSpPr/>
          <p:nvPr/>
        </p:nvSpPr>
        <p:spPr>
          <a:xfrm>
            <a:off x="8291970" y="1728145"/>
            <a:ext cx="3654447" cy="46155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100" b="1" dirty="0">
              <a:solidFill>
                <a:schemeClr val="bg1"/>
              </a:solidFill>
            </a:endParaRPr>
          </a:p>
          <a:p>
            <a:endParaRPr lang="en-US" sz="2100" b="1" dirty="0">
              <a:solidFill>
                <a:schemeClr val="bg1"/>
              </a:solidFill>
            </a:endParaRPr>
          </a:p>
          <a:p>
            <a:endParaRPr lang="en-US" sz="2800" b="1" dirty="0">
              <a:solidFill>
                <a:schemeClr val="bg1"/>
              </a:solidFill>
              <a:latin typeface="Times New Roman" pitchFamily="18" charset="0"/>
              <a:cs typeface="Times New Roman" pitchFamily="18" charset="0"/>
            </a:endParaRPr>
          </a:p>
          <a:p>
            <a:r>
              <a:rPr lang="en-US" sz="2800" b="1" dirty="0">
                <a:solidFill>
                  <a:schemeClr val="bg1"/>
                </a:solidFill>
                <a:latin typeface="Times New Roman" pitchFamily="18" charset="0"/>
                <a:cs typeface="Times New Roman" pitchFamily="18" charset="0"/>
              </a:rPr>
              <a:t>In 2020, the RMA reduced </a:t>
            </a:r>
            <a:r>
              <a:rPr lang="en-US" sz="2400" b="1" dirty="0">
                <a:solidFill>
                  <a:schemeClr val="bg1"/>
                </a:solidFill>
                <a:latin typeface="Times New Roman" pitchFamily="18" charset="0"/>
                <a:cs typeface="Times New Roman" pitchFamily="18" charset="0"/>
              </a:rPr>
              <a:t>CRR  from 10 percent to 7 percent and to ensure there is adequate liquidity in the banking sector.</a:t>
            </a:r>
          </a:p>
          <a:p>
            <a:endParaRPr lang="en-US" sz="2400" b="1" dirty="0">
              <a:solidFill>
                <a:schemeClr val="bg1"/>
              </a:solidFill>
              <a:latin typeface="Times New Roman" pitchFamily="18" charset="0"/>
              <a:cs typeface="Times New Roman" pitchFamily="18" charset="0"/>
            </a:endParaRPr>
          </a:p>
          <a:p>
            <a:endParaRPr lang="en-US" sz="2100" dirty="0">
              <a:solidFill>
                <a:schemeClr val="tx1"/>
              </a:solidFill>
            </a:endParaRPr>
          </a:p>
          <a:p>
            <a:endParaRPr lang="en-US" sz="2100" dirty="0">
              <a:solidFill>
                <a:schemeClr val="tx1"/>
              </a:solidFill>
            </a:endParaRPr>
          </a:p>
        </p:txBody>
      </p:sp>
      <p:sp>
        <p:nvSpPr>
          <p:cNvPr id="7" name="Titre 1">
            <a:extLst>
              <a:ext uri="{FF2B5EF4-FFF2-40B4-BE49-F238E27FC236}">
                <a16:creationId xmlns:a16="http://schemas.microsoft.com/office/drawing/2014/main" id="{2E021554-47BA-404D-B20A-AF12C891E4E1}"/>
              </a:ext>
            </a:extLst>
          </p:cNvPr>
          <p:cNvSpPr txBox="1">
            <a:spLocks/>
          </p:cNvSpPr>
          <p:nvPr/>
        </p:nvSpPr>
        <p:spPr>
          <a:xfrm>
            <a:off x="1522943" y="-4331"/>
            <a:ext cx="10678996" cy="977837"/>
          </a:xfrm>
          <a:prstGeom prst="rect">
            <a:avLst/>
          </a:prstGeom>
          <a:solidFill>
            <a:schemeClr val="accent5">
              <a:lumMod val="40000"/>
              <a:lumOff val="60000"/>
            </a:schemeClr>
          </a:solidFill>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buNone/>
            </a:pPr>
            <a:r>
              <a:rPr lang="en-US" sz="4400" b="1" dirty="0">
                <a:latin typeface="Times New Roman" pitchFamily="18" charset="0"/>
                <a:cs typeface="Times New Roman" pitchFamily="18" charset="0"/>
              </a:rPr>
              <a:t>Monetary Policy Tools </a:t>
            </a:r>
          </a:p>
        </p:txBody>
      </p:sp>
      <p:pic>
        <p:nvPicPr>
          <p:cNvPr id="10" name="Picture 2" descr="https://www.rma.org.bt/assets/images/rma-logo-white.png">
            <a:extLst>
              <a:ext uri="{FF2B5EF4-FFF2-40B4-BE49-F238E27FC236}">
                <a16:creationId xmlns:a16="http://schemas.microsoft.com/office/drawing/2014/main" id="{3E2FC408-62D9-44AE-8102-F431C356A42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411357" cy="145228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Chart 10">
            <a:extLst>
              <a:ext uri="{FF2B5EF4-FFF2-40B4-BE49-F238E27FC236}">
                <a16:creationId xmlns:a16="http://schemas.microsoft.com/office/drawing/2014/main" id="{97EB5EA8-00B8-4FBB-A96E-6E3A0038DDC3}"/>
              </a:ext>
            </a:extLst>
          </p:cNvPr>
          <p:cNvGraphicFramePr/>
          <p:nvPr>
            <p:extLst>
              <p:ext uri="{D42A27DB-BD31-4B8C-83A1-F6EECF244321}">
                <p14:modId xmlns:p14="http://schemas.microsoft.com/office/powerpoint/2010/main" val="1533900816"/>
              </p:ext>
            </p:extLst>
          </p:nvPr>
        </p:nvGraphicFramePr>
        <p:xfrm>
          <a:off x="569877" y="2484783"/>
          <a:ext cx="6804958" cy="385890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269503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9674D-201F-450A-B145-33D75CDD8C21}"/>
              </a:ext>
            </a:extLst>
          </p:cNvPr>
          <p:cNvSpPr>
            <a:spLocks noGrp="1"/>
          </p:cNvSpPr>
          <p:nvPr>
            <p:ph type="title"/>
          </p:nvPr>
        </p:nvSpPr>
        <p:spPr>
          <a:xfrm>
            <a:off x="1514060" y="1"/>
            <a:ext cx="10677939" cy="1162878"/>
          </a:xfrm>
          <a:solidFill>
            <a:schemeClr val="accent5">
              <a:lumMod val="40000"/>
              <a:lumOff val="60000"/>
            </a:schemeClr>
          </a:solidFill>
        </p:spPr>
        <p:txBody>
          <a:bodyPr>
            <a:noAutofit/>
          </a:bodyPr>
          <a:lstStyle/>
          <a:p>
            <a:r>
              <a:rPr lang="en-US" sz="3600" b="1" dirty="0">
                <a:latin typeface="Tw Cen MT" panose="020B0602020104020603" pitchFamily="34" charset="0"/>
              </a:rPr>
              <a:t>Autonomous Factor and Liquidity Mgt. Operations </a:t>
            </a:r>
          </a:p>
        </p:txBody>
      </p:sp>
      <p:pic>
        <p:nvPicPr>
          <p:cNvPr id="5" name="Picture 4">
            <a:extLst>
              <a:ext uri="{FF2B5EF4-FFF2-40B4-BE49-F238E27FC236}">
                <a16:creationId xmlns:a16="http://schemas.microsoft.com/office/drawing/2014/main" id="{82F60516-BB67-4297-9D9D-B85170C69C51}"/>
              </a:ext>
            </a:extLst>
          </p:cNvPr>
          <p:cNvPicPr>
            <a:picLocks noChangeAspect="1"/>
          </p:cNvPicPr>
          <p:nvPr/>
        </p:nvPicPr>
        <p:blipFill>
          <a:blip r:embed="rId2"/>
          <a:stretch>
            <a:fillRect/>
          </a:stretch>
        </p:blipFill>
        <p:spPr>
          <a:xfrm>
            <a:off x="312195" y="1699592"/>
            <a:ext cx="11360601" cy="4492486"/>
          </a:xfrm>
          <a:prstGeom prst="rect">
            <a:avLst/>
          </a:prstGeom>
        </p:spPr>
      </p:pic>
      <p:pic>
        <p:nvPicPr>
          <p:cNvPr id="6" name="Picture 2" descr="https://www.rma.org.bt/assets/images/rma-logo-white.png">
            <a:extLst>
              <a:ext uri="{FF2B5EF4-FFF2-40B4-BE49-F238E27FC236}">
                <a16:creationId xmlns:a16="http://schemas.microsoft.com/office/drawing/2014/main" id="{2EEF79DC-4137-4E36-8F92-84FBD5A8FBF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411357" cy="1452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3139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0504" y="0"/>
            <a:ext cx="10641496" cy="1123122"/>
          </a:xfrm>
          <a:solidFill>
            <a:schemeClr val="accent5">
              <a:lumMod val="40000"/>
              <a:lumOff val="60000"/>
            </a:schemeClr>
          </a:solidFill>
        </p:spPr>
        <p:txBody>
          <a:bodyPr>
            <a:normAutofit/>
          </a:bodyPr>
          <a:lstStyle/>
          <a:p>
            <a:r>
              <a:rPr lang="en-US" b="1" dirty="0">
                <a:latin typeface="Tw Cen MT" panose="020B0602020104020603" pitchFamily="34" charset="0"/>
                <a:cs typeface="Times New Roman" panose="02020603050405020304" pitchFamily="18" charset="0"/>
              </a:rPr>
              <a:t>Forecast Autonomous Factors</a:t>
            </a:r>
          </a:p>
        </p:txBody>
      </p:sp>
      <p:sp>
        <p:nvSpPr>
          <p:cNvPr id="3" name="Content Placeholder 2"/>
          <p:cNvSpPr>
            <a:spLocks noGrp="1"/>
          </p:cNvSpPr>
          <p:nvPr>
            <p:ph idx="1"/>
          </p:nvPr>
        </p:nvSpPr>
        <p:spPr>
          <a:xfrm>
            <a:off x="838200" y="1460310"/>
            <a:ext cx="10515600" cy="4351338"/>
          </a:xfrm>
        </p:spPr>
        <p:txBody>
          <a:bodyPr/>
          <a:lstStyle/>
          <a:p>
            <a:endParaRPr lang="en-US" dirty="0"/>
          </a:p>
        </p:txBody>
      </p:sp>
      <p:graphicFrame>
        <p:nvGraphicFramePr>
          <p:cNvPr id="4" name="Tableau 4"/>
          <p:cNvGraphicFramePr>
            <a:graphicFrameLocks noGrp="1"/>
          </p:cNvGraphicFramePr>
          <p:nvPr>
            <p:extLst>
              <p:ext uri="{D42A27DB-BD31-4B8C-83A1-F6EECF244321}">
                <p14:modId xmlns:p14="http://schemas.microsoft.com/office/powerpoint/2010/main" val="568324664"/>
              </p:ext>
            </p:extLst>
          </p:nvPr>
        </p:nvGraphicFramePr>
        <p:xfrm>
          <a:off x="461114" y="1452281"/>
          <a:ext cx="11418817" cy="5113973"/>
        </p:xfrm>
        <a:graphic>
          <a:graphicData uri="http://schemas.openxmlformats.org/drawingml/2006/table">
            <a:tbl>
              <a:tblPr firstRow="1" bandRow="1">
                <a:tableStyleId>{5C22544A-7EE6-4342-B048-85BDC9FD1C3A}</a:tableStyleId>
              </a:tblPr>
              <a:tblGrid>
                <a:gridCol w="3456165">
                  <a:extLst>
                    <a:ext uri="{9D8B030D-6E8A-4147-A177-3AD203B41FA5}">
                      <a16:colId xmlns:a16="http://schemas.microsoft.com/office/drawing/2014/main" val="3709007149"/>
                    </a:ext>
                  </a:extLst>
                </a:gridCol>
                <a:gridCol w="7962652">
                  <a:extLst>
                    <a:ext uri="{9D8B030D-6E8A-4147-A177-3AD203B41FA5}">
                      <a16:colId xmlns:a16="http://schemas.microsoft.com/office/drawing/2014/main" val="387462626"/>
                    </a:ext>
                  </a:extLst>
                </a:gridCol>
              </a:tblGrid>
              <a:tr h="820099">
                <a:tc>
                  <a:txBody>
                    <a:bodyPr/>
                    <a:lstStyle/>
                    <a:p>
                      <a:r>
                        <a:rPr lang="en-US" sz="2400" noProof="0" dirty="0">
                          <a:latin typeface="Tw Cen MT" panose="020B0602020104020603" pitchFamily="34" charset="0"/>
                          <a:cs typeface="Times New Roman" panose="02020603050405020304" pitchFamily="18" charset="0"/>
                        </a:rPr>
                        <a:t>Autonomous factors</a:t>
                      </a:r>
                    </a:p>
                  </a:txBody>
                  <a:tcPr/>
                </a:tc>
                <a:tc>
                  <a:txBody>
                    <a:bodyPr/>
                    <a:lstStyle/>
                    <a:p>
                      <a:r>
                        <a:rPr lang="en-US" sz="2400" noProof="0" dirty="0">
                          <a:latin typeface="Tw Cen MT" panose="020B0602020104020603" pitchFamily="34" charset="0"/>
                          <a:cs typeface="Times New Roman" panose="02020603050405020304" pitchFamily="18" charset="0"/>
                        </a:rPr>
                        <a:t>Forecasting method</a:t>
                      </a:r>
                    </a:p>
                  </a:txBody>
                  <a:tcPr/>
                </a:tc>
                <a:extLst>
                  <a:ext uri="{0D108BD9-81ED-4DB2-BD59-A6C34878D82A}">
                    <a16:rowId xmlns:a16="http://schemas.microsoft.com/office/drawing/2014/main" val="2303994051"/>
                  </a:ext>
                </a:extLst>
              </a:tr>
              <a:tr h="820099">
                <a:tc>
                  <a:txBody>
                    <a:bodyPr/>
                    <a:lstStyle/>
                    <a:p>
                      <a:r>
                        <a:rPr lang="en-US" sz="2000" noProof="0" dirty="0">
                          <a:latin typeface="Tw Cen MT" panose="020B0602020104020603" pitchFamily="34" charset="0"/>
                          <a:cs typeface="Times New Roman" panose="02020603050405020304" pitchFamily="18" charset="0"/>
                        </a:rPr>
                        <a:t>Currency in circulation</a:t>
                      </a:r>
                    </a:p>
                  </a:txBody>
                  <a:tcPr/>
                </a:tc>
                <a:tc>
                  <a:txBody>
                    <a:bodyPr/>
                    <a:lstStyle/>
                    <a:p>
                      <a:r>
                        <a:rPr lang="en-US" sz="2000" noProof="0" dirty="0">
                          <a:latin typeface="Tw Cen MT" panose="020B0602020104020603" pitchFamily="34" charset="0"/>
                          <a:cs typeface="Times New Roman" panose="02020603050405020304" pitchFamily="18" charset="0"/>
                        </a:rPr>
                        <a:t>Seasonally-adjusted ARIMA model + qualitative input from</a:t>
                      </a:r>
                    </a:p>
                    <a:p>
                      <a:r>
                        <a:rPr lang="en-US" sz="2000" noProof="0" dirty="0">
                          <a:latin typeface="Tw Cen MT" panose="020B0602020104020603" pitchFamily="34" charset="0"/>
                          <a:cs typeface="Times New Roman" panose="02020603050405020304" pitchFamily="18" charset="0"/>
                        </a:rPr>
                        <a:t>Currency Issuance Department</a:t>
                      </a:r>
                    </a:p>
                  </a:txBody>
                  <a:tcPr/>
                </a:tc>
                <a:extLst>
                  <a:ext uri="{0D108BD9-81ED-4DB2-BD59-A6C34878D82A}">
                    <a16:rowId xmlns:a16="http://schemas.microsoft.com/office/drawing/2014/main" val="3246824571"/>
                  </a:ext>
                </a:extLst>
              </a:tr>
              <a:tr h="887002">
                <a:tc>
                  <a:txBody>
                    <a:bodyPr/>
                    <a:lstStyle/>
                    <a:p>
                      <a:r>
                        <a:rPr lang="en-US" sz="2000" noProof="0" dirty="0">
                          <a:latin typeface="Tw Cen MT" panose="020B0602020104020603" pitchFamily="34" charset="0"/>
                          <a:cs typeface="Times New Roman" panose="02020603050405020304" pitchFamily="18" charset="0"/>
                        </a:rPr>
                        <a:t>Net foreign assets</a:t>
                      </a:r>
                    </a:p>
                  </a:txBody>
                  <a:tcPr/>
                </a:tc>
                <a:tc>
                  <a:txBody>
                    <a:bodyPr/>
                    <a:lstStyle/>
                    <a:p>
                      <a:r>
                        <a:rPr lang="en-US" sz="2000" noProof="0" dirty="0">
                          <a:latin typeface="Tw Cen MT" panose="020B0602020104020603" pitchFamily="34" charset="0"/>
                          <a:cs typeface="Times New Roman" panose="02020603050405020304" pitchFamily="18" charset="0"/>
                        </a:rPr>
                        <a:t>Data on interventions (if not T+0) + qualitative input from</a:t>
                      </a:r>
                    </a:p>
                    <a:p>
                      <a:r>
                        <a:rPr lang="en-US" sz="2000" noProof="0" dirty="0">
                          <a:latin typeface="Tw Cen MT" panose="020B0602020104020603" pitchFamily="34" charset="0"/>
                          <a:cs typeface="Times New Roman" panose="02020603050405020304" pitchFamily="18" charset="0"/>
                        </a:rPr>
                        <a:t>Foreign Reserves Management Department + possibly, seasonally-adjusted ARIMA model</a:t>
                      </a:r>
                    </a:p>
                  </a:txBody>
                  <a:tcPr/>
                </a:tc>
                <a:extLst>
                  <a:ext uri="{0D108BD9-81ED-4DB2-BD59-A6C34878D82A}">
                    <a16:rowId xmlns:a16="http://schemas.microsoft.com/office/drawing/2014/main" val="3365207617"/>
                  </a:ext>
                </a:extLst>
              </a:tr>
              <a:tr h="820099">
                <a:tc>
                  <a:txBody>
                    <a:bodyPr/>
                    <a:lstStyle/>
                    <a:p>
                      <a:r>
                        <a:rPr lang="en-US" sz="2000" noProof="0" dirty="0">
                          <a:latin typeface="Tw Cen MT" panose="020B0602020104020603" pitchFamily="34" charset="0"/>
                          <a:cs typeface="Times New Roman" panose="02020603050405020304" pitchFamily="18" charset="0"/>
                        </a:rPr>
                        <a:t>Government account</a:t>
                      </a:r>
                    </a:p>
                  </a:txBody>
                  <a:tcPr/>
                </a:tc>
                <a:tc>
                  <a:txBody>
                    <a:bodyPr/>
                    <a:lstStyle/>
                    <a:p>
                      <a:r>
                        <a:rPr lang="en-US" sz="2000" noProof="0" dirty="0">
                          <a:latin typeface="Tw Cen MT" panose="020B0602020104020603" pitchFamily="34" charset="0"/>
                          <a:cs typeface="Times New Roman" panose="02020603050405020304" pitchFamily="18" charset="0"/>
                        </a:rPr>
                        <a:t>Ideally, forward-looking forecasts provided by the Treasury + qualitative information by the Treasury + analysis of seasonal effects</a:t>
                      </a:r>
                    </a:p>
                  </a:txBody>
                  <a:tcPr/>
                </a:tc>
                <a:extLst>
                  <a:ext uri="{0D108BD9-81ED-4DB2-BD59-A6C34878D82A}">
                    <a16:rowId xmlns:a16="http://schemas.microsoft.com/office/drawing/2014/main" val="1607662660"/>
                  </a:ext>
                </a:extLst>
              </a:tr>
              <a:tr h="823918">
                <a:tc>
                  <a:txBody>
                    <a:bodyPr/>
                    <a:lstStyle/>
                    <a:p>
                      <a:r>
                        <a:rPr lang="en-US" sz="2000" noProof="0" dirty="0">
                          <a:latin typeface="Tw Cen MT" panose="020B0602020104020603" pitchFamily="34" charset="0"/>
                          <a:cs typeface="Times New Roman" panose="02020603050405020304" pitchFamily="18" charset="0"/>
                        </a:rPr>
                        <a:t>Other net domestic assets</a:t>
                      </a:r>
                    </a:p>
                  </a:txBody>
                  <a:tcPr/>
                </a:tc>
                <a:tc>
                  <a:txBody>
                    <a:bodyPr/>
                    <a:lstStyle/>
                    <a:p>
                      <a:r>
                        <a:rPr lang="en-US" sz="2000" noProof="0" dirty="0">
                          <a:latin typeface="Tw Cen MT" panose="020B0602020104020603" pitchFamily="34" charset="0"/>
                          <a:cs typeface="Times New Roman" panose="02020603050405020304" pitchFamily="18" charset="0"/>
                        </a:rPr>
                        <a:t>Model of “naïve” prediction, adjusted by forward-looking information from Accounting / Banking Department (one-off changes)</a:t>
                      </a:r>
                    </a:p>
                  </a:txBody>
                  <a:tcPr/>
                </a:tc>
                <a:extLst>
                  <a:ext uri="{0D108BD9-81ED-4DB2-BD59-A6C34878D82A}">
                    <a16:rowId xmlns:a16="http://schemas.microsoft.com/office/drawing/2014/main" val="3720216582"/>
                  </a:ext>
                </a:extLst>
              </a:tr>
              <a:tr h="823918">
                <a:tc>
                  <a:txBody>
                    <a:bodyPr/>
                    <a:lstStyle/>
                    <a:p>
                      <a:r>
                        <a:rPr lang="en-US" sz="2000" noProof="0" dirty="0">
                          <a:latin typeface="Tw Cen MT" panose="020B0602020104020603" pitchFamily="34" charset="0"/>
                          <a:cs typeface="Times New Roman" panose="02020603050405020304" pitchFamily="18" charset="0"/>
                        </a:rPr>
                        <a:t>Hydro-project related accounts</a:t>
                      </a:r>
                    </a:p>
                  </a:txBody>
                  <a:tcPr/>
                </a:tc>
                <a:tc>
                  <a:txBody>
                    <a:bodyPr/>
                    <a:lstStyle/>
                    <a:p>
                      <a:r>
                        <a:rPr lang="en-US" sz="2000" noProof="0" dirty="0">
                          <a:latin typeface="Tw Cen MT" panose="020B0602020104020603" pitchFamily="34" charset="0"/>
                          <a:cs typeface="Times New Roman" panose="02020603050405020304" pitchFamily="18" charset="0"/>
                        </a:rPr>
                        <a:t>Ideally, forward- looking information provided by (1) DGPC, (2) banks, (3) Dept</a:t>
                      </a:r>
                      <a:r>
                        <a:rPr lang="en-US" sz="2000" baseline="0" noProof="0" dirty="0">
                          <a:latin typeface="Tw Cen MT" panose="020B0602020104020603" pitchFamily="34" charset="0"/>
                          <a:cs typeface="Times New Roman" panose="02020603050405020304" pitchFamily="18" charset="0"/>
                        </a:rPr>
                        <a:t>. Hydro power and Power system</a:t>
                      </a:r>
                      <a:endParaRPr lang="en-US" sz="2000" noProof="0" dirty="0">
                        <a:latin typeface="Tw Cen MT" panose="020B0602020104020603" pitchFamily="34" charset="0"/>
                        <a:cs typeface="Times New Roman" panose="02020603050405020304" pitchFamily="18" charset="0"/>
                      </a:endParaRPr>
                    </a:p>
                  </a:txBody>
                  <a:tcPr/>
                </a:tc>
                <a:extLst>
                  <a:ext uri="{0D108BD9-81ED-4DB2-BD59-A6C34878D82A}">
                    <a16:rowId xmlns:a16="http://schemas.microsoft.com/office/drawing/2014/main" val="3931419742"/>
                  </a:ext>
                </a:extLst>
              </a:tr>
            </a:tbl>
          </a:graphicData>
        </a:graphic>
      </p:graphicFrame>
      <p:pic>
        <p:nvPicPr>
          <p:cNvPr id="5" name="Picture 2" descr="https://www.rma.org.bt/assets/images/rma-logo-white.png">
            <a:extLst>
              <a:ext uri="{FF2B5EF4-FFF2-40B4-BE49-F238E27FC236}">
                <a16:creationId xmlns:a16="http://schemas.microsoft.com/office/drawing/2014/main" id="{76E4F9DA-D02C-4CA4-8F7C-7F222F0E495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411357" cy="1452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4838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487557" y="0"/>
            <a:ext cx="10704443" cy="911882"/>
          </a:xfrm>
          <a:solidFill>
            <a:schemeClr val="accent5">
              <a:lumMod val="40000"/>
              <a:lumOff val="60000"/>
            </a:schemeClr>
          </a:solidFill>
        </p:spPr>
        <p:txBody>
          <a:bodyPr>
            <a:normAutofit/>
          </a:bodyPr>
          <a:lstStyle/>
          <a:p>
            <a:pPr algn="ctr"/>
            <a:r>
              <a:rPr lang="en-US" sz="4000" b="1" dirty="0">
                <a:latin typeface="Times New Roman" panose="02020603050405020304" pitchFamily="18" charset="0"/>
                <a:cs typeface="Times New Roman" panose="02020603050405020304" pitchFamily="18" charset="0"/>
              </a:rPr>
              <a:t>Liquidity Development </a:t>
            </a:r>
          </a:p>
        </p:txBody>
      </p:sp>
      <p:graphicFrame>
        <p:nvGraphicFramePr>
          <p:cNvPr id="5" name="Chart 4">
            <a:extLst>
              <a:ext uri="{FF2B5EF4-FFF2-40B4-BE49-F238E27FC236}">
                <a16:creationId xmlns:a16="http://schemas.microsoft.com/office/drawing/2014/main" id="{95EA016C-660A-43B3-8AC0-C4AD2022D08E}"/>
              </a:ext>
            </a:extLst>
          </p:cNvPr>
          <p:cNvGraphicFramePr>
            <a:graphicFrameLocks/>
          </p:cNvGraphicFramePr>
          <p:nvPr>
            <p:extLst>
              <p:ext uri="{D42A27DB-BD31-4B8C-83A1-F6EECF244321}">
                <p14:modId xmlns:p14="http://schemas.microsoft.com/office/powerpoint/2010/main" val="4096019112"/>
              </p:ext>
            </p:extLst>
          </p:nvPr>
        </p:nvGraphicFramePr>
        <p:xfrm>
          <a:off x="646043" y="1508565"/>
          <a:ext cx="10704443" cy="4832599"/>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2" descr="https://www.rma.org.bt/assets/images/rma-logo-white.png">
            <a:extLst>
              <a:ext uri="{FF2B5EF4-FFF2-40B4-BE49-F238E27FC236}">
                <a16:creationId xmlns:a16="http://schemas.microsoft.com/office/drawing/2014/main" id="{96873E22-5C75-42B5-9A79-3BBDB297A1C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411357" cy="1452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9729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p:txBody>
          <a:bodyPr>
            <a:normAutofit/>
          </a:bodyPr>
          <a:lstStyle/>
          <a:p>
            <a:pPr lvl="0">
              <a:buNone/>
            </a:pPr>
            <a:endParaRPr lang="en-US" dirty="0"/>
          </a:p>
          <a:p>
            <a:pPr>
              <a:buNone/>
            </a:pPr>
            <a:endParaRPr lang="en-US" dirty="0"/>
          </a:p>
        </p:txBody>
      </p:sp>
      <p:sp>
        <p:nvSpPr>
          <p:cNvPr id="11" name="Content Placeholder 10"/>
          <p:cNvSpPr>
            <a:spLocks noGrp="1"/>
          </p:cNvSpPr>
          <p:nvPr>
            <p:ph sz="half" idx="1"/>
          </p:nvPr>
        </p:nvSpPr>
        <p:spPr>
          <a:xfrm>
            <a:off x="389221" y="2269640"/>
            <a:ext cx="5701335" cy="3463307"/>
          </a:xfrm>
        </p:spPr>
        <p:txBody>
          <a:bodyPr>
            <a:noAutofit/>
          </a:bodyPr>
          <a:lstStyle/>
          <a:p>
            <a:pPr>
              <a:buFont typeface="Wingdings" pitchFamily="2" charset="2"/>
              <a:buChar char="Ø"/>
            </a:pPr>
            <a:r>
              <a:rPr lang="en-US" sz="2400" dirty="0">
                <a:latin typeface="Times New Roman" pitchFamily="18" charset="0"/>
                <a:cs typeface="Times New Roman" pitchFamily="18" charset="0"/>
              </a:rPr>
              <a:t>Bhutan Consumer Price Index (CPI)- 52 percent imported largely from India. The remaining 48 percent is influenced by domestic price. </a:t>
            </a:r>
          </a:p>
          <a:p>
            <a:pPr>
              <a:buNone/>
            </a:pPr>
            <a:endParaRPr lang="en-US" sz="2400" dirty="0">
              <a:latin typeface="Times New Roman" pitchFamily="18" charset="0"/>
              <a:cs typeface="Times New Roman" pitchFamily="18" charset="0"/>
            </a:endParaRPr>
          </a:p>
          <a:p>
            <a:pPr>
              <a:buFont typeface="Wingdings" pitchFamily="2" charset="2"/>
              <a:buChar char="Ø"/>
            </a:pPr>
            <a:r>
              <a:rPr lang="en-US" sz="2400" dirty="0">
                <a:latin typeface="Times New Roman" pitchFamily="18" charset="0"/>
                <a:cs typeface="Times New Roman" pitchFamily="18" charset="0"/>
              </a:rPr>
              <a:t>India adopted inflation targeting at 4 % (+/- 2 % band)  as  monetary policy- RMA keeps close attention to price developments in India.</a:t>
            </a:r>
          </a:p>
        </p:txBody>
      </p:sp>
      <p:graphicFrame>
        <p:nvGraphicFramePr>
          <p:cNvPr id="12" name="Chart 11"/>
          <p:cNvGraphicFramePr/>
          <p:nvPr/>
        </p:nvGraphicFramePr>
        <p:xfrm>
          <a:off x="6090556" y="2014562"/>
          <a:ext cx="5917475" cy="3973461"/>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p:cNvSpPr txBox="1"/>
          <p:nvPr/>
        </p:nvSpPr>
        <p:spPr>
          <a:xfrm>
            <a:off x="1520687" y="0"/>
            <a:ext cx="10671313" cy="923330"/>
          </a:xfrm>
          <a:prstGeom prst="rect">
            <a:avLst/>
          </a:prstGeom>
          <a:solidFill>
            <a:schemeClr val="accent5">
              <a:lumMod val="40000"/>
              <a:lumOff val="60000"/>
            </a:schemeClr>
          </a:solidFill>
        </p:spPr>
        <p:txBody>
          <a:bodyPr wrap="square" rtlCol="0">
            <a:spAutoFit/>
          </a:bodyPr>
          <a:lstStyle/>
          <a:p>
            <a:r>
              <a:rPr lang="en-US" sz="5400" b="1" dirty="0">
                <a:latin typeface="Times New Roman" pitchFamily="18" charset="0"/>
                <a:cs typeface="Times New Roman" pitchFamily="18" charset="0"/>
              </a:rPr>
              <a:t>Quantifying Inflation in Bhutan </a:t>
            </a:r>
          </a:p>
        </p:txBody>
      </p:sp>
      <p:pic>
        <p:nvPicPr>
          <p:cNvPr id="6" name="Picture 2" descr="https://www.rma.org.bt/assets/images/rma-logo-white.png">
            <a:extLst>
              <a:ext uri="{FF2B5EF4-FFF2-40B4-BE49-F238E27FC236}">
                <a16:creationId xmlns:a16="http://schemas.microsoft.com/office/drawing/2014/main" id="{9AB0023B-6D95-4808-B124-787C64CE2E3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411357" cy="1452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3672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67403072"/>
              </p:ext>
            </p:extLst>
          </p:nvPr>
        </p:nvGraphicFramePr>
        <p:xfrm>
          <a:off x="265472" y="1470580"/>
          <a:ext cx="7639663" cy="515256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8037871" y="1470580"/>
            <a:ext cx="3878826" cy="4401205"/>
          </a:xfrm>
          <a:prstGeom prst="rect">
            <a:avLst/>
          </a:prstGeom>
          <a:noFill/>
          <a:ln>
            <a:solidFill>
              <a:schemeClr val="tx1"/>
            </a:solidFill>
          </a:ln>
        </p:spPr>
        <p:txBody>
          <a:bodyPr wrap="square" rtlCol="0">
            <a:spAutoFit/>
          </a:bodyPr>
          <a:lstStyle/>
          <a:p>
            <a:pPr marL="285750" indent="-285750">
              <a:buFont typeface="Arial" panose="020B0604020202020204" pitchFamily="34" charset="0"/>
              <a:buChar char="•"/>
            </a:pPr>
            <a:r>
              <a:rPr lang="en-US" sz="2800" dirty="0">
                <a:latin typeface="Tw Cen MT" panose="020B0602020104020603" pitchFamily="34" charset="0"/>
                <a:cs typeface="Times New Roman" panose="02020603050405020304" pitchFamily="18" charset="0"/>
              </a:rPr>
              <a:t>Model has been estimated for the period 1999-2017</a:t>
            </a:r>
          </a:p>
          <a:p>
            <a:endParaRPr lang="en-US" sz="2800" dirty="0">
              <a:latin typeface="Tw Cen MT" panose="020B0602020104020603" pitchFamily="34" charset="0"/>
              <a:cs typeface="Times New Roman" panose="02020603050405020304" pitchFamily="18" charset="0"/>
            </a:endParaRPr>
          </a:p>
          <a:p>
            <a:pPr marL="285750" indent="-285750">
              <a:buFont typeface="Arial" panose="020B0604020202020204" pitchFamily="34" charset="0"/>
              <a:buChar char="•"/>
            </a:pPr>
            <a:r>
              <a:rPr lang="en-US" sz="2800" dirty="0">
                <a:latin typeface="Tw Cen MT" panose="020B0602020104020603" pitchFamily="34" charset="0"/>
                <a:cs typeface="Times New Roman" panose="02020603050405020304" pitchFamily="18" charset="0"/>
              </a:rPr>
              <a:t>Robustness test for sample prior to 1980-1998. </a:t>
            </a:r>
          </a:p>
          <a:p>
            <a:pPr marL="285750" indent="-285750">
              <a:buFont typeface="Arial" panose="020B0604020202020204" pitchFamily="34" charset="0"/>
              <a:buChar char="•"/>
            </a:pPr>
            <a:endParaRPr lang="en-US" sz="2800" dirty="0">
              <a:latin typeface="Tw Cen MT" panose="020B0602020104020603" pitchFamily="34" charset="0"/>
              <a:cs typeface="Times New Roman" panose="02020603050405020304" pitchFamily="18" charset="0"/>
            </a:endParaRPr>
          </a:p>
          <a:p>
            <a:pPr marL="285750" indent="-285750">
              <a:buFont typeface="Arial" panose="020B0604020202020204" pitchFamily="34" charset="0"/>
              <a:buChar char="•"/>
            </a:pPr>
            <a:r>
              <a:rPr lang="en-US" sz="2800" dirty="0">
                <a:latin typeface="Tw Cen MT" panose="020B0602020104020603" pitchFamily="34" charset="0"/>
                <a:cs typeface="Times New Roman" panose="02020603050405020304" pitchFamily="18" charset="0"/>
              </a:rPr>
              <a:t>Inflation projection (2021)- 4.7 percent </a:t>
            </a:r>
          </a:p>
        </p:txBody>
      </p:sp>
      <p:sp>
        <p:nvSpPr>
          <p:cNvPr id="7" name="Title 1"/>
          <p:cNvSpPr txBox="1">
            <a:spLocks/>
          </p:cNvSpPr>
          <p:nvPr/>
        </p:nvSpPr>
        <p:spPr>
          <a:xfrm>
            <a:off x="1530626" y="0"/>
            <a:ext cx="10661374" cy="986215"/>
          </a:xfrm>
          <a:prstGeom prst="rect">
            <a:avLst/>
          </a:prstGeom>
          <a:solidFill>
            <a:schemeClr val="accent5">
              <a:lumMod val="40000"/>
              <a:lumOff val="6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b="1" dirty="0">
                <a:latin typeface="Century Gothic" panose="020B0502020202020204" pitchFamily="34" charset="0"/>
                <a:cs typeface="Times New Roman" panose="02020603050405020304" pitchFamily="18" charset="0"/>
              </a:rPr>
              <a:t>Inflation Projection</a:t>
            </a:r>
          </a:p>
        </p:txBody>
      </p:sp>
      <p:pic>
        <p:nvPicPr>
          <p:cNvPr id="6" name="Picture 2" descr="https://www.rma.org.bt/assets/images/rma-logo-white.png">
            <a:extLst>
              <a:ext uri="{FF2B5EF4-FFF2-40B4-BE49-F238E27FC236}">
                <a16:creationId xmlns:a16="http://schemas.microsoft.com/office/drawing/2014/main" id="{82CE3E79-67A3-4784-A1ED-25960EA5AB9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411357" cy="1452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12966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TotalTime>
  <Words>901</Words>
  <Application>Microsoft Office PowerPoint</Application>
  <PresentationFormat>Widescreen</PresentationFormat>
  <Paragraphs>134</Paragraphs>
  <Slides>11</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Calibri Light</vt:lpstr>
      <vt:lpstr>Century Gothic</vt:lpstr>
      <vt:lpstr>Times New Roman</vt:lpstr>
      <vt:lpstr>Tw Cen MT</vt:lpstr>
      <vt:lpstr>Wingdings</vt:lpstr>
      <vt:lpstr>Office Theme</vt:lpstr>
      <vt:lpstr>PowerPoint Presentation</vt:lpstr>
      <vt:lpstr>Objectives and Functions: The Act</vt:lpstr>
      <vt:lpstr>PowerPoint Presentation</vt:lpstr>
      <vt:lpstr>PowerPoint Presentation</vt:lpstr>
      <vt:lpstr>Autonomous Factor and Liquidity Mgt. Operations </vt:lpstr>
      <vt:lpstr>Forecast Autonomous Factors</vt:lpstr>
      <vt:lpstr>Liquidity Development </vt:lpstr>
      <vt:lpstr>PowerPoint Presentation</vt:lpstr>
      <vt:lpstr>PowerPoint Presentation</vt:lpstr>
      <vt:lpstr>Determining Key Policy Rate- Taylor Rule </vt:lpstr>
      <vt:lpstr>Key Policy Rate- Result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Tempa Gyeltshen</dc:creator>
  <cp:lastModifiedBy>Muhammad Asghar Khan - Research</cp:lastModifiedBy>
  <cp:revision>13</cp:revision>
  <dcterms:created xsi:type="dcterms:W3CDTF">2021-03-31T05:03:55Z</dcterms:created>
  <dcterms:modified xsi:type="dcterms:W3CDTF">2021-03-31T06:54:01Z</dcterms:modified>
</cp:coreProperties>
</file>