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40"/>
  </p:notesMasterIdLst>
  <p:handoutMasterIdLst>
    <p:handoutMasterId r:id="rId41"/>
  </p:handoutMasterIdLst>
  <p:sldIdLst>
    <p:sldId id="534" r:id="rId2"/>
    <p:sldId id="507" r:id="rId3"/>
    <p:sldId id="508" r:id="rId4"/>
    <p:sldId id="511" r:id="rId5"/>
    <p:sldId id="512" r:id="rId6"/>
    <p:sldId id="513" r:id="rId7"/>
    <p:sldId id="514" r:id="rId8"/>
    <p:sldId id="515" r:id="rId9"/>
    <p:sldId id="516" r:id="rId10"/>
    <p:sldId id="517" r:id="rId11"/>
    <p:sldId id="535" r:id="rId12"/>
    <p:sldId id="536" r:id="rId13"/>
    <p:sldId id="518" r:id="rId14"/>
    <p:sldId id="502" r:id="rId15"/>
    <p:sldId id="520" r:id="rId16"/>
    <p:sldId id="491" r:id="rId17"/>
    <p:sldId id="504" r:id="rId18"/>
    <p:sldId id="505" r:id="rId19"/>
    <p:sldId id="490" r:id="rId20"/>
    <p:sldId id="537" r:id="rId21"/>
    <p:sldId id="493" r:id="rId22"/>
    <p:sldId id="494" r:id="rId23"/>
    <p:sldId id="521" r:id="rId24"/>
    <p:sldId id="522" r:id="rId25"/>
    <p:sldId id="529" r:id="rId26"/>
    <p:sldId id="526" r:id="rId27"/>
    <p:sldId id="527" r:id="rId28"/>
    <p:sldId id="530" r:id="rId29"/>
    <p:sldId id="501" r:id="rId30"/>
    <p:sldId id="538" r:id="rId31"/>
    <p:sldId id="497" r:id="rId32"/>
    <p:sldId id="499" r:id="rId33"/>
    <p:sldId id="503" r:id="rId34"/>
    <p:sldId id="500" r:id="rId35"/>
    <p:sldId id="539" r:id="rId36"/>
    <p:sldId id="532" r:id="rId37"/>
    <p:sldId id="541" r:id="rId38"/>
    <p:sldId id="488" r:id="rId39"/>
  </p:sldIdLst>
  <p:sldSz cx="9144000" cy="5148263"/>
  <p:notesSz cx="7010400" cy="9296400"/>
  <p:defaultTextStyle>
    <a:defPPr>
      <a:defRPr lang="en-US"/>
    </a:defPPr>
    <a:lvl1pPr algn="l" defTabSz="815899" rtl="0" fontAlgn="base">
      <a:spcBef>
        <a:spcPct val="0"/>
      </a:spcBef>
      <a:spcAft>
        <a:spcPct val="0"/>
      </a:spcAft>
      <a:defRPr sz="1600" kern="1200">
        <a:solidFill>
          <a:schemeClr val="tx1"/>
        </a:solidFill>
        <a:latin typeface="Arial" charset="0"/>
        <a:ea typeface="+mn-ea"/>
        <a:cs typeface="Arial" charset="0"/>
      </a:defRPr>
    </a:lvl1pPr>
    <a:lvl2pPr marL="407273" indent="-17590" algn="l" defTabSz="815899" rtl="0" fontAlgn="base">
      <a:spcBef>
        <a:spcPct val="0"/>
      </a:spcBef>
      <a:spcAft>
        <a:spcPct val="0"/>
      </a:spcAft>
      <a:defRPr sz="1600" kern="1200">
        <a:solidFill>
          <a:schemeClr val="tx1"/>
        </a:solidFill>
        <a:latin typeface="Arial" charset="0"/>
        <a:ea typeface="+mn-ea"/>
        <a:cs typeface="Arial" charset="0"/>
      </a:defRPr>
    </a:lvl2pPr>
    <a:lvl3pPr marL="815899" indent="-36533" algn="l" defTabSz="815899" rtl="0" fontAlgn="base">
      <a:spcBef>
        <a:spcPct val="0"/>
      </a:spcBef>
      <a:spcAft>
        <a:spcPct val="0"/>
      </a:spcAft>
      <a:defRPr sz="1600" kern="1200">
        <a:solidFill>
          <a:schemeClr val="tx1"/>
        </a:solidFill>
        <a:latin typeface="Arial" charset="0"/>
        <a:ea typeface="+mn-ea"/>
        <a:cs typeface="Arial" charset="0"/>
      </a:defRPr>
    </a:lvl3pPr>
    <a:lvl4pPr marL="1224525" indent="-55476" algn="l" defTabSz="815899" rtl="0" fontAlgn="base">
      <a:spcBef>
        <a:spcPct val="0"/>
      </a:spcBef>
      <a:spcAft>
        <a:spcPct val="0"/>
      </a:spcAft>
      <a:defRPr sz="1600" kern="1200">
        <a:solidFill>
          <a:schemeClr val="tx1"/>
        </a:solidFill>
        <a:latin typeface="Arial" charset="0"/>
        <a:ea typeface="+mn-ea"/>
        <a:cs typeface="Arial" charset="0"/>
      </a:defRPr>
    </a:lvl4pPr>
    <a:lvl5pPr marL="1631798" indent="-73066" algn="l" defTabSz="815899" rtl="0" fontAlgn="base">
      <a:spcBef>
        <a:spcPct val="0"/>
      </a:spcBef>
      <a:spcAft>
        <a:spcPct val="0"/>
      </a:spcAft>
      <a:defRPr sz="1600" kern="1200">
        <a:solidFill>
          <a:schemeClr val="tx1"/>
        </a:solidFill>
        <a:latin typeface="Arial" charset="0"/>
        <a:ea typeface="+mn-ea"/>
        <a:cs typeface="Arial" charset="0"/>
      </a:defRPr>
    </a:lvl5pPr>
    <a:lvl6pPr marL="1948415" algn="l" defTabSz="779366" rtl="0" eaLnBrk="1" latinLnBrk="0" hangingPunct="1">
      <a:defRPr sz="1600" kern="1200">
        <a:solidFill>
          <a:schemeClr val="tx1"/>
        </a:solidFill>
        <a:latin typeface="Arial" charset="0"/>
        <a:ea typeface="+mn-ea"/>
        <a:cs typeface="Arial" charset="0"/>
      </a:defRPr>
    </a:lvl6pPr>
    <a:lvl7pPr marL="2338098" algn="l" defTabSz="779366" rtl="0" eaLnBrk="1" latinLnBrk="0" hangingPunct="1">
      <a:defRPr sz="1600" kern="1200">
        <a:solidFill>
          <a:schemeClr val="tx1"/>
        </a:solidFill>
        <a:latin typeface="Arial" charset="0"/>
        <a:ea typeface="+mn-ea"/>
        <a:cs typeface="Arial" charset="0"/>
      </a:defRPr>
    </a:lvl7pPr>
    <a:lvl8pPr marL="2727781" algn="l" defTabSz="779366" rtl="0" eaLnBrk="1" latinLnBrk="0" hangingPunct="1">
      <a:defRPr sz="1600" kern="1200">
        <a:solidFill>
          <a:schemeClr val="tx1"/>
        </a:solidFill>
        <a:latin typeface="Arial" charset="0"/>
        <a:ea typeface="+mn-ea"/>
        <a:cs typeface="Arial" charset="0"/>
      </a:defRPr>
    </a:lvl8pPr>
    <a:lvl9pPr marL="3117463" algn="l" defTabSz="779366" rtl="0" eaLnBrk="1" latinLnBrk="0" hangingPunct="1">
      <a:defRPr sz="16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guide id="3" orient="horz" pos="1622">
          <p15:clr>
            <a:srgbClr val="A4A3A4"/>
          </p15:clr>
        </p15:guide>
        <p15:guide id="4"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guide id="3" orient="horz" pos="3127">
          <p15:clr>
            <a:srgbClr val="A4A3A4"/>
          </p15:clr>
        </p15:guide>
        <p15:guide id="4" pos="2141">
          <p15:clr>
            <a:srgbClr val="A4A3A4"/>
          </p15:clr>
        </p15:guide>
        <p15:guide id="5" orient="horz" pos="2742">
          <p15:clr>
            <a:srgbClr val="A4A3A4"/>
          </p15:clr>
        </p15:guide>
        <p15:guide id="6" pos="2236">
          <p15:clr>
            <a:srgbClr val="A4A3A4"/>
          </p15:clr>
        </p15:guide>
        <p15:guide id="7" pos="221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800000"/>
    <a:srgbClr val="CC6600"/>
    <a:srgbClr val="336699"/>
    <a:srgbClr val="CC66FF"/>
    <a:srgbClr val="008080"/>
    <a:srgbClr val="B8E08C"/>
    <a:srgbClr val="B3FFB3"/>
    <a:srgbClr val="003300"/>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727" autoAdjust="0"/>
  </p:normalViewPr>
  <p:slideViewPr>
    <p:cSldViewPr>
      <p:cViewPr varScale="1">
        <p:scale>
          <a:sx n="95" d="100"/>
          <a:sy n="95" d="100"/>
        </p:scale>
        <p:origin x="684" y="84"/>
      </p:cViewPr>
      <p:guideLst>
        <p:guide orient="horz" pos="2160"/>
        <p:guide pos="3120"/>
        <p:guide orient="horz" pos="1622"/>
        <p:guide pos="2880"/>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790" y="-90"/>
      </p:cViewPr>
      <p:guideLst>
        <p:guide orient="horz" pos="2928"/>
        <p:guide pos="2168"/>
        <p:guide orient="horz" pos="3127"/>
        <p:guide pos="2141"/>
        <p:guide orient="horz" pos="2742"/>
        <p:guide pos="2236"/>
        <p:guide pos="221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a:pPr>
            <a:r>
              <a:rPr lang="en-US" sz="1300" dirty="0"/>
              <a:t>Comparison</a:t>
            </a:r>
            <a:r>
              <a:rPr lang="en-US" sz="1300" baseline="0" dirty="0"/>
              <a:t> between actual twelve month average inflation and BB projection in last 12 months</a:t>
            </a:r>
            <a:endParaRPr lang="en-US" sz="1300" dirty="0"/>
          </a:p>
        </c:rich>
      </c:tx>
      <c:layout>
        <c:manualLayout>
          <c:xMode val="edge"/>
          <c:yMode val="edge"/>
          <c:x val="0.10505794137695988"/>
          <c:y val="4.3572984749455394E-3"/>
        </c:manualLayout>
      </c:layout>
      <c:overlay val="0"/>
    </c:title>
    <c:autoTitleDeleted val="0"/>
    <c:plotArea>
      <c:layout>
        <c:manualLayout>
          <c:layoutTarget val="inner"/>
          <c:xMode val="edge"/>
          <c:yMode val="edge"/>
          <c:x val="9.7643298619930569E-2"/>
          <c:y val="0.18361869010559731"/>
          <c:w val="0.86357470451892893"/>
          <c:h val="0.5315799914545567"/>
        </c:manualLayout>
      </c:layout>
      <c:lineChart>
        <c:grouping val="standard"/>
        <c:varyColors val="0"/>
        <c:ser>
          <c:idx val="0"/>
          <c:order val="0"/>
          <c:tx>
            <c:strRef>
              <c:f>Comparison!$G$6</c:f>
              <c:strCache>
                <c:ptCount val="1"/>
                <c:pt idx="0">
                  <c:v>Actual</c:v>
                </c:pt>
              </c:strCache>
            </c:strRef>
          </c:tx>
          <c:cat>
            <c:strRef>
              <c:f>Comparison!$F$7:$F$18</c:f>
              <c:strCache>
                <c:ptCount val="12"/>
                <c:pt idx="0">
                  <c:v>March, 2020</c:v>
                </c:pt>
                <c:pt idx="1">
                  <c:v>April, 2020</c:v>
                </c:pt>
                <c:pt idx="2">
                  <c:v>May, 2020</c:v>
                </c:pt>
                <c:pt idx="3">
                  <c:v>June, 2020</c:v>
                </c:pt>
                <c:pt idx="4">
                  <c:v>July, 2020</c:v>
                </c:pt>
                <c:pt idx="5">
                  <c:v>August, 2020</c:v>
                </c:pt>
                <c:pt idx="6">
                  <c:v>September, 2020</c:v>
                </c:pt>
                <c:pt idx="7">
                  <c:v>October, 2020</c:v>
                </c:pt>
                <c:pt idx="8">
                  <c:v>November, 2020</c:v>
                </c:pt>
                <c:pt idx="9">
                  <c:v>December, 2020</c:v>
                </c:pt>
                <c:pt idx="10">
                  <c:v>January, 2020</c:v>
                </c:pt>
                <c:pt idx="11">
                  <c:v>February, 2020</c:v>
                </c:pt>
              </c:strCache>
            </c:strRef>
          </c:cat>
          <c:val>
            <c:numRef>
              <c:f>Comparison!$G$7:$G$18</c:f>
              <c:numCache>
                <c:formatCode>0.00</c:formatCode>
                <c:ptCount val="12"/>
                <c:pt idx="0">
                  <c:v>5.6</c:v>
                </c:pt>
                <c:pt idx="1">
                  <c:v>5.63</c:v>
                </c:pt>
                <c:pt idx="2">
                  <c:v>5.6099999999999985</c:v>
                </c:pt>
                <c:pt idx="3">
                  <c:v>5.6499999999999995</c:v>
                </c:pt>
                <c:pt idx="4">
                  <c:v>5.64</c:v>
                </c:pt>
                <c:pt idx="5">
                  <c:v>5.6499999999999995</c:v>
                </c:pt>
                <c:pt idx="6">
                  <c:v>5.6899999999999995</c:v>
                </c:pt>
                <c:pt idx="7">
                  <c:v>5.7700000000000014</c:v>
                </c:pt>
                <c:pt idx="8">
                  <c:v>5.73</c:v>
                </c:pt>
                <c:pt idx="9">
                  <c:v>5.6899999999999995</c:v>
                </c:pt>
                <c:pt idx="10">
                  <c:v>5.64</c:v>
                </c:pt>
                <c:pt idx="11">
                  <c:v>5.63</c:v>
                </c:pt>
              </c:numCache>
            </c:numRef>
          </c:val>
          <c:smooth val="0"/>
          <c:extLst>
            <c:ext xmlns:c16="http://schemas.microsoft.com/office/drawing/2014/chart" uri="{C3380CC4-5D6E-409C-BE32-E72D297353CC}">
              <c16:uniqueId val="{00000000-4125-499E-9ACE-4D60D8F889B2}"/>
            </c:ext>
          </c:extLst>
        </c:ser>
        <c:ser>
          <c:idx val="1"/>
          <c:order val="1"/>
          <c:tx>
            <c:strRef>
              <c:f>Comparison!$H$6</c:f>
              <c:strCache>
                <c:ptCount val="1"/>
                <c:pt idx="0">
                  <c:v>BB Projection</c:v>
                </c:pt>
              </c:strCache>
            </c:strRef>
          </c:tx>
          <c:marker>
            <c:symbol val="none"/>
          </c:marker>
          <c:cat>
            <c:strRef>
              <c:f>Comparison!$F$7:$F$18</c:f>
              <c:strCache>
                <c:ptCount val="12"/>
                <c:pt idx="0">
                  <c:v>March, 2020</c:v>
                </c:pt>
                <c:pt idx="1">
                  <c:v>April, 2020</c:v>
                </c:pt>
                <c:pt idx="2">
                  <c:v>May, 2020</c:v>
                </c:pt>
                <c:pt idx="3">
                  <c:v>June, 2020</c:v>
                </c:pt>
                <c:pt idx="4">
                  <c:v>July, 2020</c:v>
                </c:pt>
                <c:pt idx="5">
                  <c:v>August, 2020</c:v>
                </c:pt>
                <c:pt idx="6">
                  <c:v>September, 2020</c:v>
                </c:pt>
                <c:pt idx="7">
                  <c:v>October, 2020</c:v>
                </c:pt>
                <c:pt idx="8">
                  <c:v>November, 2020</c:v>
                </c:pt>
                <c:pt idx="9">
                  <c:v>December, 2020</c:v>
                </c:pt>
                <c:pt idx="10">
                  <c:v>January, 2020</c:v>
                </c:pt>
                <c:pt idx="11">
                  <c:v>February, 2020</c:v>
                </c:pt>
              </c:strCache>
            </c:strRef>
          </c:cat>
          <c:val>
            <c:numRef>
              <c:f>Comparison!$H$7:$H$18</c:f>
              <c:numCache>
                <c:formatCode>0.00</c:formatCode>
                <c:ptCount val="12"/>
                <c:pt idx="0">
                  <c:v>5.64</c:v>
                </c:pt>
                <c:pt idx="1">
                  <c:v>5.68</c:v>
                </c:pt>
                <c:pt idx="2">
                  <c:v>5.58</c:v>
                </c:pt>
                <c:pt idx="3">
                  <c:v>5.6199999999999974</c:v>
                </c:pt>
                <c:pt idx="4">
                  <c:v>5.67</c:v>
                </c:pt>
                <c:pt idx="5">
                  <c:v>5.6899999999999995</c:v>
                </c:pt>
                <c:pt idx="6">
                  <c:v>5.63</c:v>
                </c:pt>
                <c:pt idx="7">
                  <c:v>5.72</c:v>
                </c:pt>
                <c:pt idx="8">
                  <c:v>5.71</c:v>
                </c:pt>
                <c:pt idx="9">
                  <c:v>5.64</c:v>
                </c:pt>
                <c:pt idx="10">
                  <c:v>5.6199999999999974</c:v>
                </c:pt>
                <c:pt idx="11">
                  <c:v>5.6099999999999985</c:v>
                </c:pt>
              </c:numCache>
            </c:numRef>
          </c:val>
          <c:smooth val="0"/>
          <c:extLst>
            <c:ext xmlns:c16="http://schemas.microsoft.com/office/drawing/2014/chart" uri="{C3380CC4-5D6E-409C-BE32-E72D297353CC}">
              <c16:uniqueId val="{00000001-4125-499E-9ACE-4D60D8F889B2}"/>
            </c:ext>
          </c:extLst>
        </c:ser>
        <c:dLbls>
          <c:showLegendKey val="0"/>
          <c:showVal val="0"/>
          <c:showCatName val="0"/>
          <c:showSerName val="0"/>
          <c:showPercent val="0"/>
          <c:showBubbleSize val="0"/>
        </c:dLbls>
        <c:marker val="1"/>
        <c:smooth val="0"/>
        <c:axId val="187549952"/>
        <c:axId val="187580416"/>
      </c:lineChart>
      <c:catAx>
        <c:axId val="187549952"/>
        <c:scaling>
          <c:orientation val="minMax"/>
        </c:scaling>
        <c:delete val="0"/>
        <c:axPos val="b"/>
        <c:numFmt formatCode="General" sourceLinked="0"/>
        <c:majorTickMark val="out"/>
        <c:minorTickMark val="none"/>
        <c:tickLblPos val="nextTo"/>
        <c:txPr>
          <a:bodyPr rot="-5400000" vert="horz"/>
          <a:lstStyle/>
          <a:p>
            <a:pPr>
              <a:defRPr sz="900"/>
            </a:pPr>
            <a:endParaRPr lang="en-US"/>
          </a:p>
        </c:txPr>
        <c:crossAx val="187580416"/>
        <c:crosses val="autoZero"/>
        <c:auto val="1"/>
        <c:lblAlgn val="ctr"/>
        <c:lblOffset val="100"/>
        <c:noMultiLvlLbl val="0"/>
      </c:catAx>
      <c:valAx>
        <c:axId val="187580416"/>
        <c:scaling>
          <c:orientation val="minMax"/>
          <c:max val="5.8"/>
          <c:min val="5.55"/>
        </c:scaling>
        <c:delete val="0"/>
        <c:axPos val="l"/>
        <c:majorGridlines/>
        <c:numFmt formatCode="0.00" sourceLinked="1"/>
        <c:majorTickMark val="out"/>
        <c:minorTickMark val="none"/>
        <c:tickLblPos val="nextTo"/>
        <c:txPr>
          <a:bodyPr/>
          <a:lstStyle/>
          <a:p>
            <a:pPr>
              <a:defRPr sz="1100"/>
            </a:pPr>
            <a:endParaRPr lang="en-US"/>
          </a:p>
        </c:txPr>
        <c:crossAx val="187549952"/>
        <c:crosses val="autoZero"/>
        <c:crossBetween val="between"/>
      </c:valAx>
    </c:plotArea>
    <c:legend>
      <c:legendPos val="b"/>
      <c:layout>
        <c:manualLayout>
          <c:xMode val="edge"/>
          <c:yMode val="edge"/>
          <c:x val="0.36255044732311686"/>
          <c:y val="0.60827412561801864"/>
          <c:w val="0.4205971799537328"/>
          <c:h val="7.8792650918635285E-2"/>
        </c:manualLayou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853152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7"/>
            <a:ext cx="3038604" cy="464821"/>
          </a:xfrm>
          <a:prstGeom prst="rect">
            <a:avLst/>
          </a:prstGeom>
        </p:spPr>
        <p:txBody>
          <a:bodyPr vert="horz" lIns="92428" tIns="46214" rIns="92428" bIns="46214" rtlCol="0"/>
          <a:lstStyle>
            <a:lvl1pPr algn="l" defTabSz="957918"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970159" y="7"/>
            <a:ext cx="3038604" cy="464821"/>
          </a:xfrm>
          <a:prstGeom prst="rect">
            <a:avLst/>
          </a:prstGeom>
        </p:spPr>
        <p:txBody>
          <a:bodyPr vert="horz" lIns="92428" tIns="46214" rIns="92428" bIns="46214" rtlCol="0"/>
          <a:lstStyle>
            <a:lvl1pPr algn="r" defTabSz="957918" fontAlgn="auto">
              <a:spcBef>
                <a:spcPts val="0"/>
              </a:spcBef>
              <a:spcAft>
                <a:spcPts val="0"/>
              </a:spcAft>
              <a:defRPr sz="1200" smtClean="0">
                <a:latin typeface="+mn-lt"/>
                <a:cs typeface="+mn-cs"/>
              </a:defRPr>
            </a:lvl1pPr>
          </a:lstStyle>
          <a:p>
            <a:pPr>
              <a:defRPr/>
            </a:pPr>
            <a:fld id="{051F655E-5EF6-476F-8290-15F136C495D0}" type="datetimeFigureOut">
              <a:rPr lang="en-US"/>
              <a:pPr>
                <a:defRPr/>
              </a:pPr>
              <a:t>06-Apr-21</a:t>
            </a:fld>
            <a:endParaRPr lang="en-US" dirty="0"/>
          </a:p>
        </p:txBody>
      </p:sp>
      <p:sp>
        <p:nvSpPr>
          <p:cNvPr id="4" name="Slide Image Placeholder 3"/>
          <p:cNvSpPr>
            <a:spLocks noGrp="1" noRot="1" noChangeAspect="1"/>
          </p:cNvSpPr>
          <p:nvPr>
            <p:ph type="sldImg" idx="2"/>
          </p:nvPr>
        </p:nvSpPr>
        <p:spPr>
          <a:xfrm>
            <a:off x="409575" y="696913"/>
            <a:ext cx="6192838" cy="3486150"/>
          </a:xfrm>
          <a:prstGeom prst="rect">
            <a:avLst/>
          </a:prstGeom>
          <a:noFill/>
          <a:ln w="12700">
            <a:solidFill>
              <a:prstClr val="black"/>
            </a:solidFill>
          </a:ln>
        </p:spPr>
        <p:txBody>
          <a:bodyPr vert="horz" lIns="92428" tIns="46214" rIns="92428" bIns="46214" rtlCol="0" anchor="ctr"/>
          <a:lstStyle/>
          <a:p>
            <a:pPr lvl="0"/>
            <a:endParaRPr lang="en-US" noProof="0" dirty="0"/>
          </a:p>
        </p:txBody>
      </p:sp>
      <p:sp>
        <p:nvSpPr>
          <p:cNvPr id="5" name="Notes Placeholder 4"/>
          <p:cNvSpPr>
            <a:spLocks noGrp="1"/>
          </p:cNvSpPr>
          <p:nvPr>
            <p:ph type="body" sz="quarter" idx="3"/>
          </p:nvPr>
        </p:nvSpPr>
        <p:spPr>
          <a:xfrm>
            <a:off x="700727" y="4416540"/>
            <a:ext cx="5608975" cy="4183380"/>
          </a:xfrm>
          <a:prstGeom prst="rect">
            <a:avLst/>
          </a:prstGeom>
        </p:spPr>
        <p:txBody>
          <a:bodyPr vert="horz" lIns="92428" tIns="46214" rIns="92428" bIns="4621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4" y="8830094"/>
            <a:ext cx="3038604" cy="464821"/>
          </a:xfrm>
          <a:prstGeom prst="rect">
            <a:avLst/>
          </a:prstGeom>
        </p:spPr>
        <p:txBody>
          <a:bodyPr vert="horz" lIns="92428" tIns="46214" rIns="92428" bIns="46214" rtlCol="0" anchor="b"/>
          <a:lstStyle>
            <a:lvl1pPr algn="l" defTabSz="957918"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159" y="8830094"/>
            <a:ext cx="3038604" cy="464821"/>
          </a:xfrm>
          <a:prstGeom prst="rect">
            <a:avLst/>
          </a:prstGeom>
        </p:spPr>
        <p:txBody>
          <a:bodyPr vert="horz" lIns="92428" tIns="46214" rIns="92428" bIns="46214" rtlCol="0" anchor="b"/>
          <a:lstStyle>
            <a:lvl1pPr algn="r" defTabSz="957918" fontAlgn="auto">
              <a:spcBef>
                <a:spcPts val="0"/>
              </a:spcBef>
              <a:spcAft>
                <a:spcPts val="0"/>
              </a:spcAft>
              <a:defRPr sz="1200" smtClean="0">
                <a:latin typeface="+mn-lt"/>
                <a:cs typeface="+mn-cs"/>
              </a:defRPr>
            </a:lvl1pPr>
          </a:lstStyle>
          <a:p>
            <a:pPr>
              <a:defRPr/>
            </a:pPr>
            <a:fld id="{0CC9B787-DB4D-40ED-ABAA-2062BB05DDE2}" type="slidenum">
              <a:rPr lang="en-US"/>
              <a:pPr>
                <a:defRPr/>
              </a:pPr>
              <a:t>‹#›</a:t>
            </a:fld>
            <a:endParaRPr lang="en-US" dirty="0"/>
          </a:p>
        </p:txBody>
      </p:sp>
    </p:spTree>
    <p:extLst>
      <p:ext uri="{BB962C8B-B14F-4D97-AF65-F5344CB8AC3E}">
        <p14:creationId xmlns:p14="http://schemas.microsoft.com/office/powerpoint/2010/main" val="3931093555"/>
      </p:ext>
    </p:extLst>
  </p:cSld>
  <p:clrMap bg1="lt1" tx1="dk1" bg2="lt2" tx2="dk2" accent1="accent1" accent2="accent2" accent3="accent3" accent4="accent4" accent5="accent5" accent6="accent6" hlink="hlink" folHlink="folHlink"/>
  <p:hf hdr="0" dt="0"/>
  <p:notesStyle>
    <a:lvl1pPr algn="l" defTabSz="815899" rtl="0" fontAlgn="base">
      <a:spcBef>
        <a:spcPct val="30000"/>
      </a:spcBef>
      <a:spcAft>
        <a:spcPct val="0"/>
      </a:spcAft>
      <a:defRPr sz="1100" kern="1200">
        <a:solidFill>
          <a:schemeClr val="tx1"/>
        </a:solidFill>
        <a:latin typeface="+mn-lt"/>
        <a:ea typeface="+mn-ea"/>
        <a:cs typeface="+mn-cs"/>
      </a:defRPr>
    </a:lvl1pPr>
    <a:lvl2pPr marL="407273" algn="l" defTabSz="815899" rtl="0" fontAlgn="base">
      <a:spcBef>
        <a:spcPct val="30000"/>
      </a:spcBef>
      <a:spcAft>
        <a:spcPct val="0"/>
      </a:spcAft>
      <a:defRPr sz="1100" kern="1200">
        <a:solidFill>
          <a:schemeClr val="tx1"/>
        </a:solidFill>
        <a:latin typeface="+mn-lt"/>
        <a:ea typeface="+mn-ea"/>
        <a:cs typeface="+mn-cs"/>
      </a:defRPr>
    </a:lvl2pPr>
    <a:lvl3pPr marL="815899" algn="l" defTabSz="815899" rtl="0" fontAlgn="base">
      <a:spcBef>
        <a:spcPct val="30000"/>
      </a:spcBef>
      <a:spcAft>
        <a:spcPct val="0"/>
      </a:spcAft>
      <a:defRPr sz="1100" kern="1200">
        <a:solidFill>
          <a:schemeClr val="tx1"/>
        </a:solidFill>
        <a:latin typeface="+mn-lt"/>
        <a:ea typeface="+mn-ea"/>
        <a:cs typeface="+mn-cs"/>
      </a:defRPr>
    </a:lvl3pPr>
    <a:lvl4pPr marL="1224525" algn="l" defTabSz="815899" rtl="0" fontAlgn="base">
      <a:spcBef>
        <a:spcPct val="30000"/>
      </a:spcBef>
      <a:spcAft>
        <a:spcPct val="0"/>
      </a:spcAft>
      <a:defRPr sz="1100" kern="1200">
        <a:solidFill>
          <a:schemeClr val="tx1"/>
        </a:solidFill>
        <a:latin typeface="+mn-lt"/>
        <a:ea typeface="+mn-ea"/>
        <a:cs typeface="+mn-cs"/>
      </a:defRPr>
    </a:lvl4pPr>
    <a:lvl5pPr marL="1631798" algn="l" defTabSz="815899" rtl="0" fontAlgn="base">
      <a:spcBef>
        <a:spcPct val="30000"/>
      </a:spcBef>
      <a:spcAft>
        <a:spcPct val="0"/>
      </a:spcAft>
      <a:defRPr sz="1100" kern="1200">
        <a:solidFill>
          <a:schemeClr val="tx1"/>
        </a:solidFill>
        <a:latin typeface="+mn-lt"/>
        <a:ea typeface="+mn-ea"/>
        <a:cs typeface="+mn-cs"/>
      </a:defRPr>
    </a:lvl5pPr>
    <a:lvl6pPr marL="2041143" algn="l" defTabSz="816457" rtl="0" eaLnBrk="1" latinLnBrk="0" hangingPunct="1">
      <a:defRPr sz="1100" kern="1200">
        <a:solidFill>
          <a:schemeClr val="tx1"/>
        </a:solidFill>
        <a:latin typeface="+mn-lt"/>
        <a:ea typeface="+mn-ea"/>
        <a:cs typeface="+mn-cs"/>
      </a:defRPr>
    </a:lvl6pPr>
    <a:lvl7pPr marL="2449371" algn="l" defTabSz="816457" rtl="0" eaLnBrk="1" latinLnBrk="0" hangingPunct="1">
      <a:defRPr sz="1100" kern="1200">
        <a:solidFill>
          <a:schemeClr val="tx1"/>
        </a:solidFill>
        <a:latin typeface="+mn-lt"/>
        <a:ea typeface="+mn-ea"/>
        <a:cs typeface="+mn-cs"/>
      </a:defRPr>
    </a:lvl7pPr>
    <a:lvl8pPr marL="2857601" algn="l" defTabSz="816457" rtl="0" eaLnBrk="1" latinLnBrk="0" hangingPunct="1">
      <a:defRPr sz="1100" kern="1200">
        <a:solidFill>
          <a:schemeClr val="tx1"/>
        </a:solidFill>
        <a:latin typeface="+mn-lt"/>
        <a:ea typeface="+mn-ea"/>
        <a:cs typeface="+mn-cs"/>
      </a:defRPr>
    </a:lvl8pPr>
    <a:lvl9pPr marL="3265829" algn="l" defTabSz="816457"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xfrm>
            <a:off x="384175" y="685800"/>
            <a:ext cx="6091238" cy="3429000"/>
          </a:xfrm>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hi-IN" dirty="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9362" fontAlgn="base">
              <a:spcBef>
                <a:spcPct val="0"/>
              </a:spcBef>
              <a:spcAft>
                <a:spcPct val="0"/>
              </a:spcAft>
            </a:pPr>
            <a:fld id="{E3543C6C-28E8-4445-B84C-AAE69208603D}" type="slidenum">
              <a:rPr lang="en-US"/>
              <a:pPr defTabSz="939362" fontAlgn="base">
                <a:spcBef>
                  <a:spcPct val="0"/>
                </a:spcBef>
                <a:spcAft>
                  <a:spcPct val="0"/>
                </a:spcAft>
              </a:pPr>
              <a:t>1</a:t>
            </a:fld>
            <a:endParaRPr lang="en-US" dirty="0"/>
          </a:p>
        </p:txBody>
      </p:sp>
      <p:sp>
        <p:nvSpPr>
          <p:cNvPr id="24581"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39362" fontAlgn="base">
              <a:spcBef>
                <a:spcPct val="0"/>
              </a:spcBef>
              <a:spcAft>
                <a:spcPct val="0"/>
              </a:spcAft>
            </a:pPr>
            <a:endParaRPr lang="hi-IN" dirty="0"/>
          </a:p>
        </p:txBody>
      </p:sp>
    </p:spTree>
    <p:extLst>
      <p:ext uri="{BB962C8B-B14F-4D97-AF65-F5344CB8AC3E}">
        <p14:creationId xmlns:p14="http://schemas.microsoft.com/office/powerpoint/2010/main" val="2910862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5148263"/>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Subtitle 8"/>
          <p:cNvSpPr>
            <a:spLocks noGrp="1"/>
          </p:cNvSpPr>
          <p:nvPr>
            <p:ph type="subTitle" idx="1"/>
          </p:nvPr>
        </p:nvSpPr>
        <p:spPr>
          <a:xfrm>
            <a:off x="1295400" y="2402523"/>
            <a:ext cx="6400800" cy="1201261"/>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9B9D3CB4-371F-4356-8E30-18414F687529}" type="slidenum">
              <a:rPr lang="en-US" smtClean="0"/>
              <a:pPr>
                <a:defRPr/>
              </a:pPr>
              <a:t>‹#›</a:t>
            </a:fld>
            <a:endParaRPr lang="en-US" dirty="0"/>
          </a:p>
        </p:txBody>
      </p:sp>
      <p:sp>
        <p:nvSpPr>
          <p:cNvPr id="7" name="Rectangle 6"/>
          <p:cNvSpPr/>
          <p:nvPr/>
        </p:nvSpPr>
        <p:spPr>
          <a:xfrm>
            <a:off x="0" y="135731"/>
            <a:ext cx="9144000" cy="1146573"/>
          </a:xfrm>
          <a:prstGeom prst="rect">
            <a:avLst/>
          </a:prstGeom>
          <a:solidFill>
            <a:srgbClr val="336699">
              <a:alpha val="60392"/>
            </a:srgb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1035812"/>
            <a:ext cx="9144000" cy="90519"/>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2" y="2234554"/>
            <a:ext cx="9021537" cy="82976"/>
          </a:xfrm>
          <a:prstGeom prst="rect">
            <a:avLst/>
          </a:prstGeom>
          <a:solidFill>
            <a:schemeClr val="bg1"/>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53409"/>
            <a:ext cx="8229600" cy="1103540"/>
          </a:xfrm>
        </p:spPr>
        <p:txBody>
          <a:bodyPr anchor="ctr"/>
          <a:lstStyle>
            <a:lvl1pPr algn="ctr">
              <a:defRPr lang="en-US" dirty="0">
                <a:solidFill>
                  <a:srgbClr val="FFFFFF"/>
                </a:solidFill>
              </a:defRPr>
            </a:lvl1pPr>
          </a:lstStyle>
          <a:p>
            <a:r>
              <a:rPr kumimoji="0"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73C29C2-9214-4FBA-A14B-075046272A31}"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172"/>
            <a:ext cx="2011680" cy="4392708"/>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06171"/>
            <a:ext cx="5562600" cy="4392708"/>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C9FC141-2261-4E8A-8F3C-01DE65D725DA}"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564CF2E0-CCC4-4E1E-9902-C3C36AB3FDA4}" type="datetimeFigureOut">
              <a:rPr lang="en-US" smtClean="0"/>
              <a:pPr/>
              <a:t>06-Apr-21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pPr>
              <a:defRPr/>
            </a:pPr>
            <a:fld id="{B197FA6A-4CB8-47B0-82EF-ADB06811A1E8}" type="slidenum">
              <a:rPr lang="en-US" smtClean="0"/>
              <a:pPr>
                <a:defRPr/>
              </a:pPr>
              <a:t>‹#›</a:t>
            </a:fld>
            <a:endParaRPr lang="en-US" dirty="0"/>
          </a:p>
        </p:txBody>
      </p:sp>
      <p:sp>
        <p:nvSpPr>
          <p:cNvPr id="8" name="Content Placeholder 7"/>
          <p:cNvSpPr>
            <a:spLocks noGrp="1"/>
          </p:cNvSpPr>
          <p:nvPr>
            <p:ph sz="quarter" idx="1"/>
          </p:nvPr>
        </p:nvSpPr>
        <p:spPr>
          <a:xfrm>
            <a:off x="914400" y="1086856"/>
            <a:ext cx="7772400" cy="3432175"/>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Rectangle 8"/>
          <p:cNvSpPr/>
          <p:nvPr userDrawn="1"/>
        </p:nvSpPr>
        <p:spPr>
          <a:xfrm>
            <a:off x="0" y="5033857"/>
            <a:ext cx="9144000" cy="123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81645" tIns="40823" rIns="81645" bIns="40823" anchor="ctr"/>
          <a:lstStyle/>
          <a:p>
            <a:pPr algn="ctr" defTabSz="816457" fontAlgn="auto">
              <a:spcBef>
                <a:spcPts val="0"/>
              </a:spcBef>
              <a:spcAft>
                <a:spcPts val="0"/>
              </a:spcAft>
              <a:defRPr/>
            </a:pPr>
            <a:endParaRPr lang="en-US" dirty="0"/>
          </a:p>
        </p:txBody>
      </p:sp>
      <p:sp>
        <p:nvSpPr>
          <p:cNvPr id="10" name="TextBox 9"/>
          <p:cNvSpPr txBox="1"/>
          <p:nvPr userDrawn="1"/>
        </p:nvSpPr>
        <p:spPr>
          <a:xfrm>
            <a:off x="5638800" y="4954905"/>
            <a:ext cx="3505200" cy="267109"/>
          </a:xfrm>
          <a:prstGeom prst="rect">
            <a:avLst/>
          </a:prstGeom>
          <a:noFill/>
        </p:spPr>
        <p:txBody>
          <a:bodyPr lIns="81645" tIns="40823" rIns="81645" bIns="40823">
            <a:spAutoFit/>
          </a:bodyPr>
          <a:lstStyle/>
          <a:p>
            <a:pPr algn="r" defTabSz="816457" fontAlgn="auto">
              <a:spcBef>
                <a:spcPts val="0"/>
              </a:spcBef>
              <a:spcAft>
                <a:spcPts val="0"/>
              </a:spcAft>
              <a:defRPr/>
            </a:pPr>
            <a:r>
              <a:rPr lang="en-US" sz="1200" i="1" dirty="0">
                <a:solidFill>
                  <a:srgbClr val="1D5D03"/>
                </a:solidFill>
                <a:latin typeface="Perpetua" pitchFamily="18" charset="0"/>
                <a:cs typeface="+mn-cs"/>
              </a:rPr>
              <a:t>Monetary Policy Department</a:t>
            </a:r>
          </a:p>
        </p:txBody>
      </p:sp>
      <p:pic>
        <p:nvPicPr>
          <p:cNvPr id="11" name="Picture 6" descr="C:\Users\mdahsan\Desktop\LOGO\BBK-LOGO.png"/>
          <p:cNvPicPr>
            <a:picLocks noChangeAspect="1" noChangeArrowheads="1"/>
          </p:cNvPicPr>
          <p:nvPr userDrawn="1"/>
        </p:nvPicPr>
        <p:blipFill>
          <a:blip r:embed="rId2" cstate="print"/>
          <a:srcRect/>
          <a:stretch>
            <a:fillRect/>
          </a:stretch>
        </p:blipFill>
        <p:spPr bwMode="auto">
          <a:xfrm>
            <a:off x="8159266" y="4664174"/>
            <a:ext cx="422584" cy="343218"/>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5148263"/>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52365"/>
            <a:ext cx="9013372" cy="5023799"/>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715037"/>
            <a:ext cx="7772400" cy="1022502"/>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1912723"/>
            <a:ext cx="7772400" cy="1004626"/>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800100" y="4633436"/>
            <a:ext cx="4000500" cy="343218"/>
          </a:xfrm>
        </p:spPr>
        <p:txBody>
          <a:bodyPr/>
          <a:lstStyle/>
          <a:p>
            <a:pPr>
              <a:defRPr/>
            </a:pPr>
            <a:endParaRPr lang="en-US"/>
          </a:p>
        </p:txBody>
      </p:sp>
      <p:sp>
        <p:nvSpPr>
          <p:cNvPr id="7" name="Rectangle 6"/>
          <p:cNvSpPr/>
          <p:nvPr/>
        </p:nvSpPr>
        <p:spPr>
          <a:xfrm flipV="1">
            <a:off x="69413" y="1784273"/>
            <a:ext cx="9013515" cy="68644"/>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1757733"/>
            <a:ext cx="9013781" cy="34321"/>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1853375"/>
            <a:ext cx="9014621" cy="3432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4660894"/>
            <a:ext cx="457200" cy="343218"/>
          </a:xfrm>
        </p:spPr>
        <p:txBody>
          <a:bodyPr/>
          <a:lstStyle/>
          <a:p>
            <a:pPr>
              <a:defRPr/>
            </a:pPr>
            <a:fld id="{6CCF5522-7495-4F4F-8D31-975480C543FF}"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0988083-4079-43F5-BB0F-91AD82318131}" type="slidenum">
              <a:rPr lang="en-US" smtClean="0"/>
              <a:pPr>
                <a:defRPr/>
              </a:pPr>
              <a:t>‹#›</a:t>
            </a:fld>
            <a:endParaRPr lang="en-US" dirty="0"/>
          </a:p>
        </p:txBody>
      </p:sp>
      <p:sp>
        <p:nvSpPr>
          <p:cNvPr id="9" name="Content Placeholder 8"/>
          <p:cNvSpPr>
            <a:spLocks noGrp="1"/>
          </p:cNvSpPr>
          <p:nvPr>
            <p:ph sz="quarter" idx="1"/>
          </p:nvPr>
        </p:nvSpPr>
        <p:spPr>
          <a:xfrm>
            <a:off x="914400" y="1086856"/>
            <a:ext cx="3749040" cy="3432175"/>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086856"/>
            <a:ext cx="3749040" cy="3432175"/>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04977"/>
            <a:ext cx="7772400" cy="858044"/>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086856"/>
            <a:ext cx="3733800" cy="572029"/>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086856"/>
            <a:ext cx="3733800" cy="572029"/>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BD14B0A-74C8-40E9-8E24-8478765F0035}" type="slidenum">
              <a:rPr lang="en-US" smtClean="0"/>
              <a:pPr>
                <a:defRPr/>
              </a:pPr>
              <a:t>‹#›</a:t>
            </a:fld>
            <a:endParaRPr lang="en-US" dirty="0"/>
          </a:p>
        </p:txBody>
      </p:sp>
      <p:sp>
        <p:nvSpPr>
          <p:cNvPr id="11" name="Content Placeholder 10"/>
          <p:cNvSpPr>
            <a:spLocks noGrp="1"/>
          </p:cNvSpPr>
          <p:nvPr>
            <p:ph sz="half" idx="2"/>
          </p:nvPr>
        </p:nvSpPr>
        <p:spPr>
          <a:xfrm>
            <a:off x="914400" y="1687486"/>
            <a:ext cx="3733800" cy="2917349"/>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1687486"/>
            <a:ext cx="3733800" cy="2917349"/>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solidFill>
            <a:srgbClr val="008080"/>
          </a:solidFill>
        </p:spPr>
        <p:txBody>
          <a:bodyPr/>
          <a:lstStyle/>
          <a:p>
            <a:pPr>
              <a:defRPr/>
            </a:pPr>
            <a:fld id="{1EA74A6A-CD67-400D-83E9-4FB2AD4D93C1}"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solidFill>
            <a:srgbClr val="008080"/>
          </a:solidFill>
        </p:spPr>
        <p:txBody>
          <a:bodyPr/>
          <a:lstStyle/>
          <a:p>
            <a:pPr>
              <a:defRPr/>
            </a:pPr>
            <a:fld id="{7A78608A-E24C-4BFF-986B-9CC8DC53C9EE}" type="slidenum">
              <a:rPr lang="en-US" smtClean="0"/>
              <a:pPr>
                <a:defRPr/>
              </a:pPr>
              <a:t>‹#›</a:t>
            </a:fld>
            <a:endParaRPr lang="en-US" dirty="0"/>
          </a:p>
        </p:txBody>
      </p:sp>
      <p:sp>
        <p:nvSpPr>
          <p:cNvPr id="5" name="Rectangle 4"/>
          <p:cNvSpPr/>
          <p:nvPr userDrawn="1"/>
        </p:nvSpPr>
        <p:spPr>
          <a:xfrm>
            <a:off x="0" y="135732"/>
            <a:ext cx="9144000" cy="685800"/>
          </a:xfrm>
          <a:prstGeom prst="rect">
            <a:avLst/>
          </a:prstGeom>
          <a:solidFill>
            <a:srgbClr val="336699">
              <a:alpha val="60392"/>
            </a:srgb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5148263"/>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52365"/>
            <a:ext cx="9013372" cy="5024705"/>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04977"/>
            <a:ext cx="7772400" cy="858044"/>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201262"/>
            <a:ext cx="1905000" cy="3374972"/>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1196ADE-13C5-4ABE-91EE-99A26A6EDC2F}" type="slidenum">
              <a:rPr lang="en-US" smtClean="0"/>
              <a:pPr>
                <a:defRPr/>
              </a:pPr>
              <a:t>‹#›</a:t>
            </a:fld>
            <a:endParaRPr lang="en-US" dirty="0"/>
          </a:p>
        </p:txBody>
      </p:sp>
      <p:sp>
        <p:nvSpPr>
          <p:cNvPr id="11" name="Content Placeholder 10"/>
          <p:cNvSpPr>
            <a:spLocks noGrp="1"/>
          </p:cNvSpPr>
          <p:nvPr>
            <p:ph sz="quarter" idx="1"/>
          </p:nvPr>
        </p:nvSpPr>
        <p:spPr>
          <a:xfrm>
            <a:off x="2971800" y="1201262"/>
            <a:ext cx="5715000" cy="3374972"/>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678816"/>
            <a:ext cx="7315200" cy="392079"/>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4088151"/>
            <a:ext cx="7315200" cy="514826"/>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914400" y="4633436"/>
            <a:ext cx="3886200" cy="343218"/>
          </a:xfrm>
        </p:spPr>
        <p:txBody>
          <a:bodyPr/>
          <a:lstStyle/>
          <a:p>
            <a:pPr>
              <a:defRPr/>
            </a:pPr>
            <a:endParaRPr lang="en-US"/>
          </a:p>
        </p:txBody>
      </p:sp>
      <p:sp>
        <p:nvSpPr>
          <p:cNvPr id="7" name="Slide Number Placeholder 6"/>
          <p:cNvSpPr>
            <a:spLocks noGrp="1"/>
          </p:cNvSpPr>
          <p:nvPr>
            <p:ph type="sldNum" sz="quarter" idx="12"/>
          </p:nvPr>
        </p:nvSpPr>
        <p:spPr>
          <a:xfrm>
            <a:off x="146304" y="4660894"/>
            <a:ext cx="457200" cy="343218"/>
          </a:xfrm>
        </p:spPr>
        <p:txBody>
          <a:bodyPr/>
          <a:lstStyle/>
          <a:p>
            <a:pPr>
              <a:defRPr/>
            </a:pPr>
            <a:fld id="{FCF16124-0308-43EB-9417-FB9F498C5F9B}" type="slidenum">
              <a:rPr lang="en-US" smtClean="0"/>
              <a:pPr>
                <a:defRPr/>
              </a:pPr>
              <a:t>‹#›</a:t>
            </a:fld>
            <a:endParaRPr lang="en-US" dirty="0"/>
          </a:p>
        </p:txBody>
      </p:sp>
      <p:sp>
        <p:nvSpPr>
          <p:cNvPr id="11" name="Rectangle 10"/>
          <p:cNvSpPr/>
          <p:nvPr/>
        </p:nvSpPr>
        <p:spPr>
          <a:xfrm flipV="1">
            <a:off x="68307" y="3515919"/>
            <a:ext cx="9006840" cy="68644"/>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9" y="3491086"/>
            <a:ext cx="9006639" cy="34321"/>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1" y="3583234"/>
            <a:ext cx="9006637" cy="36639"/>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9" y="50053"/>
            <a:ext cx="9001873" cy="3439326"/>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5148263"/>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2" name="Title Placeholder 21"/>
          <p:cNvSpPr>
            <a:spLocks noGrp="1"/>
          </p:cNvSpPr>
          <p:nvPr>
            <p:ph type="title"/>
          </p:nvPr>
        </p:nvSpPr>
        <p:spPr>
          <a:xfrm>
            <a:off x="914400" y="206169"/>
            <a:ext cx="7772400" cy="858044"/>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086856"/>
            <a:ext cx="7772400" cy="3432175"/>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4647738"/>
            <a:ext cx="2476500" cy="357518"/>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914400" y="4633436"/>
            <a:ext cx="3962400" cy="343218"/>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304" y="4662038"/>
            <a:ext cx="457200" cy="343218"/>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6DFF8E36-C70C-4107-B559-952C26147ACA}"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3259931"/>
            <a:ext cx="7010400" cy="1674849"/>
          </a:xfrm>
        </p:spPr>
        <p:txBody>
          <a:bodyPr>
            <a:noAutofit/>
          </a:bodyPr>
          <a:lstStyle/>
          <a:p>
            <a:pPr>
              <a:spcBef>
                <a:spcPct val="0"/>
              </a:spcBef>
            </a:pPr>
            <a:r>
              <a:rPr lang="en-US" sz="2200" b="1" dirty="0">
                <a:latin typeface="Times New Roman" panose="02020603050405020304" pitchFamily="18" charset="0"/>
                <a:cs typeface="Times New Roman" panose="02020603050405020304" pitchFamily="18" charset="0"/>
              </a:rPr>
              <a:t>Country Presentation by:</a:t>
            </a:r>
          </a:p>
          <a:p>
            <a:pPr>
              <a:spcBef>
                <a:spcPct val="0"/>
              </a:spcBef>
            </a:pPr>
            <a:r>
              <a:rPr lang="en-US" sz="2200" b="1" dirty="0">
                <a:latin typeface="Times New Roman" panose="02020603050405020304" pitchFamily="18" charset="0"/>
                <a:cs typeface="Times New Roman" panose="02020603050405020304" pitchFamily="18" charset="0"/>
              </a:rPr>
              <a:t>Research Department</a:t>
            </a:r>
          </a:p>
          <a:p>
            <a:pPr>
              <a:spcBef>
                <a:spcPct val="0"/>
              </a:spcBef>
            </a:pPr>
            <a:r>
              <a:rPr lang="en-US" sz="2200" b="1" dirty="0">
                <a:latin typeface="Times New Roman" panose="02020603050405020304" pitchFamily="18" charset="0"/>
                <a:cs typeface="Times New Roman" panose="02020603050405020304" pitchFamily="18" charset="0"/>
              </a:rPr>
              <a:t>Bangladesh Bank</a:t>
            </a:r>
          </a:p>
          <a:p>
            <a:pPr>
              <a:spcBef>
                <a:spcPct val="0"/>
              </a:spcBef>
            </a:pPr>
            <a:endParaRPr lang="en-US" sz="1725" b="1" dirty="0">
              <a:latin typeface="Times New Roman" panose="02020603050405020304" pitchFamily="18" charset="0"/>
              <a:cs typeface="Times New Roman" panose="02020603050405020304" pitchFamily="18" charset="0"/>
            </a:endParaRPr>
          </a:p>
          <a:p>
            <a:pPr>
              <a:lnSpc>
                <a:spcPct val="110000"/>
              </a:lnSpc>
            </a:pPr>
            <a:r>
              <a:rPr lang="en-US" sz="2200" b="1" dirty="0">
                <a:latin typeface="Times New Roman" panose="02020603050405020304" pitchFamily="18" charset="0"/>
                <a:cs typeface="Times New Roman" panose="02020603050405020304" pitchFamily="18" charset="0"/>
              </a:rPr>
              <a:t>Date: April 06, 2021</a:t>
            </a:r>
          </a:p>
        </p:txBody>
      </p:sp>
      <p:pic>
        <p:nvPicPr>
          <p:cNvPr id="3075" name="Picture 6" descr="C:\Users\mdahsan\Desktop\LOGO\BBK-LOGO.png"/>
          <p:cNvPicPr>
            <a:picLocks noChangeAspect="1" noChangeArrowheads="1"/>
          </p:cNvPicPr>
          <p:nvPr/>
        </p:nvPicPr>
        <p:blipFill>
          <a:blip r:embed="rId3" cstate="print"/>
          <a:srcRect/>
          <a:stretch>
            <a:fillRect/>
          </a:stretch>
        </p:blipFill>
        <p:spPr bwMode="auto">
          <a:xfrm>
            <a:off x="3505200" y="1354931"/>
            <a:ext cx="1981200" cy="1807785"/>
          </a:xfrm>
          <a:prstGeom prst="rect">
            <a:avLst/>
          </a:prstGeom>
          <a:noFill/>
          <a:ln w="9525">
            <a:noFill/>
            <a:miter lim="800000"/>
            <a:headEnd/>
            <a:tailEnd/>
          </a:ln>
        </p:spPr>
      </p:pic>
      <p:sp>
        <p:nvSpPr>
          <p:cNvPr id="8" name="Title 1"/>
          <p:cNvSpPr txBox="1">
            <a:spLocks/>
          </p:cNvSpPr>
          <p:nvPr/>
        </p:nvSpPr>
        <p:spPr bwMode="auto">
          <a:xfrm>
            <a:off x="0" y="0"/>
            <a:ext cx="9144000" cy="1179467"/>
          </a:xfrm>
          <a:prstGeom prst="rect">
            <a:avLst/>
          </a:prstGeom>
          <a:noFill/>
          <a:ln w="9525">
            <a:noFill/>
            <a:miter lim="800000"/>
            <a:headEnd/>
            <a:tailEnd/>
          </a:ln>
        </p:spPr>
        <p:txBody>
          <a:bodyPr vert="horz" wrap="square" lIns="81612" tIns="40807" rIns="81612" bIns="40807" numCol="1" anchor="ctr" anchorCtr="0" compatLnSpc="1">
            <a:prstTxWarp prst="textNoShape">
              <a:avLst/>
            </a:prstTxWarp>
          </a:bodyPr>
          <a:lstStyle/>
          <a:p>
            <a:pPr algn="ctr"/>
            <a:r>
              <a:rPr lang="en-US" sz="3000" b="1" dirty="0">
                <a:latin typeface="Garamond" panose="02020404030301010803" pitchFamily="18" charset="0"/>
              </a:rPr>
              <a:t>SAARCFINANCE Webinar on ‘Economic Modeling </a:t>
            </a:r>
            <a:endParaRPr lang="en-US" sz="3000" dirty="0">
              <a:latin typeface="Garamond" panose="02020404030301010803" pitchFamily="18" charset="0"/>
            </a:endParaRPr>
          </a:p>
          <a:p>
            <a:pPr algn="ctr"/>
            <a:r>
              <a:rPr lang="en-US" sz="3000" b="1" dirty="0">
                <a:latin typeface="Garamond" panose="02020404030301010803" pitchFamily="18" charset="0"/>
              </a:rPr>
              <a:t>and Forecasting-practices in Central Banks</a:t>
            </a:r>
            <a:r>
              <a:rPr lang="en-US" sz="3000" b="1" dirty="0"/>
              <a:t>’</a:t>
            </a:r>
            <a:endParaRPr lang="en-US" sz="3000" b="1" dirty="0">
              <a:ea typeface="+mj-ea"/>
              <a:cs typeface="+mj-cs"/>
            </a:endParaRPr>
          </a:p>
        </p:txBody>
      </p:sp>
    </p:spTree>
    <p:extLst>
      <p:ext uri="{BB962C8B-B14F-4D97-AF65-F5344CB8AC3E}">
        <p14:creationId xmlns:p14="http://schemas.microsoft.com/office/powerpoint/2010/main" val="70414928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10</a:t>
            </a:fld>
            <a:endParaRPr lang="en-US" dirty="0"/>
          </a:p>
        </p:txBody>
      </p:sp>
      <p:sp>
        <p:nvSpPr>
          <p:cNvPr id="3" name="Rectangle 2"/>
          <p:cNvSpPr/>
          <p:nvPr/>
        </p:nvSpPr>
        <p:spPr>
          <a:xfrm>
            <a:off x="0" y="135731"/>
            <a:ext cx="9144000" cy="461665"/>
          </a:xfrm>
          <a:prstGeom prst="rect">
            <a:avLst/>
          </a:prstGeom>
        </p:spPr>
        <p:txBody>
          <a:bodyPr wrap="square">
            <a:spAutoFit/>
          </a:bodyPr>
          <a:lstStyle/>
          <a:p>
            <a:pPr algn="ctr"/>
            <a:r>
              <a:rPr lang="en-US" sz="2400" dirty="0">
                <a:latin typeface="Garamond" panose="02020404030301010803" pitchFamily="18" charset="0"/>
              </a:rPr>
              <a:t>Current Economic Modeling and Forecasting-Practices in Bangladesh Bank</a:t>
            </a:r>
          </a:p>
        </p:txBody>
      </p:sp>
      <p:sp>
        <p:nvSpPr>
          <p:cNvPr id="4" name="Rectangle 3"/>
          <p:cNvSpPr/>
          <p:nvPr/>
        </p:nvSpPr>
        <p:spPr>
          <a:xfrm>
            <a:off x="0" y="897733"/>
            <a:ext cx="9144000" cy="3185487"/>
          </a:xfrm>
          <a:prstGeom prst="rect">
            <a:avLst/>
          </a:prstGeom>
        </p:spPr>
        <p:txBody>
          <a:bodyPr wrap="square">
            <a:spAutoFit/>
          </a:bodyPr>
          <a:lstStyle/>
          <a:p>
            <a:pPr lvl="0" algn="just" defTabSz="914400">
              <a:tabLst>
                <a:tab pos="233363" algn="l"/>
              </a:tabLst>
            </a:pPr>
            <a:r>
              <a:rPr lang="en-US" sz="2400" dirty="0">
                <a:latin typeface="Times New Roman" panose="02020603050405020304" pitchFamily="18" charset="0"/>
                <a:ea typeface="Calibri" pitchFamily="34" charset="0"/>
                <a:cs typeface="Times New Roman" panose="02020603050405020304" pitchFamily="18" charset="0"/>
              </a:rPr>
              <a:t>▪ Bangladesh Bank is adopting the following approaches for forecasting:   </a:t>
            </a:r>
          </a:p>
          <a:p>
            <a:pPr lvl="0" algn="just" defTabSz="914400">
              <a:tabLst>
                <a:tab pos="233363" algn="l"/>
              </a:tabLst>
            </a:pPr>
            <a:endParaRPr lang="en-US" sz="1200" dirty="0">
              <a:latin typeface="Times New Roman" panose="02020603050405020304" pitchFamily="18" charset="0"/>
              <a:ea typeface="Calibri" pitchFamily="34" charset="0"/>
              <a:cs typeface="Times New Roman" panose="02020603050405020304" pitchFamily="18" charset="0"/>
            </a:endParaRPr>
          </a:p>
          <a:p>
            <a:pPr lvl="0" algn="just" defTabSz="914400">
              <a:tabLst>
                <a:tab pos="233363" algn="l"/>
              </a:tabLst>
            </a:pPr>
            <a:r>
              <a:rPr lang="en-US" sz="2500" dirty="0">
                <a:latin typeface="Times New Roman" panose="02020603050405020304" pitchFamily="18" charset="0"/>
                <a:ea typeface="Calibri" pitchFamily="34" charset="0"/>
                <a:cs typeface="Times New Roman" panose="02020603050405020304" pitchFamily="18" charset="0"/>
              </a:rPr>
              <a:t>▪ </a:t>
            </a:r>
            <a:r>
              <a:rPr lang="en-US" sz="2500" b="1" dirty="0">
                <a:latin typeface="Times New Roman" panose="02020603050405020304" pitchFamily="18" charset="0"/>
                <a:ea typeface="Calibri" pitchFamily="34" charset="0"/>
                <a:cs typeface="Times New Roman" panose="02020603050405020304" pitchFamily="18" charset="0"/>
              </a:rPr>
              <a:t>GDP </a:t>
            </a:r>
          </a:p>
          <a:p>
            <a:pPr lvl="0" algn="just" defTabSz="914400">
              <a:tabLst>
                <a:tab pos="233363" algn="l"/>
              </a:tabLst>
            </a:pPr>
            <a:r>
              <a:rPr lang="en-US" sz="2400" dirty="0">
                <a:latin typeface="Times New Roman" panose="02020603050405020304" pitchFamily="18" charset="0"/>
                <a:ea typeface="Calibri" pitchFamily="34" charset="0"/>
                <a:cs typeface="Times New Roman" panose="02020603050405020304" pitchFamily="18" charset="0"/>
              </a:rPr>
              <a:t>      ▪ </a:t>
            </a:r>
            <a:r>
              <a:rPr lang="en-US" sz="2500" dirty="0">
                <a:latin typeface="Times New Roman" panose="02020603050405020304" pitchFamily="18" charset="0"/>
                <a:ea typeface="Calibri" pitchFamily="34" charset="0"/>
                <a:cs typeface="Times New Roman" panose="02020603050405020304" pitchFamily="18" charset="0"/>
              </a:rPr>
              <a:t>Sector-wise forecast.</a:t>
            </a:r>
          </a:p>
          <a:p>
            <a:pPr lvl="0" algn="just" defTabSz="914400">
              <a:tabLst>
                <a:tab pos="233363" algn="l"/>
              </a:tabLst>
            </a:pPr>
            <a:r>
              <a:rPr lang="en-US" sz="2500" dirty="0">
                <a:latin typeface="Times New Roman" panose="02020603050405020304" pitchFamily="18" charset="0"/>
                <a:ea typeface="Calibri" pitchFamily="34" charset="0"/>
                <a:cs typeface="Times New Roman" panose="02020603050405020304" pitchFamily="18" charset="0"/>
              </a:rPr>
              <a:t>      ▪ Model based forecast.</a:t>
            </a:r>
          </a:p>
          <a:p>
            <a:pPr lvl="2" algn="just" defTabSz="914400">
              <a:buFont typeface="Courier New" pitchFamily="49" charset="0"/>
              <a:buChar char="o"/>
              <a:tabLst>
                <a:tab pos="233363" algn="l"/>
              </a:tabLst>
            </a:pPr>
            <a:r>
              <a:rPr lang="en-US" sz="2200" dirty="0">
                <a:latin typeface="Times New Roman" panose="02020603050405020304" pitchFamily="18" charset="0"/>
                <a:cs typeface="Times New Roman" panose="02020603050405020304" pitchFamily="18" charset="0"/>
              </a:rPr>
              <a:t> Output gap = f(CLIW, RRL).</a:t>
            </a:r>
          </a:p>
          <a:p>
            <a:pPr lvl="2" algn="just" defTabSz="914400">
              <a:buFont typeface="Courier New" pitchFamily="49" charset="0"/>
              <a:buChar char="o"/>
              <a:tabLst>
                <a:tab pos="233363" algn="l"/>
              </a:tabLst>
            </a:pPr>
            <a:r>
              <a:rPr lang="en-US" sz="2200" dirty="0">
                <a:latin typeface="Times New Roman" panose="02020603050405020304" pitchFamily="18" charset="0"/>
                <a:cs typeface="Times New Roman" panose="02020603050405020304" pitchFamily="18" charset="0"/>
              </a:rPr>
              <a:t> GDP growth at base price = f(output gap, growth of potential GDP).</a:t>
            </a:r>
            <a:endParaRPr lang="en-US" sz="2200" dirty="0">
              <a:latin typeface="Times New Roman" panose="02020603050405020304" pitchFamily="18" charset="0"/>
              <a:ea typeface="Calibri" pitchFamily="34" charset="0"/>
              <a:cs typeface="Times New Roman" panose="02020603050405020304" pitchFamily="18" charset="0"/>
            </a:endParaRPr>
          </a:p>
          <a:p>
            <a:pPr lvl="0" algn="just" defTabSz="914400">
              <a:tabLst>
                <a:tab pos="233363" algn="l"/>
              </a:tabLst>
            </a:pPr>
            <a:endParaRPr lang="en-US" sz="2400" dirty="0">
              <a:latin typeface="Garamond" panose="02020404030301010803" pitchFamily="18" charset="0"/>
              <a:ea typeface="Calibri" pitchFamily="34" charset="0"/>
              <a:cs typeface="Times New Roman" pitchFamily="18" charset="0"/>
            </a:endParaRPr>
          </a:p>
          <a:p>
            <a:pPr lvl="0" algn="just" defTabSz="914400">
              <a:tabLst>
                <a:tab pos="233363" algn="l"/>
              </a:tabLst>
            </a:pPr>
            <a:endParaRPr lang="en-US" sz="2400" b="1" dirty="0">
              <a:latin typeface="Garamond" panose="02020404030301010803" pitchFamily="18" charset="0"/>
              <a:ea typeface="Calibri" pitchFamily="34" charset="0"/>
              <a:cs typeface="Times New Roman" pitchFamily="18" charset="0"/>
            </a:endParaRPr>
          </a:p>
        </p:txBody>
      </p:sp>
    </p:spTree>
    <p:extLst>
      <p:ext uri="{BB962C8B-B14F-4D97-AF65-F5344CB8AC3E}">
        <p14:creationId xmlns:p14="http://schemas.microsoft.com/office/powerpoint/2010/main" val="2927479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11</a:t>
            </a:fld>
            <a:endParaRPr lang="en-US" dirty="0"/>
          </a:p>
        </p:txBody>
      </p:sp>
      <p:sp>
        <p:nvSpPr>
          <p:cNvPr id="3" name="Rectangle 2"/>
          <p:cNvSpPr/>
          <p:nvPr/>
        </p:nvSpPr>
        <p:spPr>
          <a:xfrm>
            <a:off x="0" y="821531"/>
            <a:ext cx="9144000" cy="4124206"/>
          </a:xfrm>
          <a:prstGeom prst="rect">
            <a:avLst/>
          </a:prstGeom>
        </p:spPr>
        <p:txBody>
          <a:bodyPr wrap="square">
            <a:spAutoFit/>
          </a:bodyPr>
          <a:lstStyle/>
          <a:p>
            <a:pPr lvl="0" algn="just" defTabSz="914400">
              <a:tabLst>
                <a:tab pos="233363" algn="l"/>
              </a:tabLst>
            </a:pPr>
            <a:r>
              <a:rPr lang="en-US" sz="3000" dirty="0">
                <a:latin typeface="Times New Roman" panose="02020603050405020304" pitchFamily="18" charset="0"/>
                <a:ea typeface="Calibri" pitchFamily="34" charset="0"/>
                <a:cs typeface="Times New Roman" panose="02020603050405020304" pitchFamily="18" charset="0"/>
              </a:rPr>
              <a:t>▪</a:t>
            </a:r>
            <a:r>
              <a:rPr lang="en-US" sz="2500" dirty="0">
                <a:latin typeface="Times New Roman" panose="02020603050405020304" pitchFamily="18" charset="0"/>
                <a:ea typeface="Calibri" pitchFamily="34" charset="0"/>
                <a:cs typeface="Times New Roman" panose="02020603050405020304" pitchFamily="18" charset="0"/>
              </a:rPr>
              <a:t> </a:t>
            </a:r>
            <a:r>
              <a:rPr lang="en-US" sz="2500" b="1" dirty="0">
                <a:latin typeface="Times New Roman" panose="02020603050405020304" pitchFamily="18" charset="0"/>
                <a:ea typeface="Calibri" pitchFamily="34" charset="0"/>
                <a:cs typeface="Times New Roman" panose="02020603050405020304" pitchFamily="18" charset="0"/>
              </a:rPr>
              <a:t>Inflation</a:t>
            </a:r>
          </a:p>
          <a:p>
            <a:pPr marL="171450" lvl="0" indent="-119063" algn="just">
              <a:buFont typeface="Arial" pitchFamily="34" charset="0"/>
              <a:buChar char="•"/>
            </a:pPr>
            <a:r>
              <a:rPr lang="en-US" sz="2400" dirty="0" err="1">
                <a:latin typeface="Times New Roman" panose="02020603050405020304" pitchFamily="18" charset="0"/>
                <a:cs typeface="Times New Roman" panose="02020603050405020304" pitchFamily="18" charset="0"/>
              </a:rPr>
              <a:t>Univariate</a:t>
            </a:r>
            <a:r>
              <a:rPr lang="en-US" sz="2400" dirty="0">
                <a:latin typeface="Times New Roman" panose="02020603050405020304" pitchFamily="18" charset="0"/>
                <a:cs typeface="Times New Roman" panose="02020603050405020304" pitchFamily="18" charset="0"/>
              </a:rPr>
              <a:t> ARMA Model. </a:t>
            </a:r>
          </a:p>
          <a:p>
            <a:pPr marL="171450" lvl="0" indent="-119063" algn="just">
              <a:buFont typeface="Arial" pitchFamily="34" charset="0"/>
              <a:buChar char="•"/>
            </a:pPr>
            <a:r>
              <a:rPr lang="en-US" sz="2400" dirty="0" err="1">
                <a:latin typeface="Times New Roman" panose="02020603050405020304" pitchFamily="18" charset="0"/>
                <a:cs typeface="Times New Roman" panose="02020603050405020304" pitchFamily="18" charset="0"/>
              </a:rPr>
              <a:t>Univariate</a:t>
            </a:r>
            <a:r>
              <a:rPr lang="en-US" sz="2400" dirty="0">
                <a:latin typeface="Times New Roman" panose="02020603050405020304" pitchFamily="18" charset="0"/>
                <a:cs typeface="Times New Roman" panose="02020603050405020304" pitchFamily="18" charset="0"/>
              </a:rPr>
              <a:t> ARMA process with Monthly Dummies.</a:t>
            </a:r>
          </a:p>
          <a:p>
            <a:pPr marL="171450" lvl="0" indent="-119063" algn="just">
              <a:buFont typeface="Arial" pitchFamily="34" charset="0"/>
              <a:buChar char="•"/>
            </a:pPr>
            <a:r>
              <a:rPr lang="en-US" sz="2400" dirty="0" err="1">
                <a:latin typeface="Times New Roman" panose="02020603050405020304" pitchFamily="18" charset="0"/>
                <a:cs typeface="Times New Roman" panose="02020603050405020304" pitchFamily="18" charset="0"/>
              </a:rPr>
              <a:t>Univariate</a:t>
            </a:r>
            <a:r>
              <a:rPr lang="en-US" sz="2400" dirty="0">
                <a:latin typeface="Times New Roman" panose="02020603050405020304" pitchFamily="18" charset="0"/>
                <a:cs typeface="Times New Roman" panose="02020603050405020304" pitchFamily="18" charset="0"/>
              </a:rPr>
              <a:t> ARMA process with exogenous variables to capture the   influence of other factors like food price, oil price, remittance inflows etc.</a:t>
            </a:r>
          </a:p>
          <a:p>
            <a:pPr marL="171450" lvl="0" indent="-119063" algn="just">
              <a:buFont typeface="Arial" pitchFamily="34" charset="0"/>
              <a:buChar char="•"/>
            </a:pPr>
            <a:r>
              <a:rPr lang="en-US" sz="2400" dirty="0">
                <a:latin typeface="Times New Roman" panose="02020603050405020304" pitchFamily="18" charset="0"/>
                <a:cs typeface="Times New Roman" panose="02020603050405020304" pitchFamily="18" charset="0"/>
              </a:rPr>
              <a:t>An unrestricted VAR with inflation and Broad Money (M2).</a:t>
            </a:r>
          </a:p>
          <a:p>
            <a:pPr marL="171450" lvl="0" indent="-119063" algn="just">
              <a:buFont typeface="Arial" pitchFamily="34" charset="0"/>
              <a:buChar char="•"/>
            </a:pPr>
            <a:r>
              <a:rPr lang="en-US" sz="2400" dirty="0">
                <a:latin typeface="Times New Roman" panose="02020603050405020304" pitchFamily="18" charset="0"/>
                <a:cs typeface="Times New Roman" panose="02020603050405020304" pitchFamily="18" charset="0"/>
              </a:rPr>
              <a:t>An unrestricted VAR with inflation and Broad Money (M2) with exogenous variables like food price, oil price, remittance inflows.</a:t>
            </a:r>
          </a:p>
          <a:p>
            <a:pPr lvl="0" algn="just"/>
            <a:endParaRPr lang="en-US" sz="2400" dirty="0">
              <a:latin typeface="Garamond" panose="02020404030301010803" pitchFamily="18" charset="0"/>
            </a:endParaRPr>
          </a:p>
          <a:p>
            <a:pPr lvl="0" algn="just" defTabSz="914400">
              <a:tabLst>
                <a:tab pos="233363" algn="l"/>
              </a:tabLst>
            </a:pPr>
            <a:endParaRPr lang="en-US" b="1" dirty="0">
              <a:latin typeface="Garamond" panose="02020404030301010803" pitchFamily="18" charset="0"/>
              <a:ea typeface="Calibri" pitchFamily="34" charset="0"/>
              <a:cs typeface="Times New Roman" pitchFamily="18" charset="0"/>
            </a:endParaRPr>
          </a:p>
        </p:txBody>
      </p:sp>
      <p:sp>
        <p:nvSpPr>
          <p:cNvPr id="4" name="Rectangle 3"/>
          <p:cNvSpPr/>
          <p:nvPr/>
        </p:nvSpPr>
        <p:spPr>
          <a:xfrm>
            <a:off x="-20548" y="211931"/>
            <a:ext cx="9144000" cy="415498"/>
          </a:xfrm>
          <a:prstGeom prst="rect">
            <a:avLst/>
          </a:prstGeom>
        </p:spPr>
        <p:txBody>
          <a:bodyPr wrap="square">
            <a:spAutoFit/>
          </a:bodyPr>
          <a:lstStyle/>
          <a:p>
            <a:pPr algn="ctr"/>
            <a:r>
              <a:rPr lang="en-US" sz="2100" dirty="0">
                <a:latin typeface="Garamond" panose="02020404030301010803" pitchFamily="18" charset="0"/>
              </a:rPr>
              <a:t>Current Economic Modeling and Forecasting-Practices in Bangladesh Bank (</a:t>
            </a:r>
            <a:r>
              <a:rPr lang="en-US" sz="2100" dirty="0" err="1">
                <a:latin typeface="Garamond" panose="02020404030301010803" pitchFamily="18" charset="0"/>
              </a:rPr>
              <a:t>contd</a:t>
            </a:r>
            <a:r>
              <a:rPr lang="en-US" sz="2100" dirty="0">
                <a:latin typeface="Garamond" panose="02020404030301010803" pitchFamily="18" charset="0"/>
              </a:rPr>
              <a:t>)</a:t>
            </a:r>
          </a:p>
        </p:txBody>
      </p:sp>
    </p:spTree>
    <p:extLst>
      <p:ext uri="{BB962C8B-B14F-4D97-AF65-F5344CB8AC3E}">
        <p14:creationId xmlns:p14="http://schemas.microsoft.com/office/powerpoint/2010/main" val="1577011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12</a:t>
            </a:fld>
            <a:endParaRPr lang="en-US" dirty="0"/>
          </a:p>
        </p:txBody>
      </p:sp>
      <p:sp>
        <p:nvSpPr>
          <p:cNvPr id="3" name="Rectangle 2"/>
          <p:cNvSpPr/>
          <p:nvPr/>
        </p:nvSpPr>
        <p:spPr>
          <a:xfrm>
            <a:off x="0" y="1354931"/>
            <a:ext cx="9144000" cy="1477328"/>
          </a:xfrm>
          <a:prstGeom prst="rect">
            <a:avLst/>
          </a:prstGeom>
        </p:spPr>
        <p:txBody>
          <a:bodyPr wrap="square">
            <a:spAutoFit/>
          </a:bodyPr>
          <a:lstStyle/>
          <a:p>
            <a:pPr lvl="0" algn="ctr" defTabSz="914400">
              <a:tabLst>
                <a:tab pos="233363" algn="l"/>
              </a:tabLst>
            </a:pPr>
            <a:r>
              <a:rPr lang="en-US" sz="4500" b="1" dirty="0">
                <a:latin typeface="Garamond" panose="02020404030301010803" pitchFamily="18" charset="0"/>
                <a:ea typeface="Calibri" pitchFamily="34" charset="0"/>
                <a:cs typeface="Times New Roman" pitchFamily="18" charset="0"/>
              </a:rPr>
              <a:t>GDP Forecast:</a:t>
            </a:r>
          </a:p>
          <a:p>
            <a:pPr lvl="0" algn="ctr" defTabSz="914400">
              <a:tabLst>
                <a:tab pos="233363" algn="l"/>
              </a:tabLst>
            </a:pPr>
            <a:r>
              <a:rPr lang="en-US" sz="4500" b="1" dirty="0">
                <a:latin typeface="Garamond" panose="02020404030301010803" pitchFamily="18" charset="0"/>
                <a:ea typeface="Calibri" pitchFamily="34" charset="0"/>
                <a:cs typeface="Times New Roman" pitchFamily="18" charset="0"/>
              </a:rPr>
              <a:t>Sector-wise Forecast Approach</a:t>
            </a:r>
          </a:p>
        </p:txBody>
      </p:sp>
    </p:spTree>
    <p:extLst>
      <p:ext uri="{BB962C8B-B14F-4D97-AF65-F5344CB8AC3E}">
        <p14:creationId xmlns:p14="http://schemas.microsoft.com/office/powerpoint/2010/main" val="2460199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13</a:t>
            </a:fld>
            <a:endParaRPr lang="en-US" dirty="0"/>
          </a:p>
        </p:txBody>
      </p:sp>
      <p:sp>
        <p:nvSpPr>
          <p:cNvPr id="3" name="Rectangle 2"/>
          <p:cNvSpPr/>
          <p:nvPr/>
        </p:nvSpPr>
        <p:spPr>
          <a:xfrm>
            <a:off x="0" y="135731"/>
            <a:ext cx="9144000"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Forecasting GDP: based on sub-sectors</a:t>
            </a:r>
            <a:endParaRPr lang="en-US" sz="3000" dirty="0"/>
          </a:p>
        </p:txBody>
      </p:sp>
      <p:sp>
        <p:nvSpPr>
          <p:cNvPr id="4" name="Rectangle 3"/>
          <p:cNvSpPr/>
          <p:nvPr/>
        </p:nvSpPr>
        <p:spPr>
          <a:xfrm>
            <a:off x="0" y="897732"/>
            <a:ext cx="9144000" cy="2000548"/>
          </a:xfrm>
          <a:prstGeom prst="rect">
            <a:avLst/>
          </a:prstGeom>
        </p:spPr>
        <p:txBody>
          <a:bodyPr wrap="square">
            <a:spAutoFit/>
          </a:bodyPr>
          <a:lstStyle/>
          <a:p>
            <a:r>
              <a:rPr lang="en-US" sz="2500" dirty="0">
                <a:latin typeface="Times New Roman" panose="02020603050405020304" pitchFamily="18" charset="0"/>
                <a:cs typeface="Times New Roman" panose="02020603050405020304" pitchFamily="18" charset="0"/>
              </a:rPr>
              <a:t>▪ Bangladesh Bank strives to forecast the GDP based on the projection of various sub-sectors of GDP composition. </a:t>
            </a:r>
          </a:p>
          <a:p>
            <a:endParaRPr lang="en-US" sz="2400" dirty="0">
              <a:latin typeface="Times New Roman" panose="02020603050405020304" pitchFamily="18" charset="0"/>
              <a:cs typeface="Times New Roman" panose="02020603050405020304" pitchFamily="18" charset="0"/>
            </a:endParaRPr>
          </a:p>
          <a:p>
            <a:r>
              <a:rPr lang="en-US" sz="2500" dirty="0">
                <a:latin typeface="Times New Roman" panose="02020603050405020304" pitchFamily="18" charset="0"/>
                <a:cs typeface="Times New Roman" panose="02020603050405020304" pitchFamily="18" charset="0"/>
              </a:rPr>
              <a:t>▪ Information on various sub-sectors are used for the projection of real GDP as follows:</a:t>
            </a:r>
          </a:p>
        </p:txBody>
      </p:sp>
    </p:spTree>
    <p:extLst>
      <p:ext uri="{BB962C8B-B14F-4D97-AF65-F5344CB8AC3E}">
        <p14:creationId xmlns:p14="http://schemas.microsoft.com/office/powerpoint/2010/main" val="130064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14</a:t>
            </a:fld>
            <a:endParaRPr lang="en-US" dirty="0"/>
          </a:p>
        </p:txBody>
      </p:sp>
      <p:pic>
        <p:nvPicPr>
          <p:cNvPr id="3" name="Picture 2" descr="GDP sectors.PNG"/>
          <p:cNvPicPr>
            <a:picLocks noChangeAspect="1"/>
          </p:cNvPicPr>
          <p:nvPr/>
        </p:nvPicPr>
        <p:blipFill>
          <a:blip r:embed="rId2"/>
          <a:stretch>
            <a:fillRect/>
          </a:stretch>
        </p:blipFill>
        <p:spPr>
          <a:xfrm>
            <a:off x="0" y="844246"/>
            <a:ext cx="9144000" cy="3067135"/>
          </a:xfrm>
          <a:prstGeom prst="rect">
            <a:avLst/>
          </a:prstGeom>
        </p:spPr>
      </p:pic>
      <p:sp>
        <p:nvSpPr>
          <p:cNvPr id="4" name="Title 1"/>
          <p:cNvSpPr txBox="1">
            <a:spLocks/>
          </p:cNvSpPr>
          <p:nvPr/>
        </p:nvSpPr>
        <p:spPr bwMode="auto">
          <a:xfrm>
            <a:off x="0" y="153881"/>
            <a:ext cx="9144000" cy="667650"/>
          </a:xfrm>
          <a:prstGeom prst="rect">
            <a:avLst/>
          </a:prstGeom>
          <a:noFill/>
          <a:ln w="9525">
            <a:noFill/>
            <a:miter lim="800000"/>
            <a:headEnd/>
            <a:tailEnd/>
          </a:ln>
        </p:spPr>
        <p:txBody>
          <a:bodyPr vert="horz" wrap="square" lIns="81645" tIns="40823" rIns="81645" bIns="40823" numCol="1" anchor="ctr" anchorCtr="0" compatLnSpc="1">
            <a:prstTxWarp prst="textNoShape">
              <a:avLst/>
            </a:prstTxWarp>
          </a:bodyPr>
          <a:lstStyle/>
          <a:p>
            <a:pPr algn="ctr">
              <a:defRPr/>
            </a:pPr>
            <a:r>
              <a:rPr lang="en-US" sz="3200" b="1" dirty="0">
                <a:latin typeface="Garamond" pitchFamily="18" charset="0"/>
                <a:ea typeface="+mj-ea"/>
                <a:cs typeface="+mj-cs"/>
              </a:rPr>
              <a:t> Forecasting GDP: based on sub-sectors</a:t>
            </a:r>
            <a:endParaRPr lang="en-US" sz="2800" b="1" dirty="0">
              <a:latin typeface="Garamond" pitchFamily="18" charset="0"/>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15</a:t>
            </a:fld>
            <a:endParaRPr lang="en-US" dirty="0"/>
          </a:p>
        </p:txBody>
      </p:sp>
      <p:sp>
        <p:nvSpPr>
          <p:cNvPr id="3" name="Rectangle 2"/>
          <p:cNvSpPr/>
          <p:nvPr/>
        </p:nvSpPr>
        <p:spPr>
          <a:xfrm>
            <a:off x="0" y="135731"/>
            <a:ext cx="9143999"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Methodology</a:t>
            </a:r>
            <a:endParaRPr lang="en-US" sz="3000" dirty="0"/>
          </a:p>
        </p:txBody>
      </p:sp>
      <p:sp>
        <p:nvSpPr>
          <p:cNvPr id="4" name="Rectangle 3"/>
          <p:cNvSpPr/>
          <p:nvPr/>
        </p:nvSpPr>
        <p:spPr>
          <a:xfrm>
            <a:off x="-5993" y="689729"/>
            <a:ext cx="9143998" cy="1200329"/>
          </a:xfrm>
          <a:prstGeom prst="rect">
            <a:avLst/>
          </a:prstGeom>
        </p:spPr>
        <p:txBody>
          <a:bodyPr wrap="square">
            <a:spAutoFit/>
          </a:bodyPr>
          <a:lstStyle/>
          <a:p>
            <a:r>
              <a:rPr lang="en-US" sz="2400" dirty="0">
                <a:latin typeface="Garamond" panose="02020404030301010803"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Using the </a:t>
            </a:r>
            <a:r>
              <a:rPr lang="en-US" sz="2400" dirty="0" err="1">
                <a:latin typeface="Times New Roman" panose="02020603050405020304" pitchFamily="18" charset="0"/>
                <a:cs typeface="Times New Roman" panose="02020603050405020304" pitchFamily="18" charset="0"/>
              </a:rPr>
              <a:t>univariate</a:t>
            </a:r>
            <a:r>
              <a:rPr lang="en-US" sz="2400" dirty="0">
                <a:latin typeface="Times New Roman" panose="02020603050405020304" pitchFamily="18" charset="0"/>
                <a:cs typeface="Times New Roman" panose="02020603050405020304" pitchFamily="18" charset="0"/>
              </a:rPr>
              <a:t>-ARMA/ARIMA model. </a:t>
            </a:r>
          </a:p>
          <a:p>
            <a:r>
              <a:rPr lang="en-US" sz="2400" dirty="0">
                <a:latin typeface="Times New Roman" panose="02020603050405020304" pitchFamily="18" charset="0"/>
                <a:cs typeface="Times New Roman" panose="02020603050405020304" pitchFamily="18" charset="0"/>
              </a:rPr>
              <a:t>▪ Considering the Box-Jenkins approach.</a:t>
            </a:r>
          </a:p>
          <a:p>
            <a:r>
              <a:rPr lang="en-US" sz="2400" dirty="0">
                <a:latin typeface="Times New Roman" panose="02020603050405020304" pitchFamily="18" charset="0"/>
                <a:cs typeface="Times New Roman" panose="02020603050405020304" pitchFamily="18" charset="0"/>
              </a:rPr>
              <a:t>▪ Forecasting the growth rate of fifteen sub-sectors. </a:t>
            </a:r>
          </a:p>
        </p:txBody>
      </p:sp>
      <p:pic>
        <p:nvPicPr>
          <p:cNvPr id="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828800" y="1890058"/>
            <a:ext cx="3708830" cy="11117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a:off x="606073" y="3090387"/>
            <a:ext cx="8382000" cy="1938992"/>
          </a:xfrm>
          <a:prstGeom prst="rect">
            <a:avLst/>
          </a:prstGeom>
        </p:spPr>
        <p:txBody>
          <a:bodyPr wrap="square">
            <a:spAutoFit/>
          </a:bodyPr>
          <a:lstStyle/>
          <a:p>
            <a:r>
              <a:rPr lang="en-US" sz="2400" b="1" dirty="0">
                <a:latin typeface="Times New Roman" panose="02020603050405020304" pitchFamily="18" charset="0"/>
                <a:cs typeface="Times New Roman" panose="02020603050405020304" pitchFamily="18" charset="0"/>
              </a:rPr>
              <a:t>Where W</a:t>
            </a:r>
            <a:r>
              <a:rPr lang="en-US" sz="2400" b="1" baseline="-25000" dirty="0">
                <a:latin typeface="Times New Roman" panose="02020603050405020304" pitchFamily="18" charset="0"/>
                <a:cs typeface="Times New Roman" panose="02020603050405020304" pitchFamily="18" charset="0"/>
              </a:rPr>
              <a:t>i</a:t>
            </a:r>
            <a:r>
              <a:rPr lang="en-US" sz="2400" b="1" dirty="0">
                <a:latin typeface="Times New Roman" panose="02020603050405020304" pitchFamily="18" charset="0"/>
                <a:cs typeface="Times New Roman" panose="02020603050405020304" pitchFamily="18" charset="0"/>
              </a:rPr>
              <a:t>= share of respective sectors in total GDP; and X</a:t>
            </a:r>
            <a:r>
              <a:rPr lang="en-US" sz="2400" b="1" baseline="-25000" dirty="0">
                <a:latin typeface="Times New Roman" panose="02020603050405020304" pitchFamily="18" charset="0"/>
                <a:cs typeface="Times New Roman" panose="02020603050405020304" pitchFamily="18" charset="0"/>
              </a:rPr>
              <a:t>i</a:t>
            </a:r>
            <a:r>
              <a:rPr lang="en-US" sz="2400" b="1" dirty="0">
                <a:latin typeface="Times New Roman" panose="02020603050405020304" pitchFamily="18" charset="0"/>
                <a:cs typeface="Times New Roman" panose="02020603050405020304" pitchFamily="18" charset="0"/>
              </a:rPr>
              <a:t> represents three major sectors</a:t>
            </a:r>
          </a:p>
          <a:p>
            <a:pPr>
              <a:buFont typeface="Arial" pitchFamily="34" charset="0"/>
              <a:buChar char="•"/>
            </a:pPr>
            <a:r>
              <a:rPr lang="en-US" sz="2400" dirty="0">
                <a:latin typeface="Times New Roman" panose="02020603050405020304" pitchFamily="18" charset="0"/>
                <a:cs typeface="Times New Roman" panose="02020603050405020304" pitchFamily="18" charset="0"/>
              </a:rPr>
              <a:t> Baseline scenario.</a:t>
            </a:r>
          </a:p>
          <a:p>
            <a:pPr>
              <a:buFont typeface="Arial" pitchFamily="34" charset="0"/>
              <a:buChar char="•"/>
            </a:pPr>
            <a:r>
              <a:rPr lang="en-US" sz="2400" dirty="0">
                <a:latin typeface="Times New Roman" panose="02020603050405020304" pitchFamily="18" charset="0"/>
                <a:cs typeface="Times New Roman" panose="02020603050405020304" pitchFamily="18" charset="0"/>
              </a:rPr>
              <a:t> Alternative scenario.</a:t>
            </a:r>
          </a:p>
          <a:p>
            <a:endParaRPr lang="en-US" sz="2400" dirty="0">
              <a:latin typeface="Garamond" pitchFamily="18" charset="0"/>
            </a:endParaRPr>
          </a:p>
        </p:txBody>
      </p:sp>
    </p:spTree>
    <p:extLst>
      <p:ext uri="{BB962C8B-B14F-4D97-AF65-F5344CB8AC3E}">
        <p14:creationId xmlns:p14="http://schemas.microsoft.com/office/powerpoint/2010/main" val="1934723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16</a:t>
            </a:fld>
            <a:endParaRPr lang="en-US" dirty="0"/>
          </a:p>
        </p:txBody>
      </p:sp>
      <p:graphicFrame>
        <p:nvGraphicFramePr>
          <p:cNvPr id="3" name="Table 2"/>
          <p:cNvGraphicFramePr>
            <a:graphicFrameLocks noGrp="1"/>
          </p:cNvGraphicFramePr>
          <p:nvPr/>
        </p:nvGraphicFramePr>
        <p:xfrm>
          <a:off x="533399" y="135738"/>
          <a:ext cx="8001000" cy="4722196"/>
        </p:xfrm>
        <a:graphic>
          <a:graphicData uri="http://schemas.openxmlformats.org/drawingml/2006/table">
            <a:tbl>
              <a:tblPr/>
              <a:tblGrid>
                <a:gridCol w="846259">
                  <a:extLst>
                    <a:ext uri="{9D8B030D-6E8A-4147-A177-3AD203B41FA5}">
                      <a16:colId xmlns:a16="http://schemas.microsoft.com/office/drawing/2014/main" val="20000"/>
                    </a:ext>
                  </a:extLst>
                </a:gridCol>
                <a:gridCol w="2923442">
                  <a:extLst>
                    <a:ext uri="{9D8B030D-6E8A-4147-A177-3AD203B41FA5}">
                      <a16:colId xmlns:a16="http://schemas.microsoft.com/office/drawing/2014/main" val="20001"/>
                    </a:ext>
                  </a:extLst>
                </a:gridCol>
                <a:gridCol w="1077059">
                  <a:extLst>
                    <a:ext uri="{9D8B030D-6E8A-4147-A177-3AD203B41FA5}">
                      <a16:colId xmlns:a16="http://schemas.microsoft.com/office/drawing/2014/main" val="20002"/>
                    </a:ext>
                  </a:extLst>
                </a:gridCol>
                <a:gridCol w="1153990">
                  <a:extLst>
                    <a:ext uri="{9D8B030D-6E8A-4147-A177-3AD203B41FA5}">
                      <a16:colId xmlns:a16="http://schemas.microsoft.com/office/drawing/2014/main" val="20003"/>
                    </a:ext>
                  </a:extLst>
                </a:gridCol>
                <a:gridCol w="2000250">
                  <a:extLst>
                    <a:ext uri="{9D8B030D-6E8A-4147-A177-3AD203B41FA5}">
                      <a16:colId xmlns:a16="http://schemas.microsoft.com/office/drawing/2014/main" val="20004"/>
                    </a:ext>
                  </a:extLst>
                </a:gridCol>
              </a:tblGrid>
              <a:tr h="141675">
                <a:tc rowSpan="2" gridSpan="2">
                  <a:txBody>
                    <a:bodyPr/>
                    <a:lstStyle/>
                    <a:p>
                      <a:pPr algn="ctr" fontAlgn="ctr"/>
                      <a:r>
                        <a:rPr lang="en-US" sz="1250" b="1" i="0" u="none" strike="noStrike" dirty="0">
                          <a:solidFill>
                            <a:srgbClr val="000000"/>
                          </a:solidFill>
                          <a:latin typeface="Garamond" pitchFamily="18" charset="0"/>
                        </a:rPr>
                        <a:t>Major sectors and sub-sectors</a:t>
                      </a:r>
                    </a:p>
                  </a:txBody>
                  <a:tcPr marL="5730" marR="5730" marT="5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algn="ctr" fontAlgn="ctr"/>
                      <a:r>
                        <a:rPr lang="en-US" sz="1250" b="1" i="0" u="none" strike="noStrike" dirty="0">
                          <a:solidFill>
                            <a:srgbClr val="000000"/>
                          </a:solidFill>
                          <a:latin typeface="Garamond" pitchFamily="18" charset="0"/>
                        </a:rPr>
                        <a:t>FY20</a:t>
                      </a:r>
                    </a:p>
                  </a:txBody>
                  <a:tcPr marL="5730" marR="5730" marT="5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gridSpan="2">
                  <a:txBody>
                    <a:bodyPr/>
                    <a:lstStyle/>
                    <a:p>
                      <a:pPr algn="ctr" fontAlgn="ctr"/>
                      <a:r>
                        <a:rPr lang="en-US" sz="900" b="1" i="0" u="none" strike="noStrike" dirty="0">
                          <a:solidFill>
                            <a:srgbClr val="000000"/>
                          </a:solidFill>
                          <a:latin typeface="Garamond" pitchFamily="18" charset="0"/>
                        </a:rPr>
                        <a:t>FY21 Forecast</a:t>
                      </a:r>
                    </a:p>
                  </a:txBody>
                  <a:tcPr marL="5730" marR="5730" marT="5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0000"/>
                  </a:ext>
                </a:extLst>
              </a:tr>
              <a:tr h="395927">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algn="ctr" fontAlgn="ctr"/>
                      <a:r>
                        <a:rPr lang="en-US" sz="1250" b="1" i="0" u="none" strike="noStrike" dirty="0">
                          <a:solidFill>
                            <a:srgbClr val="000000"/>
                          </a:solidFill>
                          <a:latin typeface="Garamond" pitchFamily="18" charset="0"/>
                        </a:rPr>
                        <a:t>Baseline</a:t>
                      </a:r>
                      <a:br>
                        <a:rPr lang="en-US" sz="1250" b="1" i="0" u="none" strike="noStrike" dirty="0">
                          <a:solidFill>
                            <a:srgbClr val="000000"/>
                          </a:solidFill>
                          <a:latin typeface="Garamond" pitchFamily="18" charset="0"/>
                        </a:rPr>
                      </a:br>
                      <a:r>
                        <a:rPr lang="en-US" sz="1250" b="1" i="0" u="none" strike="noStrike" dirty="0">
                          <a:solidFill>
                            <a:srgbClr val="000000"/>
                          </a:solidFill>
                          <a:latin typeface="Garamond" pitchFamily="18" charset="0"/>
                        </a:rPr>
                        <a:t>(ARIMA Based)</a:t>
                      </a:r>
                    </a:p>
                  </a:txBody>
                  <a:tcPr marL="5730" marR="5730" marT="5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en-US" sz="1250" b="1" i="0" u="none" strike="noStrike" dirty="0">
                          <a:solidFill>
                            <a:srgbClr val="000000"/>
                          </a:solidFill>
                          <a:latin typeface="Garamond" pitchFamily="18" charset="0"/>
                        </a:rPr>
                        <a:t>Alternative Scenario</a:t>
                      </a:r>
                      <a:br>
                        <a:rPr lang="en-US" sz="1250" b="1" i="0" u="none" strike="noStrike" dirty="0">
                          <a:solidFill>
                            <a:srgbClr val="000000"/>
                          </a:solidFill>
                          <a:latin typeface="Garamond" pitchFamily="18" charset="0"/>
                        </a:rPr>
                      </a:br>
                      <a:r>
                        <a:rPr lang="en-US" sz="1250" b="1" i="0" u="none" strike="noStrike" dirty="0">
                          <a:solidFill>
                            <a:srgbClr val="000000"/>
                          </a:solidFill>
                          <a:latin typeface="Garamond" pitchFamily="18" charset="0"/>
                        </a:rPr>
                        <a:t>(Upward Adjusted)</a:t>
                      </a:r>
                    </a:p>
                  </a:txBody>
                  <a:tcPr marL="5730" marR="5730" marT="573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1"/>
                  </a:ext>
                </a:extLst>
              </a:tr>
              <a:tr h="194561">
                <a:tc>
                  <a:txBody>
                    <a:bodyPr/>
                    <a:lstStyle/>
                    <a:p>
                      <a:pPr algn="l" fontAlgn="b">
                        <a:lnSpc>
                          <a:spcPct val="100000"/>
                        </a:lnSpc>
                      </a:pPr>
                      <a:r>
                        <a:rPr lang="en-US" sz="1250" b="0" i="0" u="none" strike="noStrike" dirty="0">
                          <a:solidFill>
                            <a:srgbClr val="000000"/>
                          </a:solidFill>
                          <a:latin typeface="Garamond" pitchFamily="18" charset="0"/>
                        </a:rPr>
                        <a:t> </a:t>
                      </a: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 </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1" i="0" u="none" strike="noStrike">
                          <a:solidFill>
                            <a:srgbClr val="000000"/>
                          </a:solidFill>
                          <a:latin typeface="Garamond" pitchFamily="18" charset="0"/>
                        </a:rPr>
                        <a:t>Growth</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1" i="0" u="none" strike="noStrike">
                          <a:solidFill>
                            <a:srgbClr val="000000"/>
                          </a:solidFill>
                          <a:latin typeface="Garamond" pitchFamily="18" charset="0"/>
                        </a:rPr>
                        <a:t>Growth</a:t>
                      </a:r>
                    </a:p>
                  </a:txBody>
                  <a:tcPr marL="5730" marR="5730" marT="5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1" i="0" u="none" strike="noStrike" dirty="0">
                          <a:solidFill>
                            <a:srgbClr val="000000"/>
                          </a:solidFill>
                          <a:latin typeface="Garamond" pitchFamily="18" charset="0"/>
                        </a:rPr>
                        <a:t>Growth</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2"/>
                  </a:ext>
                </a:extLst>
              </a:tr>
              <a:tr h="194561">
                <a:tc rowSpan="3">
                  <a:txBody>
                    <a:bodyPr/>
                    <a:lstStyle/>
                    <a:p>
                      <a:pPr algn="ctr" fontAlgn="b">
                        <a:lnSpc>
                          <a:spcPct val="100000"/>
                        </a:lnSpc>
                      </a:pPr>
                      <a:endParaRPr lang="en-US" sz="1250" b="1" i="0" u="none" strike="noStrike" dirty="0">
                        <a:solidFill>
                          <a:srgbClr val="000000"/>
                        </a:solidFill>
                        <a:latin typeface="Garamond" pitchFamily="18" charset="0"/>
                      </a:endParaRPr>
                    </a:p>
                    <a:p>
                      <a:pPr algn="ctr" fontAlgn="b">
                        <a:lnSpc>
                          <a:spcPct val="100000"/>
                        </a:lnSpc>
                      </a:pPr>
                      <a:r>
                        <a:rPr lang="en-US" sz="1250" b="1" i="0" u="none" strike="noStrike" dirty="0">
                          <a:solidFill>
                            <a:srgbClr val="000000"/>
                          </a:solidFill>
                          <a:latin typeface="Garamond" pitchFamily="18" charset="0"/>
                        </a:rPr>
                        <a:t>Agriculture</a:t>
                      </a:r>
                    </a:p>
                    <a:p>
                      <a:pPr algn="ctr" fontAlgn="b">
                        <a:lnSpc>
                          <a:spcPct val="100000"/>
                        </a:lnSpc>
                      </a:pPr>
                      <a:r>
                        <a:rPr lang="en-US" sz="1250" b="0" i="0" u="none" strike="noStrike" dirty="0">
                          <a:solidFill>
                            <a:srgbClr val="000000"/>
                          </a:solidFill>
                          <a:latin typeface="Garamond" pitchFamily="18" charset="0"/>
                        </a:rPr>
                        <a:t> </a:t>
                      </a:r>
                    </a:p>
                  </a:txBody>
                  <a:tcPr marL="5730" marR="5730" marT="573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Agriculture and forestry</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a:solidFill>
                            <a:srgbClr val="000000"/>
                          </a:solidFill>
                          <a:latin typeface="Garamond" pitchFamily="18" charset="0"/>
                        </a:rPr>
                        <a:t>2.08</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rPr>
                        <a:t>2.60</a:t>
                      </a:r>
                    </a:p>
                  </a:txBody>
                  <a:tcPr marL="5730" marR="5730" marT="5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a:solidFill>
                            <a:srgbClr val="000000"/>
                          </a:solidFill>
                          <a:latin typeface="Garamond" pitchFamily="18" charset="0"/>
                        </a:rPr>
                        <a:t>2.60</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3"/>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Fishing</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6.10</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a:solidFill>
                            <a:srgbClr val="000000"/>
                          </a:solidFill>
                          <a:latin typeface="Garamond" pitchFamily="18" charset="0"/>
                        </a:rPr>
                        <a:t>5.78</a:t>
                      </a:r>
                    </a:p>
                  </a:txBody>
                  <a:tcPr marL="5730" marR="5730" marT="5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a:solidFill>
                            <a:srgbClr val="000000"/>
                          </a:solidFill>
                          <a:latin typeface="Garamond" pitchFamily="18" charset="0"/>
                        </a:rPr>
                        <a:t>5.78</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4"/>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1" i="0" u="none" strike="noStrike" dirty="0">
                          <a:solidFill>
                            <a:srgbClr val="FF0000"/>
                          </a:solidFill>
                          <a:latin typeface="Garamond" pitchFamily="18" charset="0"/>
                        </a:rPr>
                        <a:t>Agriculture Total</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1" i="0" u="none" strike="noStrike" dirty="0">
                          <a:solidFill>
                            <a:srgbClr val="FF0000"/>
                          </a:solidFill>
                          <a:latin typeface="Garamond" pitchFamily="18" charset="0"/>
                        </a:rPr>
                        <a:t>3.11</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1" i="0" u="none" strike="noStrike" dirty="0">
                          <a:solidFill>
                            <a:srgbClr val="FF0000"/>
                          </a:solidFill>
                          <a:latin typeface="Garamond" pitchFamily="18" charset="0"/>
                        </a:rPr>
                        <a:t>3.46</a:t>
                      </a:r>
                    </a:p>
                  </a:txBody>
                  <a:tcPr marL="5730" marR="5730" marT="5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1" i="0" u="none" strike="noStrike" dirty="0">
                          <a:solidFill>
                            <a:srgbClr val="FF0000"/>
                          </a:solidFill>
                          <a:latin typeface="Garamond" pitchFamily="18" charset="0"/>
                        </a:rPr>
                        <a:t>3.46</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5"/>
                  </a:ext>
                </a:extLst>
              </a:tr>
              <a:tr h="194561">
                <a:tc rowSpan="5">
                  <a:txBody>
                    <a:bodyPr/>
                    <a:lstStyle/>
                    <a:p>
                      <a:pPr algn="l" fontAlgn="b">
                        <a:lnSpc>
                          <a:spcPct val="100000"/>
                        </a:lnSpc>
                      </a:pPr>
                      <a:r>
                        <a:rPr lang="en-US" sz="1250" b="1" i="0" u="none" strike="noStrike" dirty="0">
                          <a:solidFill>
                            <a:srgbClr val="000000"/>
                          </a:solidFill>
                          <a:latin typeface="Garamond" pitchFamily="18" charset="0"/>
                        </a:rPr>
                        <a:t>Industry</a:t>
                      </a:r>
                    </a:p>
                    <a:p>
                      <a:pPr algn="l" fontAlgn="b">
                        <a:lnSpc>
                          <a:spcPct val="100000"/>
                        </a:lnSpc>
                      </a:pPr>
                      <a:endParaRPr lang="en-US" sz="1250" b="0" i="0" u="none" strike="noStrike" dirty="0">
                        <a:solidFill>
                          <a:srgbClr val="000000"/>
                        </a:solidFill>
                        <a:latin typeface="Garamond" pitchFamily="18" charset="0"/>
                      </a:endParaRPr>
                    </a:p>
                    <a:p>
                      <a:pPr algn="l" fontAlgn="b">
                        <a:lnSpc>
                          <a:spcPct val="100000"/>
                        </a:lnSpc>
                      </a:pPr>
                      <a:r>
                        <a:rPr lang="en-US" sz="1250" b="0" i="0" u="none" strike="noStrike" dirty="0">
                          <a:solidFill>
                            <a:srgbClr val="000000"/>
                          </a:solidFill>
                          <a:latin typeface="Garamond" pitchFamily="18" charset="0"/>
                        </a:rPr>
                        <a:t> </a:t>
                      </a: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Mining and quarrying</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4.38</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rtl="0" eaLnBrk="1" fontAlgn="ctr" latinLnBrk="0" hangingPunct="1">
                        <a:lnSpc>
                          <a:spcPct val="100000"/>
                        </a:lnSpc>
                        <a:spcBef>
                          <a:spcPts val="0"/>
                        </a:spcBef>
                        <a:spcAft>
                          <a:spcPts val="0"/>
                        </a:spcAft>
                      </a:pPr>
                      <a:r>
                        <a:rPr kumimoji="0" lang="en-US" sz="1250" b="0" i="0" u="none" strike="noStrike" kern="1200" dirty="0">
                          <a:solidFill>
                            <a:schemeClr val="tx1"/>
                          </a:solidFill>
                          <a:latin typeface="Garamond" pitchFamily="18" charset="0"/>
                          <a:ea typeface="+mn-ea"/>
                          <a:cs typeface="Calibri" pitchFamily="34" charset="0"/>
                        </a:rPr>
                        <a:t>7.02</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7.02</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6"/>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Manufacturing</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5.84</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rtl="0" eaLnBrk="1" fontAlgn="ctr" latinLnBrk="0" hangingPunct="1">
                        <a:lnSpc>
                          <a:spcPct val="100000"/>
                        </a:lnSpc>
                        <a:spcBef>
                          <a:spcPts val="0"/>
                        </a:spcBef>
                        <a:spcAft>
                          <a:spcPts val="0"/>
                        </a:spcAft>
                      </a:pPr>
                      <a:r>
                        <a:rPr kumimoji="0" lang="en-US" sz="1250" b="0" i="0" u="none" strike="noStrike" kern="1200" dirty="0">
                          <a:solidFill>
                            <a:schemeClr val="tx1"/>
                          </a:solidFill>
                          <a:latin typeface="Garamond" pitchFamily="18" charset="0"/>
                          <a:ea typeface="+mn-ea"/>
                          <a:cs typeface="Calibri" pitchFamily="34" charset="0"/>
                        </a:rPr>
                        <a:t>10.15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FF"/>
                          </a:solidFill>
                          <a:latin typeface="Garamond" pitchFamily="18" charset="0"/>
                          <a:cs typeface="Calibri" pitchFamily="34" charset="0"/>
                        </a:rPr>
                        <a:t>   11.25  </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7"/>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Electricity, gas, water</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6.16</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rtl="0" eaLnBrk="1" fontAlgn="ctr" latinLnBrk="0" hangingPunct="1">
                        <a:lnSpc>
                          <a:spcPct val="100000"/>
                        </a:lnSpc>
                        <a:spcBef>
                          <a:spcPts val="0"/>
                        </a:spcBef>
                        <a:spcAft>
                          <a:spcPts val="0"/>
                        </a:spcAft>
                      </a:pPr>
                      <a:r>
                        <a:rPr kumimoji="0" lang="en-US" sz="1250" b="0" i="0" u="none" strike="noStrike" kern="1200" dirty="0">
                          <a:solidFill>
                            <a:schemeClr val="tx1"/>
                          </a:solidFill>
                          <a:latin typeface="Garamond" pitchFamily="18" charset="0"/>
                          <a:ea typeface="+mn-ea"/>
                          <a:cs typeface="Calibri" pitchFamily="34" charset="0"/>
                        </a:rPr>
                        <a:t>7.32</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7.32</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8"/>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Construction</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a:solidFill>
                            <a:srgbClr val="000000"/>
                          </a:solidFill>
                          <a:latin typeface="Garamond" pitchFamily="18" charset="0"/>
                        </a:rPr>
                        <a:t>9.06</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rtl="0" eaLnBrk="1" fontAlgn="ctr" latinLnBrk="0" hangingPunct="1">
                        <a:lnSpc>
                          <a:spcPct val="100000"/>
                        </a:lnSpc>
                        <a:spcBef>
                          <a:spcPts val="0"/>
                        </a:spcBef>
                        <a:spcAft>
                          <a:spcPts val="0"/>
                        </a:spcAft>
                      </a:pPr>
                      <a:r>
                        <a:rPr kumimoji="0" lang="en-US" sz="1250" b="0" i="0" u="none" strike="noStrike" kern="1200" dirty="0">
                          <a:solidFill>
                            <a:schemeClr val="tx1"/>
                          </a:solidFill>
                          <a:latin typeface="Garamond" pitchFamily="18" charset="0"/>
                          <a:ea typeface="+mn-ea"/>
                          <a:cs typeface="Calibri" pitchFamily="34" charset="0"/>
                        </a:rPr>
                        <a:t>10.00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kumimoji="0" lang="en-US" sz="1250" b="0" i="0" u="none" strike="noStrike" kern="1200" dirty="0">
                          <a:solidFill>
                            <a:srgbClr val="0000FF"/>
                          </a:solidFill>
                          <a:latin typeface="Garamond" pitchFamily="18" charset="0"/>
                          <a:ea typeface="+mn-ea"/>
                          <a:cs typeface="Calibri" pitchFamily="34" charset="0"/>
                        </a:rPr>
                        <a:t>10.25  </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09"/>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1" i="0" u="none" strike="noStrike" dirty="0">
                          <a:solidFill>
                            <a:srgbClr val="FF0000"/>
                          </a:solidFill>
                          <a:latin typeface="Garamond" pitchFamily="18" charset="0"/>
                        </a:rPr>
                        <a:t>Industry Total</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1" i="0" u="none" strike="noStrike" dirty="0">
                          <a:solidFill>
                            <a:srgbClr val="FF0000"/>
                          </a:solidFill>
                          <a:latin typeface="Garamond" pitchFamily="18" charset="0"/>
                        </a:rPr>
                        <a:t>6.48</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rtl="0" eaLnBrk="1" fontAlgn="ctr" latinLnBrk="0" hangingPunct="1">
                        <a:lnSpc>
                          <a:spcPct val="100000"/>
                        </a:lnSpc>
                        <a:spcBef>
                          <a:spcPts val="0"/>
                        </a:spcBef>
                        <a:spcAft>
                          <a:spcPts val="0"/>
                        </a:spcAft>
                      </a:pPr>
                      <a:r>
                        <a:rPr kumimoji="0" lang="en-US" sz="1250" b="1" i="0" u="none" strike="noStrike" kern="1200" dirty="0">
                          <a:solidFill>
                            <a:srgbClr val="FF0000"/>
                          </a:solidFill>
                          <a:latin typeface="Garamond" pitchFamily="18" charset="0"/>
                          <a:ea typeface="+mn-ea"/>
                          <a:cs typeface="Calibri" pitchFamily="34" charset="0"/>
                        </a:rPr>
                        <a:t>9.85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1" i="0" u="none" strike="noStrike" dirty="0">
                          <a:solidFill>
                            <a:srgbClr val="FF0000"/>
                          </a:solidFill>
                          <a:latin typeface="Garamond" pitchFamily="18" charset="0"/>
                          <a:cs typeface="Calibri" pitchFamily="34" charset="0"/>
                        </a:rPr>
                        <a:t>10.66</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0"/>
                  </a:ext>
                </a:extLst>
              </a:tr>
              <a:tr h="194561">
                <a:tc rowSpan="11">
                  <a:txBody>
                    <a:bodyPr/>
                    <a:lstStyle/>
                    <a:p>
                      <a:pPr algn="l" fontAlgn="b">
                        <a:lnSpc>
                          <a:spcPct val="100000"/>
                        </a:lnSpc>
                      </a:pPr>
                      <a:r>
                        <a:rPr lang="en-US" sz="1250" b="1" i="0" u="none" strike="noStrike" dirty="0">
                          <a:solidFill>
                            <a:srgbClr val="000000"/>
                          </a:solidFill>
                          <a:latin typeface="Garamond" pitchFamily="18" charset="0"/>
                        </a:rPr>
                        <a:t>Services</a:t>
                      </a:r>
                    </a:p>
                    <a:p>
                      <a:pPr algn="l" fontAlgn="b">
                        <a:lnSpc>
                          <a:spcPct val="100000"/>
                        </a:lnSpc>
                      </a:pPr>
                      <a:r>
                        <a:rPr lang="en-US" sz="1250" b="0" i="0" u="none" strike="noStrike" dirty="0">
                          <a:solidFill>
                            <a:srgbClr val="000000"/>
                          </a:solidFill>
                          <a:latin typeface="Garamond" pitchFamily="18" charset="0"/>
                        </a:rPr>
                        <a:t> </a:t>
                      </a:r>
                    </a:p>
                    <a:p>
                      <a:pPr algn="l" fontAlgn="b">
                        <a:lnSpc>
                          <a:spcPct val="100000"/>
                        </a:lnSpc>
                      </a:pPr>
                      <a:endParaRPr lang="en-US" sz="1250" b="0" i="0" u="none" strike="noStrike" dirty="0">
                        <a:solidFill>
                          <a:srgbClr val="000000"/>
                        </a:solidFill>
                        <a:latin typeface="Garamond" pitchFamily="18" charset="0"/>
                      </a:endParaRPr>
                    </a:p>
                    <a:p>
                      <a:pPr algn="l" fontAlgn="b">
                        <a:lnSpc>
                          <a:spcPct val="100000"/>
                        </a:lnSpc>
                      </a:pPr>
                      <a:r>
                        <a:rPr lang="en-US" sz="1250" b="0" i="0" u="none" strike="noStrike" dirty="0">
                          <a:solidFill>
                            <a:srgbClr val="000000"/>
                          </a:solidFill>
                          <a:latin typeface="Garamond" pitchFamily="18" charset="0"/>
                        </a:rPr>
                        <a:t> </a:t>
                      </a:r>
                    </a:p>
                    <a:p>
                      <a:pPr algn="l" fontAlgn="b">
                        <a:lnSpc>
                          <a:spcPct val="100000"/>
                        </a:lnSpc>
                      </a:pPr>
                      <a:r>
                        <a:rPr lang="en-US" sz="1250" b="0" i="0" u="none" strike="noStrike" dirty="0">
                          <a:solidFill>
                            <a:srgbClr val="000000"/>
                          </a:solidFill>
                          <a:latin typeface="Garamond" pitchFamily="18" charset="0"/>
                        </a:rPr>
                        <a:t> </a:t>
                      </a:r>
                    </a:p>
                    <a:p>
                      <a:pPr algn="l" fontAlgn="b">
                        <a:lnSpc>
                          <a:spcPct val="100000"/>
                        </a:lnSpc>
                      </a:pPr>
                      <a:r>
                        <a:rPr lang="en-US" sz="1250" b="0" i="0" u="none" strike="noStrike" dirty="0">
                          <a:solidFill>
                            <a:srgbClr val="000000"/>
                          </a:solidFill>
                          <a:latin typeface="Garamond" pitchFamily="18" charset="0"/>
                        </a:rPr>
                        <a:t> </a:t>
                      </a: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Wholesale and retail trade</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5.02</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6.55</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6.55</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1"/>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Hotels and Restaurants</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6.46</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6.22</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6.22</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2"/>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Transport, Storage &amp; Communication</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6.19</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6.67</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6.67</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3"/>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Financial Intermediations</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4.46</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6.45</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FF"/>
                          </a:solidFill>
                          <a:latin typeface="Garamond" pitchFamily="18" charset="0"/>
                          <a:cs typeface="Calibri" pitchFamily="34" charset="0"/>
                        </a:rPr>
                        <a:t>    8.20   </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4"/>
                  </a:ext>
                </a:extLst>
              </a:tr>
              <a:tr h="186786">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Real estate, Renting and Business Activities</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4.85</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5.99</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FF"/>
                          </a:solidFill>
                          <a:latin typeface="Garamond" pitchFamily="18" charset="0"/>
                          <a:cs typeface="Calibri" pitchFamily="34" charset="0"/>
                        </a:rPr>
                        <a:t>    7.40   </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5"/>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Public administration</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a:solidFill>
                            <a:srgbClr val="000000"/>
                          </a:solidFill>
                          <a:latin typeface="Garamond" pitchFamily="18" charset="0"/>
                        </a:rPr>
                        <a:t>6.02</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7.60</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7.60</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6"/>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Education</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6.19</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6.02</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6.02</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7"/>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Health and Social Works</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9.96</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8.28</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8.28</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8"/>
                  </a:ext>
                </a:extLst>
              </a:tr>
              <a:tr h="240066">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ct val="100000"/>
                        </a:lnSpc>
                      </a:pPr>
                      <a:r>
                        <a:rPr lang="en-US" sz="1250" b="0" i="0" u="none" strike="noStrike" dirty="0">
                          <a:solidFill>
                            <a:srgbClr val="000000"/>
                          </a:solidFill>
                          <a:latin typeface="Garamond" pitchFamily="18" charset="0"/>
                        </a:rPr>
                        <a:t>Community, Social and Personal services</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dirty="0">
                          <a:solidFill>
                            <a:srgbClr val="000000"/>
                          </a:solidFill>
                          <a:latin typeface="Garamond" pitchFamily="18" charset="0"/>
                        </a:rPr>
                        <a:t>3.61</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3.53</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3.53</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19"/>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0" i="0" u="none" strike="noStrike" dirty="0">
                          <a:solidFill>
                            <a:srgbClr val="000000"/>
                          </a:solidFill>
                          <a:latin typeface="Garamond" pitchFamily="18" charset="0"/>
                        </a:rPr>
                        <a:t>Tax less subsidy</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0" i="0" u="none" strike="noStrike">
                          <a:solidFill>
                            <a:srgbClr val="000000"/>
                          </a:solidFill>
                          <a:latin typeface="Garamond" pitchFamily="18" charset="0"/>
                        </a:rPr>
                        <a:t>0.62</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lang="en-US" sz="1250" dirty="0">
                          <a:latin typeface="Garamond" pitchFamily="18" charset="0"/>
                          <a:ea typeface="Calibri"/>
                          <a:cs typeface="Calibri" pitchFamily="34" charset="0"/>
                        </a:rPr>
                        <a:t>3.20</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lang="en-US" sz="1250" b="0" i="0" u="none" strike="noStrike" dirty="0">
                          <a:solidFill>
                            <a:srgbClr val="000000"/>
                          </a:solidFill>
                          <a:latin typeface="Garamond" pitchFamily="18" charset="0"/>
                          <a:cs typeface="Calibri" pitchFamily="34" charset="0"/>
                        </a:rPr>
                        <a:t>3.20</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20"/>
                  </a:ext>
                </a:extLst>
              </a:tr>
              <a:tr h="194561">
                <a:tc vMerge="1">
                  <a:txBody>
                    <a:bodyPr/>
                    <a:lstStyle/>
                    <a:p>
                      <a:pPr algn="l" fontAlgn="b"/>
                      <a:endParaRPr lang="en-US" sz="1000" b="0" i="0" u="none" strike="noStrike" dirty="0">
                        <a:solidFill>
                          <a:srgbClr val="000000"/>
                        </a:solidFill>
                        <a:latin typeface="Calibri"/>
                      </a:endParaRPr>
                    </a:p>
                  </a:txBody>
                  <a:tcPr marL="5730" marR="5730" marT="573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ct val="100000"/>
                        </a:lnSpc>
                      </a:pPr>
                      <a:r>
                        <a:rPr lang="en-US" sz="1250" b="1" i="0" u="none" strike="noStrike" dirty="0">
                          <a:solidFill>
                            <a:srgbClr val="FF0000"/>
                          </a:solidFill>
                          <a:latin typeface="Garamond" pitchFamily="18" charset="0"/>
                        </a:rPr>
                        <a:t>Services Total</a:t>
                      </a: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00000"/>
                        </a:lnSpc>
                      </a:pPr>
                      <a:r>
                        <a:rPr lang="en-US" sz="1250" b="1" i="0" u="none" strike="noStrike">
                          <a:solidFill>
                            <a:srgbClr val="FF0000"/>
                          </a:solidFill>
                          <a:latin typeface="Garamond" pitchFamily="18" charset="0"/>
                        </a:rPr>
                        <a:t>4.98</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marL="0" marR="0" algn="ctr">
                        <a:lnSpc>
                          <a:spcPct val="100000"/>
                        </a:lnSpc>
                        <a:spcBef>
                          <a:spcPts val="0"/>
                        </a:spcBef>
                        <a:spcAft>
                          <a:spcPts val="0"/>
                        </a:spcAft>
                      </a:pPr>
                      <a:r>
                        <a:rPr kumimoji="0" lang="en-US" sz="1250" b="1" i="0" u="none" strike="noStrike" kern="1200" dirty="0">
                          <a:solidFill>
                            <a:srgbClr val="FF0000"/>
                          </a:solidFill>
                          <a:latin typeface="Garamond" pitchFamily="18" charset="0"/>
                          <a:ea typeface="+mn-ea"/>
                          <a:cs typeface="+mn-cs"/>
                        </a:rPr>
                        <a:t>5.96</a:t>
                      </a:r>
                    </a:p>
                  </a:txBody>
                  <a:tcPr marL="5715" marR="5715" marT="57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lnSpc>
                          <a:spcPct val="100000"/>
                        </a:lnSpc>
                      </a:pPr>
                      <a:r>
                        <a:rPr kumimoji="0" lang="en-US" sz="1250" b="1" i="0" u="none" strike="noStrike" kern="1200" dirty="0">
                          <a:solidFill>
                            <a:srgbClr val="FF0000"/>
                          </a:solidFill>
                          <a:latin typeface="Garamond" pitchFamily="18" charset="0"/>
                          <a:ea typeface="+mn-ea"/>
                          <a:cs typeface="+mn-cs"/>
                        </a:rPr>
                        <a:t>6.23</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10021"/>
                  </a:ext>
                </a:extLst>
              </a:tr>
              <a:tr h="214943">
                <a:tc gridSpan="2">
                  <a:txBody>
                    <a:bodyPr/>
                    <a:lstStyle/>
                    <a:p>
                      <a:pPr algn="ctr" fontAlgn="b">
                        <a:lnSpc>
                          <a:spcPct val="100000"/>
                        </a:lnSpc>
                      </a:pPr>
                      <a:r>
                        <a:rPr lang="en-US" sz="1250" b="1" i="0" u="none" strike="noStrike" dirty="0">
                          <a:solidFill>
                            <a:srgbClr val="000000"/>
                          </a:solidFill>
                          <a:latin typeface="Garamond" pitchFamily="18" charset="0"/>
                        </a:rPr>
                        <a:t>GDP at Constant Price (base 2005-06=1000)</a:t>
                      </a:r>
                    </a:p>
                  </a:txBody>
                  <a:tcPr marL="5730" marR="5730" marT="573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pPr algn="l" fontAlgn="b"/>
                      <a:endParaRPr lang="en-US" sz="700" b="0" i="0" u="none" strike="noStrike" dirty="0">
                        <a:solidFill>
                          <a:srgbClr val="000000"/>
                        </a:solidFill>
                        <a:latin typeface="Calibri"/>
                      </a:endParaRPr>
                    </a:p>
                  </a:txBody>
                  <a:tcPr marL="5730" marR="5730" marT="573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lnSpc>
                          <a:spcPct val="100000"/>
                        </a:lnSpc>
                      </a:pPr>
                      <a:r>
                        <a:rPr lang="en-US" sz="1250" b="1" i="0" u="none" strike="noStrike" dirty="0">
                          <a:solidFill>
                            <a:srgbClr val="000000"/>
                          </a:solidFill>
                          <a:latin typeface="Garamond" pitchFamily="18" charset="0"/>
                        </a:rPr>
                        <a:t>5.24</a:t>
                      </a:r>
                    </a:p>
                  </a:txBody>
                  <a:tcPr marL="5730" marR="5730" marT="57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lnSpc>
                          <a:spcPct val="100000"/>
                        </a:lnSpc>
                      </a:pPr>
                      <a:r>
                        <a:rPr kumimoji="0" lang="en-US" sz="1250" b="1" i="0" u="none" strike="noStrike" kern="1200" dirty="0">
                          <a:solidFill>
                            <a:srgbClr val="000000"/>
                          </a:solidFill>
                          <a:latin typeface="Garamond" pitchFamily="18" charset="0"/>
                          <a:ea typeface="+mn-ea"/>
                          <a:cs typeface="+mn-cs"/>
                        </a:rPr>
                        <a:t>7.01</a:t>
                      </a:r>
                    </a:p>
                  </a:txBody>
                  <a:tcPr marL="5730" marR="5730" marT="57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lnSpc>
                          <a:spcPct val="100000"/>
                        </a:lnSpc>
                      </a:pPr>
                      <a:r>
                        <a:rPr kumimoji="0" lang="en-US" sz="1250" b="1" i="0" u="none" strike="noStrike" kern="1200" dirty="0">
                          <a:solidFill>
                            <a:srgbClr val="000000"/>
                          </a:solidFill>
                          <a:latin typeface="Garamond" pitchFamily="18" charset="0"/>
                          <a:ea typeface="+mn-ea"/>
                          <a:cs typeface="+mn-cs"/>
                        </a:rPr>
                        <a:t>7.44</a:t>
                      </a:r>
                    </a:p>
                  </a:txBody>
                  <a:tcPr marL="5730" marR="5730" marT="57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22"/>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17</a:t>
            </a:fld>
            <a:endParaRPr lang="en-US" dirty="0"/>
          </a:p>
        </p:txBody>
      </p:sp>
      <p:sp>
        <p:nvSpPr>
          <p:cNvPr id="3" name="TextBox 2"/>
          <p:cNvSpPr txBox="1"/>
          <p:nvPr/>
        </p:nvSpPr>
        <p:spPr>
          <a:xfrm>
            <a:off x="152400" y="1459705"/>
            <a:ext cx="3733800" cy="1815882"/>
          </a:xfrm>
          <a:prstGeom prst="rect">
            <a:avLst/>
          </a:prstGeom>
          <a:noFill/>
        </p:spPr>
        <p:txBody>
          <a:bodyPr wrap="square" rtlCol="0">
            <a:spAutoFit/>
          </a:bodyPr>
          <a:lstStyle/>
          <a:p>
            <a:r>
              <a:rPr lang="en-US" dirty="0">
                <a:latin typeface="+mn-lt"/>
              </a:rPr>
              <a:t>Six subsectors: </a:t>
            </a:r>
          </a:p>
          <a:p>
            <a:pPr marL="342900" indent="-342900">
              <a:buFont typeface="+mj-lt"/>
              <a:buAutoNum type="arabicPeriod"/>
            </a:pPr>
            <a:r>
              <a:rPr lang="en-US" dirty="0">
                <a:latin typeface="+mn-lt"/>
              </a:rPr>
              <a:t>Manufacturing, </a:t>
            </a:r>
          </a:p>
          <a:p>
            <a:pPr marL="342900" indent="-342900">
              <a:buFont typeface="+mj-lt"/>
              <a:buAutoNum type="arabicPeriod"/>
            </a:pPr>
            <a:r>
              <a:rPr lang="en-US" dirty="0">
                <a:latin typeface="+mn-lt"/>
              </a:rPr>
              <a:t>Construction, </a:t>
            </a:r>
          </a:p>
          <a:p>
            <a:pPr marL="342900" indent="-342900">
              <a:buFont typeface="+mj-lt"/>
              <a:buAutoNum type="arabicPeriod"/>
            </a:pPr>
            <a:r>
              <a:rPr lang="en-US" dirty="0">
                <a:latin typeface="+mn-lt"/>
              </a:rPr>
              <a:t>Transport, Storage and Communication, </a:t>
            </a:r>
          </a:p>
          <a:p>
            <a:pPr marL="342900" indent="-342900">
              <a:buFont typeface="+mj-lt"/>
              <a:buAutoNum type="arabicPeriod"/>
            </a:pPr>
            <a:r>
              <a:rPr lang="en-US" dirty="0">
                <a:latin typeface="+mn-lt"/>
              </a:rPr>
              <a:t>Financial Intermediations, </a:t>
            </a:r>
          </a:p>
          <a:p>
            <a:pPr marL="342900" indent="-342900">
              <a:buFont typeface="+mj-lt"/>
              <a:buAutoNum type="arabicPeriod"/>
            </a:pPr>
            <a:r>
              <a:rPr lang="en-US" dirty="0">
                <a:latin typeface="+mn-lt"/>
              </a:rPr>
              <a:t>Real Estate, Renting and Business, and </a:t>
            </a:r>
          </a:p>
          <a:p>
            <a:pPr marL="342900" indent="-342900">
              <a:buFont typeface="+mj-lt"/>
              <a:buAutoNum type="arabicPeriod"/>
            </a:pPr>
            <a:r>
              <a:rPr lang="en-US" dirty="0">
                <a:latin typeface="+mn-lt"/>
              </a:rPr>
              <a:t>Health</a:t>
            </a:r>
          </a:p>
        </p:txBody>
      </p:sp>
      <p:sp>
        <p:nvSpPr>
          <p:cNvPr id="4" name="Right Brace 3"/>
          <p:cNvSpPr/>
          <p:nvPr/>
        </p:nvSpPr>
        <p:spPr>
          <a:xfrm>
            <a:off x="3200400" y="1459706"/>
            <a:ext cx="647700" cy="1876425"/>
          </a:xfrm>
          <a:prstGeom prst="rightBrace">
            <a:avLst>
              <a:gd name="adj1" fmla="val 4791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3886200" y="2202656"/>
            <a:ext cx="1447800" cy="338554"/>
          </a:xfrm>
          <a:prstGeom prst="rect">
            <a:avLst/>
          </a:prstGeom>
          <a:noFill/>
        </p:spPr>
        <p:txBody>
          <a:bodyPr wrap="square" rtlCol="0">
            <a:spAutoFit/>
          </a:bodyPr>
          <a:lstStyle/>
          <a:p>
            <a:r>
              <a:rPr lang="en-US" b="1" dirty="0">
                <a:latin typeface="+mn-lt"/>
              </a:rPr>
              <a:t>51.36% of GDP</a:t>
            </a:r>
          </a:p>
        </p:txBody>
      </p:sp>
      <p:sp>
        <p:nvSpPr>
          <p:cNvPr id="6" name="TextBox 5"/>
          <p:cNvSpPr txBox="1"/>
          <p:nvPr/>
        </p:nvSpPr>
        <p:spPr>
          <a:xfrm>
            <a:off x="5943600" y="2212181"/>
            <a:ext cx="3505200" cy="338554"/>
          </a:xfrm>
          <a:prstGeom prst="rect">
            <a:avLst/>
          </a:prstGeom>
          <a:noFill/>
        </p:spPr>
        <p:txBody>
          <a:bodyPr wrap="square" rtlCol="0">
            <a:spAutoFit/>
          </a:bodyPr>
          <a:lstStyle/>
          <a:p>
            <a:r>
              <a:rPr lang="en-US" dirty="0">
                <a:latin typeface="+mn-lt"/>
              </a:rPr>
              <a:t>RMG export</a:t>
            </a:r>
          </a:p>
        </p:txBody>
      </p:sp>
      <p:sp>
        <p:nvSpPr>
          <p:cNvPr id="7" name="Right Brace 6"/>
          <p:cNvSpPr/>
          <p:nvPr/>
        </p:nvSpPr>
        <p:spPr>
          <a:xfrm>
            <a:off x="7010400" y="1735931"/>
            <a:ext cx="304800" cy="1371600"/>
          </a:xfrm>
          <a:prstGeom prst="rightBrace">
            <a:avLst>
              <a:gd name="adj1" fmla="val 4791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7315200" y="2235577"/>
            <a:ext cx="1600200" cy="338554"/>
          </a:xfrm>
          <a:prstGeom prst="rect">
            <a:avLst/>
          </a:prstGeom>
          <a:noFill/>
        </p:spPr>
        <p:txBody>
          <a:bodyPr wrap="square" rtlCol="0">
            <a:spAutoFit/>
          </a:bodyPr>
          <a:lstStyle/>
          <a:p>
            <a:r>
              <a:rPr lang="en-US" b="1" dirty="0">
                <a:latin typeface="+mn-lt"/>
              </a:rPr>
              <a:t>8.46% of GDP</a:t>
            </a:r>
          </a:p>
        </p:txBody>
      </p:sp>
      <p:sp>
        <p:nvSpPr>
          <p:cNvPr id="19457" name="Rectangle 1"/>
          <p:cNvSpPr>
            <a:spLocks noChangeArrowheads="1"/>
          </p:cNvSpPr>
          <p:nvPr/>
        </p:nvSpPr>
        <p:spPr bwMode="auto">
          <a:xfrm>
            <a:off x="0" y="59531"/>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3200" b="1" dirty="0">
                <a:latin typeface="+mn-lt"/>
                <a:ea typeface="+mj-ea"/>
                <a:cs typeface="+mj-cs"/>
              </a:rPr>
              <a:t>Sector-wise forecast approach</a:t>
            </a:r>
          </a:p>
        </p:txBody>
      </p:sp>
      <p:sp>
        <p:nvSpPr>
          <p:cNvPr id="11" name="TextBox 10"/>
          <p:cNvSpPr txBox="1"/>
          <p:nvPr/>
        </p:nvSpPr>
        <p:spPr>
          <a:xfrm>
            <a:off x="0" y="516731"/>
            <a:ext cx="9144000" cy="338554"/>
          </a:xfrm>
          <a:prstGeom prst="rect">
            <a:avLst/>
          </a:prstGeom>
          <a:noFill/>
        </p:spPr>
        <p:txBody>
          <a:bodyPr wrap="square" rtlCol="0">
            <a:spAutoFit/>
          </a:bodyPr>
          <a:lstStyle/>
          <a:p>
            <a:pPr algn="ctr"/>
            <a:r>
              <a:rPr lang="en-US" dirty="0">
                <a:latin typeface="+mn-lt"/>
              </a:rPr>
              <a:t>Autoregressive Integrated Moving Average (ARIMA Model)</a:t>
            </a:r>
          </a:p>
        </p:txBody>
      </p:sp>
      <p:sp>
        <p:nvSpPr>
          <p:cNvPr id="12" name="Rectangle 1"/>
          <p:cNvSpPr>
            <a:spLocks noChangeArrowheads="1"/>
          </p:cNvSpPr>
          <p:nvPr/>
        </p:nvSpPr>
        <p:spPr bwMode="auto">
          <a:xfrm>
            <a:off x="0" y="852308"/>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2800" b="1" dirty="0">
                <a:latin typeface="+mn-lt"/>
                <a:ea typeface="+mj-ea"/>
                <a:cs typeface="+mj-cs"/>
              </a:rPr>
              <a:t>Baseline scenario:</a:t>
            </a:r>
          </a:p>
        </p:txBody>
      </p:sp>
      <p:sp>
        <p:nvSpPr>
          <p:cNvPr id="28" name="TextBox 27"/>
          <p:cNvSpPr txBox="1"/>
          <p:nvPr/>
        </p:nvSpPr>
        <p:spPr>
          <a:xfrm>
            <a:off x="76200" y="3640931"/>
            <a:ext cx="8991600" cy="369332"/>
          </a:xfrm>
          <a:prstGeom prst="rect">
            <a:avLst/>
          </a:prstGeom>
          <a:noFill/>
        </p:spPr>
        <p:txBody>
          <a:bodyPr wrap="square" rtlCol="0">
            <a:spAutoFit/>
          </a:bodyPr>
          <a:lstStyle/>
          <a:p>
            <a:r>
              <a:rPr lang="en-US" sz="1800" b="1" dirty="0">
                <a:latin typeface="+mn-lt"/>
              </a:rPr>
              <a:t>The baseline scenario yields a GDP growth forecast of </a:t>
            </a:r>
            <a:r>
              <a:rPr lang="en-US" sz="1800" b="1" dirty="0">
                <a:solidFill>
                  <a:srgbClr val="FF0000"/>
                </a:solidFill>
                <a:latin typeface="+mn-lt"/>
              </a:rPr>
              <a:t> 7.01</a:t>
            </a:r>
            <a:r>
              <a:rPr lang="en-US" sz="1800" b="1" dirty="0">
                <a:latin typeface="+mn-lt"/>
              </a:rPr>
              <a:t> percent.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0" y="59531"/>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914400"/>
            <a:r>
              <a:rPr lang="en-US" sz="3200" b="1" dirty="0">
                <a:latin typeface="+mn-lt"/>
                <a:ea typeface="+mj-ea"/>
                <a:cs typeface="+mj-cs"/>
              </a:rPr>
              <a:t>Sector-wise forecast approach</a:t>
            </a:r>
          </a:p>
        </p:txBody>
      </p:sp>
      <p:sp>
        <p:nvSpPr>
          <p:cNvPr id="8" name="TextBox 7"/>
          <p:cNvSpPr txBox="1"/>
          <p:nvPr/>
        </p:nvSpPr>
        <p:spPr>
          <a:xfrm>
            <a:off x="228600" y="2854642"/>
            <a:ext cx="3505200" cy="1323439"/>
          </a:xfrm>
          <a:prstGeom prst="rect">
            <a:avLst/>
          </a:prstGeom>
          <a:noFill/>
        </p:spPr>
        <p:txBody>
          <a:bodyPr wrap="square" rtlCol="0">
            <a:spAutoFit/>
          </a:bodyPr>
          <a:lstStyle/>
          <a:p>
            <a:r>
              <a:rPr lang="en-US" dirty="0">
                <a:latin typeface="+mn-lt"/>
              </a:rPr>
              <a:t> </a:t>
            </a:r>
          </a:p>
          <a:p>
            <a:pPr marL="342900" indent="-342900">
              <a:buFont typeface="+mj-lt"/>
              <a:buAutoNum type="arabicPeriod"/>
            </a:pPr>
            <a:r>
              <a:rPr lang="en-US" dirty="0">
                <a:latin typeface="+mn-lt"/>
              </a:rPr>
              <a:t>Manufacturing, </a:t>
            </a:r>
          </a:p>
          <a:p>
            <a:pPr marL="342900" indent="-342900">
              <a:buFont typeface="+mj-lt"/>
              <a:buAutoNum type="arabicPeriod"/>
            </a:pPr>
            <a:r>
              <a:rPr lang="en-US" dirty="0">
                <a:latin typeface="+mn-lt"/>
              </a:rPr>
              <a:t>Construction</a:t>
            </a:r>
          </a:p>
          <a:p>
            <a:pPr marL="342900" indent="-342900">
              <a:buFont typeface="+mj-lt"/>
              <a:buAutoNum type="arabicPeriod"/>
            </a:pPr>
            <a:r>
              <a:rPr lang="en-US" dirty="0">
                <a:latin typeface="+mn-lt"/>
              </a:rPr>
              <a:t>Financial Intermediations, and</a:t>
            </a:r>
          </a:p>
          <a:p>
            <a:pPr marL="342900" indent="-342900">
              <a:buFont typeface="+mj-lt"/>
              <a:buAutoNum type="arabicPeriod"/>
            </a:pPr>
            <a:r>
              <a:rPr lang="en-US" dirty="0">
                <a:latin typeface="+mn-lt"/>
              </a:rPr>
              <a:t>Real Estate, Renting and Business </a:t>
            </a:r>
          </a:p>
        </p:txBody>
      </p:sp>
      <p:cxnSp>
        <p:nvCxnSpPr>
          <p:cNvPr id="10" name="Straight Arrow Connector 9"/>
          <p:cNvCxnSpPr/>
          <p:nvPr/>
        </p:nvCxnSpPr>
        <p:spPr>
          <a:xfrm>
            <a:off x="1905000" y="3311842"/>
            <a:ext cx="3124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971800" y="3512760"/>
            <a:ext cx="2057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133725" y="3750885"/>
            <a:ext cx="1905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29200" y="3107531"/>
            <a:ext cx="3124200" cy="1077218"/>
          </a:xfrm>
          <a:prstGeom prst="rect">
            <a:avLst/>
          </a:prstGeom>
          <a:noFill/>
        </p:spPr>
        <p:txBody>
          <a:bodyPr wrap="square" rtlCol="0">
            <a:spAutoFit/>
          </a:bodyPr>
          <a:lstStyle/>
          <a:p>
            <a:pPr marL="342900" indent="-342900"/>
            <a:r>
              <a:rPr lang="en-US" dirty="0">
                <a:latin typeface="+mn-lt"/>
              </a:rPr>
              <a:t>11.25 percent (vs. 10.15% baseline)</a:t>
            </a:r>
          </a:p>
          <a:p>
            <a:pPr marL="342900" indent="-342900"/>
            <a:r>
              <a:rPr lang="en-US" dirty="0">
                <a:latin typeface="+mn-lt"/>
              </a:rPr>
              <a:t>10.25 percent (vs. 10.0% baseline)</a:t>
            </a:r>
          </a:p>
          <a:p>
            <a:pPr marL="342900" indent="-342900"/>
            <a:r>
              <a:rPr lang="en-US" dirty="0">
                <a:latin typeface="+mn-lt"/>
              </a:rPr>
              <a:t>8.20 percent (vs. 6.45% baseline)</a:t>
            </a:r>
          </a:p>
          <a:p>
            <a:pPr marL="342900" indent="-342900"/>
            <a:r>
              <a:rPr lang="fr-FR" dirty="0">
                <a:latin typeface="+mn-lt"/>
              </a:rPr>
              <a:t>7.40 percent (vs. 5.99% </a:t>
            </a:r>
            <a:r>
              <a:rPr lang="fr-FR" dirty="0" err="1">
                <a:latin typeface="+mn-lt"/>
              </a:rPr>
              <a:t>baseline</a:t>
            </a:r>
            <a:r>
              <a:rPr lang="fr-FR" dirty="0">
                <a:latin typeface="+mn-lt"/>
              </a:rPr>
              <a:t>)</a:t>
            </a:r>
          </a:p>
        </p:txBody>
      </p:sp>
      <p:sp>
        <p:nvSpPr>
          <p:cNvPr id="19" name="TextBox 18"/>
          <p:cNvSpPr txBox="1"/>
          <p:nvPr/>
        </p:nvSpPr>
        <p:spPr>
          <a:xfrm>
            <a:off x="0" y="516731"/>
            <a:ext cx="9144000" cy="338554"/>
          </a:xfrm>
          <a:prstGeom prst="rect">
            <a:avLst/>
          </a:prstGeom>
          <a:noFill/>
        </p:spPr>
        <p:txBody>
          <a:bodyPr wrap="square" rtlCol="0">
            <a:spAutoFit/>
          </a:bodyPr>
          <a:lstStyle/>
          <a:p>
            <a:pPr algn="ctr"/>
            <a:r>
              <a:rPr lang="en-US" dirty="0">
                <a:latin typeface="+mn-lt"/>
              </a:rPr>
              <a:t>Autoregressive Integrated Moving Average (ARIMA Model)</a:t>
            </a:r>
          </a:p>
        </p:txBody>
      </p:sp>
      <p:sp>
        <p:nvSpPr>
          <p:cNvPr id="21" name="TextBox 20"/>
          <p:cNvSpPr txBox="1"/>
          <p:nvPr/>
        </p:nvSpPr>
        <p:spPr>
          <a:xfrm>
            <a:off x="0" y="2726531"/>
            <a:ext cx="9144000" cy="338554"/>
          </a:xfrm>
          <a:prstGeom prst="rect">
            <a:avLst/>
          </a:prstGeom>
          <a:noFill/>
        </p:spPr>
        <p:txBody>
          <a:bodyPr wrap="square" rtlCol="0">
            <a:spAutoFit/>
          </a:bodyPr>
          <a:lstStyle/>
          <a:p>
            <a:r>
              <a:rPr lang="en-US" b="1" dirty="0">
                <a:latin typeface="+mn-lt"/>
              </a:rPr>
              <a:t>With the following assumptions in place </a:t>
            </a:r>
          </a:p>
        </p:txBody>
      </p:sp>
      <p:sp>
        <p:nvSpPr>
          <p:cNvPr id="24" name="Slide Number Placeholder 1"/>
          <p:cNvSpPr txBox="1">
            <a:spLocks/>
          </p:cNvSpPr>
          <p:nvPr/>
        </p:nvSpPr>
        <p:spPr>
          <a:xfrm>
            <a:off x="146304" y="4593113"/>
            <a:ext cx="457200" cy="343218"/>
          </a:xfrm>
          <a:prstGeom prst="ellipse">
            <a:avLst/>
          </a:prstGeom>
          <a:solidFill>
            <a:srgbClr val="008080"/>
          </a:solidFill>
        </p:spPr>
        <p:txBody>
          <a:bodyPr wrap="none" lIns="0" tIns="0" rIns="0" bIns="0" anchor="ctr" anchorCtr="1">
            <a:noAutofit/>
          </a:bodyPr>
          <a:lstStyle/>
          <a:p>
            <a:pPr marL="0" marR="0" lvl="0" indent="0" algn="ctr" defTabSz="815899" rtl="0" eaLnBrk="1" fontAlgn="base" latinLnBrk="0" hangingPunct="1">
              <a:lnSpc>
                <a:spcPct val="100000"/>
              </a:lnSpc>
              <a:spcBef>
                <a:spcPct val="0"/>
              </a:spcBef>
              <a:spcAft>
                <a:spcPct val="0"/>
              </a:spcAft>
              <a:buClrTx/>
              <a:buSzTx/>
              <a:buFontTx/>
              <a:buNone/>
              <a:tabLst/>
              <a:defRPr/>
            </a:pPr>
            <a:fld id="{7A78608A-E24C-4BFF-986B-9CC8DC53C9EE}" type="slidenum">
              <a:rPr kumimoji="0" lang="en-US" sz="1400" b="0" i="0" u="none" strike="noStrike" kern="1200" cap="none" spc="0" normalizeH="0" baseline="0" noProof="0" smtClean="0">
                <a:ln>
                  <a:noFill/>
                </a:ln>
                <a:solidFill>
                  <a:srgbClr val="FFFFFF"/>
                </a:solidFill>
                <a:effectLst/>
                <a:uLnTx/>
                <a:uFillTx/>
                <a:latin typeface="+mj-lt"/>
                <a:ea typeface="+mj-ea"/>
                <a:cs typeface="+mj-cs"/>
              </a:rPr>
              <a:pPr marL="0" marR="0" lvl="0" indent="0" algn="ctr" defTabSz="815899" rtl="0" eaLnBrk="1" fontAlgn="base" latinLnBrk="0" hangingPunct="1">
                <a:lnSpc>
                  <a:spcPct val="100000"/>
                </a:lnSpc>
                <a:spcBef>
                  <a:spcPct val="0"/>
                </a:spcBef>
                <a:spcAft>
                  <a:spcPct val="0"/>
                </a:spcAft>
                <a:buClrTx/>
                <a:buSzTx/>
                <a:buFontTx/>
                <a:buNone/>
                <a:tabLst/>
                <a:defRPr/>
              </a:pPr>
              <a:t>18</a:t>
            </a:fld>
            <a:endParaRPr kumimoji="0" lang="en-US" sz="1400" b="0" i="0" u="none" strike="noStrike" kern="1200" cap="none" spc="0" normalizeH="0" baseline="0" noProof="0" dirty="0">
              <a:ln>
                <a:noFill/>
              </a:ln>
              <a:solidFill>
                <a:srgbClr val="FFFFFF"/>
              </a:solidFill>
              <a:effectLst/>
              <a:uLnTx/>
              <a:uFillTx/>
              <a:latin typeface="+mj-lt"/>
              <a:ea typeface="+mj-ea"/>
              <a:cs typeface="+mj-cs"/>
            </a:endParaRPr>
          </a:p>
        </p:txBody>
      </p:sp>
      <p:sp>
        <p:nvSpPr>
          <p:cNvPr id="25" name="Rectangle 1"/>
          <p:cNvSpPr>
            <a:spLocks noChangeArrowheads="1"/>
          </p:cNvSpPr>
          <p:nvPr/>
        </p:nvSpPr>
        <p:spPr bwMode="auto">
          <a:xfrm>
            <a:off x="0" y="822186"/>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2800" b="1" dirty="0">
                <a:latin typeface="+mn-lt"/>
                <a:ea typeface="+mj-ea"/>
                <a:cs typeface="+mj-cs"/>
              </a:rPr>
              <a:t>Alternative scenario:</a:t>
            </a:r>
          </a:p>
        </p:txBody>
      </p:sp>
      <p:sp>
        <p:nvSpPr>
          <p:cNvPr id="26" name="TextBox 25"/>
          <p:cNvSpPr txBox="1"/>
          <p:nvPr/>
        </p:nvSpPr>
        <p:spPr>
          <a:xfrm>
            <a:off x="76200" y="1202531"/>
            <a:ext cx="3505200" cy="1323439"/>
          </a:xfrm>
          <a:prstGeom prst="rect">
            <a:avLst/>
          </a:prstGeom>
          <a:noFill/>
        </p:spPr>
        <p:txBody>
          <a:bodyPr wrap="square" rtlCol="0">
            <a:spAutoFit/>
          </a:bodyPr>
          <a:lstStyle/>
          <a:p>
            <a:endParaRPr lang="en-US" dirty="0">
              <a:latin typeface="+mn-lt"/>
            </a:endParaRPr>
          </a:p>
          <a:p>
            <a:pPr marL="342900" indent="-342900">
              <a:buFont typeface="+mj-lt"/>
              <a:buAutoNum type="arabicPeriod"/>
            </a:pPr>
            <a:r>
              <a:rPr lang="en-US" dirty="0">
                <a:latin typeface="+mn-lt"/>
              </a:rPr>
              <a:t>Manufacturing, </a:t>
            </a:r>
          </a:p>
          <a:p>
            <a:pPr marL="342900" indent="-342900">
              <a:buFont typeface="+mj-lt"/>
              <a:buAutoNum type="arabicPeriod"/>
            </a:pPr>
            <a:r>
              <a:rPr lang="en-US" dirty="0">
                <a:latin typeface="+mn-lt"/>
              </a:rPr>
              <a:t>Construction</a:t>
            </a:r>
          </a:p>
          <a:p>
            <a:pPr marL="342900" indent="-342900">
              <a:buFont typeface="+mj-lt"/>
              <a:buAutoNum type="arabicPeriod"/>
            </a:pPr>
            <a:r>
              <a:rPr lang="en-US" dirty="0">
                <a:latin typeface="+mn-lt"/>
              </a:rPr>
              <a:t>Financial Intermediations, and</a:t>
            </a:r>
          </a:p>
          <a:p>
            <a:pPr marL="342900" indent="-342900">
              <a:buFont typeface="+mj-lt"/>
              <a:buAutoNum type="arabicPeriod"/>
            </a:pPr>
            <a:r>
              <a:rPr lang="en-US" dirty="0">
                <a:latin typeface="+mn-lt"/>
              </a:rPr>
              <a:t>Real Estate, Renting and Business </a:t>
            </a:r>
          </a:p>
        </p:txBody>
      </p:sp>
      <p:sp>
        <p:nvSpPr>
          <p:cNvPr id="27" name="Right Brace 26"/>
          <p:cNvSpPr/>
          <p:nvPr/>
        </p:nvSpPr>
        <p:spPr>
          <a:xfrm rot="10800000">
            <a:off x="2867025" y="973931"/>
            <a:ext cx="714375" cy="1828800"/>
          </a:xfrm>
          <a:prstGeom prst="rightBrace">
            <a:avLst>
              <a:gd name="adj1" fmla="val 4791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a:off x="3200400" y="1608356"/>
            <a:ext cx="2590800" cy="830997"/>
          </a:xfrm>
          <a:prstGeom prst="rect">
            <a:avLst/>
          </a:prstGeom>
          <a:noFill/>
        </p:spPr>
        <p:txBody>
          <a:bodyPr wrap="square" rtlCol="0">
            <a:spAutoFit/>
          </a:bodyPr>
          <a:lstStyle/>
          <a:p>
            <a:pPr>
              <a:buFont typeface="Arial" pitchFamily="34" charset="0"/>
              <a:buChar char="•"/>
            </a:pPr>
            <a:r>
              <a:rPr lang="en-US" dirty="0">
                <a:latin typeface="+mn-lt"/>
              </a:rPr>
              <a:t>  Stimulus Packages</a:t>
            </a:r>
          </a:p>
          <a:p>
            <a:pPr>
              <a:buFont typeface="Arial" pitchFamily="34" charset="0"/>
              <a:buChar char="•"/>
            </a:pPr>
            <a:r>
              <a:rPr lang="en-US" dirty="0">
                <a:latin typeface="+mn-lt"/>
              </a:rPr>
              <a:t>Government Mega Projects</a:t>
            </a:r>
          </a:p>
          <a:p>
            <a:pPr>
              <a:buFont typeface="Arial" pitchFamily="34" charset="0"/>
              <a:buChar char="•"/>
            </a:pPr>
            <a:r>
              <a:rPr lang="en-US" dirty="0">
                <a:latin typeface="+mn-lt"/>
              </a:rPr>
              <a:t>  Remittance</a:t>
            </a:r>
          </a:p>
        </p:txBody>
      </p:sp>
      <p:sp>
        <p:nvSpPr>
          <p:cNvPr id="29" name="Right Brace 28"/>
          <p:cNvSpPr/>
          <p:nvPr/>
        </p:nvSpPr>
        <p:spPr>
          <a:xfrm>
            <a:off x="6858000" y="907256"/>
            <a:ext cx="609600" cy="1600200"/>
          </a:xfrm>
          <a:prstGeom prst="rightBrace">
            <a:avLst>
              <a:gd name="adj1" fmla="val 4791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p:cNvSpPr txBox="1"/>
          <p:nvPr/>
        </p:nvSpPr>
        <p:spPr>
          <a:xfrm>
            <a:off x="5638801" y="1540252"/>
            <a:ext cx="3152774" cy="338554"/>
          </a:xfrm>
          <a:prstGeom prst="rect">
            <a:avLst/>
          </a:prstGeom>
          <a:noFill/>
        </p:spPr>
        <p:txBody>
          <a:bodyPr wrap="square" rtlCol="0">
            <a:spAutoFit/>
          </a:bodyPr>
          <a:lstStyle/>
          <a:p>
            <a:r>
              <a:rPr lang="en-US" dirty="0">
                <a:latin typeface="+mn-lt"/>
              </a:rPr>
              <a:t>Rest of the sectors          50% of GDP</a:t>
            </a:r>
          </a:p>
        </p:txBody>
      </p:sp>
      <p:sp>
        <p:nvSpPr>
          <p:cNvPr id="31" name="TextBox 30"/>
          <p:cNvSpPr txBox="1"/>
          <p:nvPr/>
        </p:nvSpPr>
        <p:spPr>
          <a:xfrm>
            <a:off x="5965114" y="1888331"/>
            <a:ext cx="1045286" cy="584775"/>
          </a:xfrm>
          <a:prstGeom prst="rect">
            <a:avLst/>
          </a:prstGeom>
          <a:noFill/>
        </p:spPr>
        <p:txBody>
          <a:bodyPr wrap="none" rtlCol="0">
            <a:spAutoFit/>
          </a:bodyPr>
          <a:lstStyle/>
          <a:p>
            <a:r>
              <a:rPr lang="en-US" dirty="0">
                <a:solidFill>
                  <a:srgbClr val="FF0000"/>
                </a:solidFill>
                <a:latin typeface="+mn-lt"/>
              </a:rPr>
              <a:t>Education </a:t>
            </a:r>
          </a:p>
          <a:p>
            <a:r>
              <a:rPr lang="en-US" dirty="0">
                <a:solidFill>
                  <a:srgbClr val="FF0000"/>
                </a:solidFill>
                <a:latin typeface="+mn-lt"/>
              </a:rPr>
              <a:t>Agriculture</a:t>
            </a:r>
          </a:p>
        </p:txBody>
      </p:sp>
      <p:cxnSp>
        <p:nvCxnSpPr>
          <p:cNvPr id="32" name="Straight Arrow Connector 31"/>
          <p:cNvCxnSpPr/>
          <p:nvPr/>
        </p:nvCxnSpPr>
        <p:spPr>
          <a:xfrm>
            <a:off x="5943600" y="2299811"/>
            <a:ext cx="0" cy="2743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876800" y="2269331"/>
            <a:ext cx="2590800" cy="523220"/>
          </a:xfrm>
          <a:prstGeom prst="rect">
            <a:avLst/>
          </a:prstGeom>
          <a:noFill/>
        </p:spPr>
        <p:txBody>
          <a:bodyPr wrap="square" rtlCol="0">
            <a:spAutoFit/>
          </a:bodyPr>
          <a:lstStyle/>
          <a:p>
            <a:r>
              <a:rPr lang="en-US" sz="1400" dirty="0">
                <a:latin typeface="+mn-lt"/>
              </a:rPr>
              <a:t>Uncertainty</a:t>
            </a:r>
          </a:p>
          <a:p>
            <a:r>
              <a:rPr lang="en-US" sz="1400" dirty="0">
                <a:latin typeface="+mn-lt"/>
              </a:rPr>
              <a:t>                 Demand and Supply Shock</a:t>
            </a:r>
          </a:p>
        </p:txBody>
      </p:sp>
      <p:grpSp>
        <p:nvGrpSpPr>
          <p:cNvPr id="2" name="Group 33"/>
          <p:cNvGrpSpPr/>
          <p:nvPr/>
        </p:nvGrpSpPr>
        <p:grpSpPr>
          <a:xfrm>
            <a:off x="5791200" y="2002631"/>
            <a:ext cx="182880" cy="367665"/>
            <a:chOff x="5791200" y="4250531"/>
            <a:chExt cx="182880" cy="367665"/>
          </a:xfrm>
        </p:grpSpPr>
        <p:cxnSp>
          <p:nvCxnSpPr>
            <p:cNvPr id="35" name="Straight Arrow Connector 34"/>
            <p:cNvCxnSpPr/>
            <p:nvPr/>
          </p:nvCxnSpPr>
          <p:spPr>
            <a:xfrm>
              <a:off x="5791200" y="4252436"/>
              <a:ext cx="0" cy="365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791200" y="4250531"/>
              <a:ext cx="182880"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7" name="Straight Connector 36"/>
          <p:cNvCxnSpPr/>
          <p:nvPr/>
        </p:nvCxnSpPr>
        <p:spPr>
          <a:xfrm>
            <a:off x="5943600" y="2297906"/>
            <a:ext cx="91440"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0" y="4250531"/>
            <a:ext cx="9144000" cy="338554"/>
          </a:xfrm>
          <a:prstGeom prst="rect">
            <a:avLst/>
          </a:prstGeom>
          <a:noFill/>
        </p:spPr>
        <p:txBody>
          <a:bodyPr wrap="square" rtlCol="0">
            <a:spAutoFit/>
          </a:bodyPr>
          <a:lstStyle/>
          <a:p>
            <a:r>
              <a:rPr lang="en-US" b="1" dirty="0">
                <a:latin typeface="+mn-lt"/>
              </a:rPr>
              <a:t>The alternative scenario yields a GDP growth forecast of </a:t>
            </a:r>
            <a:r>
              <a:rPr lang="en-US" b="1" dirty="0">
                <a:solidFill>
                  <a:srgbClr val="FF0000"/>
                </a:solidFill>
                <a:latin typeface="+mn-lt"/>
              </a:rPr>
              <a:t>7.44</a:t>
            </a:r>
            <a:r>
              <a:rPr lang="en-US" b="1" dirty="0">
                <a:latin typeface="+mn-lt"/>
              </a:rPr>
              <a:t> percent (vs. </a:t>
            </a:r>
            <a:r>
              <a:rPr lang="en-US" b="1" dirty="0">
                <a:solidFill>
                  <a:srgbClr val="FF0000"/>
                </a:solidFill>
                <a:latin typeface="+mn-lt"/>
              </a:rPr>
              <a:t>7.01</a:t>
            </a:r>
            <a:r>
              <a:rPr lang="en-US" b="1" dirty="0">
                <a:latin typeface="+mn-lt"/>
              </a:rPr>
              <a:t>% baseline growth).</a:t>
            </a:r>
          </a:p>
        </p:txBody>
      </p:sp>
      <p:cxnSp>
        <p:nvCxnSpPr>
          <p:cNvPr id="39" name="Straight Arrow Connector 38"/>
          <p:cNvCxnSpPr/>
          <p:nvPr/>
        </p:nvCxnSpPr>
        <p:spPr>
          <a:xfrm>
            <a:off x="3200400" y="4021931"/>
            <a:ext cx="1905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B197FA6A-4CB8-47B0-82EF-ADB06811A1E8}" type="slidenum">
              <a:rPr lang="en-US" smtClean="0"/>
              <a:pPr>
                <a:defRPr/>
              </a:pPr>
              <a:t>19</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56152036"/>
              </p:ext>
            </p:extLst>
          </p:nvPr>
        </p:nvGraphicFramePr>
        <p:xfrm>
          <a:off x="228600" y="897731"/>
          <a:ext cx="8686800" cy="3838194"/>
        </p:xfrm>
        <a:graphic>
          <a:graphicData uri="http://schemas.openxmlformats.org/drawingml/2006/table">
            <a:tbl>
              <a:tblPr/>
              <a:tblGrid>
                <a:gridCol w="8686800">
                  <a:extLst>
                    <a:ext uri="{9D8B030D-6E8A-4147-A177-3AD203B41FA5}">
                      <a16:colId xmlns:a16="http://schemas.microsoft.com/office/drawing/2014/main" val="20000"/>
                    </a:ext>
                  </a:extLst>
                </a:gridCol>
              </a:tblGrid>
              <a:tr h="3581400">
                <a:tc>
                  <a:txBody>
                    <a:bodyPr/>
                    <a:lstStyle/>
                    <a:p>
                      <a:pPr marL="0" marR="0">
                        <a:lnSpc>
                          <a:spcPct val="115000"/>
                        </a:lnSpc>
                        <a:spcBef>
                          <a:spcPts val="0"/>
                        </a:spcBef>
                        <a:spcAft>
                          <a:spcPts val="0"/>
                        </a:spcAft>
                      </a:pPr>
                      <a:r>
                        <a:rPr lang="en-US" sz="2400" b="1" i="1" dirty="0">
                          <a:latin typeface="Garamond" pitchFamily="18" charset="0"/>
                          <a:ea typeface="Calibri"/>
                          <a:cs typeface="Times New Roman"/>
                        </a:rPr>
                        <a:t>▪ </a:t>
                      </a:r>
                      <a:r>
                        <a:rPr lang="en-US" sz="2500" b="1" i="1" dirty="0">
                          <a:latin typeface="Times New Roman" panose="02020603050405020304" pitchFamily="18" charset="0"/>
                          <a:ea typeface="Calibri"/>
                          <a:cs typeface="Times New Roman" panose="02020603050405020304" pitchFamily="18" charset="0"/>
                        </a:rPr>
                        <a:t>Sector-wise GDP forecast assumptions</a:t>
                      </a:r>
                    </a:p>
                    <a:p>
                      <a:pPr marL="0" marR="0">
                        <a:lnSpc>
                          <a:spcPct val="115000"/>
                        </a:lnSpc>
                        <a:spcBef>
                          <a:spcPts val="0"/>
                        </a:spcBef>
                        <a:spcAft>
                          <a:spcPts val="0"/>
                        </a:spcAft>
                      </a:pPr>
                      <a:endParaRPr lang="en-US" sz="2400" b="1" dirty="0">
                        <a:latin typeface="Times New Roman" panose="02020603050405020304" pitchFamily="18" charset="0"/>
                        <a:ea typeface="Calibri"/>
                        <a:cs typeface="Times New Roman" panose="02020603050405020304" pitchFamily="18" charset="0"/>
                      </a:endParaRPr>
                    </a:p>
                    <a:p>
                      <a:pPr marL="0" marR="0" algn="just">
                        <a:lnSpc>
                          <a:spcPct val="115000"/>
                        </a:lnSpc>
                        <a:spcBef>
                          <a:spcPts val="0"/>
                        </a:spcBef>
                        <a:spcAft>
                          <a:spcPts val="0"/>
                        </a:spcAft>
                      </a:pPr>
                      <a:r>
                        <a:rPr lang="en-US" sz="2000" b="1" i="1" dirty="0">
                          <a:latin typeface="Times New Roman" panose="02020603050405020304" pitchFamily="18" charset="0"/>
                          <a:ea typeface="Calibri"/>
                          <a:cs typeface="Times New Roman" panose="02020603050405020304" pitchFamily="18" charset="0"/>
                        </a:rPr>
                        <a:t>▪ </a:t>
                      </a:r>
                      <a:r>
                        <a:rPr lang="en-US" sz="2200" b="1" i="1" dirty="0">
                          <a:latin typeface="Times New Roman" panose="02020603050405020304" pitchFamily="18" charset="0"/>
                          <a:ea typeface="Calibri"/>
                          <a:cs typeface="Times New Roman" panose="02020603050405020304" pitchFamily="18" charset="0"/>
                        </a:rPr>
                        <a:t>Baseline:</a:t>
                      </a:r>
                      <a:r>
                        <a:rPr lang="en-US" sz="2200" b="1" dirty="0">
                          <a:latin typeface="Times New Roman" panose="02020603050405020304" pitchFamily="18" charset="0"/>
                          <a:ea typeface="Calibri"/>
                          <a:cs typeface="Times New Roman" panose="02020603050405020304" pitchFamily="18" charset="0"/>
                        </a:rPr>
                        <a:t> </a:t>
                      </a:r>
                      <a:r>
                        <a:rPr lang="en-US" sz="2200" dirty="0">
                          <a:latin typeface="Times New Roman" panose="02020603050405020304" pitchFamily="18" charset="0"/>
                          <a:ea typeface="Calibri"/>
                          <a:cs typeface="Times New Roman" panose="02020603050405020304" pitchFamily="18" charset="0"/>
                        </a:rPr>
                        <a:t>ARIMA trend based forecast on last  30 years’ of data : No adjustment is done in the sector-wise growth forecasts.</a:t>
                      </a:r>
                    </a:p>
                    <a:p>
                      <a:pPr marL="0" marR="0" algn="just">
                        <a:lnSpc>
                          <a:spcPct val="115000"/>
                        </a:lnSpc>
                        <a:spcBef>
                          <a:spcPts val="0"/>
                        </a:spcBef>
                        <a:spcAft>
                          <a:spcPts val="0"/>
                        </a:spcAft>
                      </a:pPr>
                      <a:endParaRPr lang="en-US" sz="2000" dirty="0">
                        <a:latin typeface="Times New Roman" panose="02020603050405020304" pitchFamily="18" charset="0"/>
                        <a:ea typeface="Calibri"/>
                        <a:cs typeface="Times New Roman" panose="02020603050405020304" pitchFamily="18" charset="0"/>
                      </a:endParaRPr>
                    </a:p>
                    <a:p>
                      <a:pPr marL="0" marR="0" algn="just">
                        <a:lnSpc>
                          <a:spcPct val="115000"/>
                        </a:lnSpc>
                        <a:spcBef>
                          <a:spcPts val="0"/>
                        </a:spcBef>
                        <a:spcAft>
                          <a:spcPts val="0"/>
                        </a:spcAft>
                      </a:pPr>
                      <a:r>
                        <a:rPr lang="en-US" sz="2000" b="1" i="1" dirty="0">
                          <a:latin typeface="Times New Roman" panose="02020603050405020304" pitchFamily="18" charset="0"/>
                          <a:ea typeface="Calibri"/>
                          <a:cs typeface="Times New Roman" panose="02020603050405020304" pitchFamily="18" charset="0"/>
                        </a:rPr>
                        <a:t>▪</a:t>
                      </a:r>
                      <a:r>
                        <a:rPr lang="en-US" sz="2000" b="1" i="1" baseline="0" dirty="0">
                          <a:latin typeface="Times New Roman" panose="02020603050405020304" pitchFamily="18" charset="0"/>
                          <a:ea typeface="Calibri"/>
                          <a:cs typeface="Times New Roman" panose="02020603050405020304" pitchFamily="18" charset="0"/>
                        </a:rPr>
                        <a:t> </a:t>
                      </a:r>
                      <a:r>
                        <a:rPr lang="en-US" sz="2200" b="1" i="1" dirty="0">
                          <a:latin typeface="Times New Roman" panose="02020603050405020304" pitchFamily="18" charset="0"/>
                          <a:ea typeface="Calibri"/>
                          <a:cs typeface="Times New Roman" panose="02020603050405020304" pitchFamily="18" charset="0"/>
                        </a:rPr>
                        <a:t>Alternative Scenario: </a:t>
                      </a:r>
                      <a:r>
                        <a:rPr lang="en-US" sz="2200" b="0" i="0" dirty="0">
                          <a:latin typeface="Times New Roman" panose="02020603050405020304" pitchFamily="18" charset="0"/>
                          <a:ea typeface="Calibri"/>
                          <a:cs typeface="Times New Roman" panose="02020603050405020304" pitchFamily="18" charset="0"/>
                        </a:rPr>
                        <a:t>From the baseline, Upward</a:t>
                      </a:r>
                      <a:r>
                        <a:rPr lang="en-US" sz="2200" b="0" i="0" baseline="0" dirty="0">
                          <a:latin typeface="Times New Roman" panose="02020603050405020304" pitchFamily="18" charset="0"/>
                          <a:ea typeface="Calibri"/>
                          <a:cs typeface="Times New Roman" panose="02020603050405020304" pitchFamily="18" charset="0"/>
                        </a:rPr>
                        <a:t> adjustments on </a:t>
                      </a:r>
                      <a:r>
                        <a:rPr lang="en-US" sz="2200" b="0" i="0" dirty="0">
                          <a:latin typeface="Times New Roman" panose="02020603050405020304" pitchFamily="18" charset="0"/>
                          <a:ea typeface="Calibri"/>
                          <a:cs typeface="Times New Roman" panose="02020603050405020304" pitchFamily="18" charset="0"/>
                        </a:rPr>
                        <a:t>sector-wise growths of Manufacturing, Construction, Financial Intermediations, and Real estate respectively to 11.25 percent (vs. 10.15%),  10.25 percent (vs. 10.0%), 8.20 percent (vs. 6.45%) and 7.40 percent (5.99%).</a:t>
                      </a:r>
                    </a:p>
                    <a:p>
                      <a:pPr marL="0" marR="0">
                        <a:lnSpc>
                          <a:spcPct val="115000"/>
                        </a:lnSpc>
                        <a:spcBef>
                          <a:spcPts val="0"/>
                        </a:spcBef>
                        <a:spcAft>
                          <a:spcPts val="0"/>
                        </a:spcAft>
                      </a:pPr>
                      <a:endParaRPr lang="en-US" sz="1800" dirty="0">
                        <a:solidFill>
                          <a:srgbClr val="0070C0"/>
                        </a:solidFill>
                        <a:latin typeface="Garamond" pitchFamily="18" charset="0"/>
                        <a:ea typeface="Calibri"/>
                        <a:cs typeface="Times New Roman"/>
                      </a:endParaRPr>
                    </a:p>
                  </a:txBody>
                  <a:tcPr marL="67608" marR="67608"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bl>
          </a:graphicData>
        </a:graphic>
      </p:graphicFrame>
      <p:sp>
        <p:nvSpPr>
          <p:cNvPr id="7" name="Title 1"/>
          <p:cNvSpPr txBox="1">
            <a:spLocks/>
          </p:cNvSpPr>
          <p:nvPr/>
        </p:nvSpPr>
        <p:spPr bwMode="auto">
          <a:xfrm>
            <a:off x="0" y="153881"/>
            <a:ext cx="9144000" cy="667650"/>
          </a:xfrm>
          <a:prstGeom prst="rect">
            <a:avLst/>
          </a:prstGeom>
          <a:noFill/>
          <a:ln w="9525">
            <a:noFill/>
            <a:miter lim="800000"/>
            <a:headEnd/>
            <a:tailEnd/>
          </a:ln>
        </p:spPr>
        <p:txBody>
          <a:bodyPr vert="horz" wrap="square" lIns="81645" tIns="40823" rIns="81645" bIns="40823" numCol="1" anchor="ctr" anchorCtr="0" compatLnSpc="1">
            <a:prstTxWarp prst="textNoShape">
              <a:avLst/>
            </a:prstTxWarp>
          </a:bodyPr>
          <a:lstStyle/>
          <a:p>
            <a:pPr algn="ctr">
              <a:defRPr/>
            </a:pPr>
            <a:r>
              <a:rPr lang="en-US" sz="3200" b="1" dirty="0">
                <a:latin typeface="Garamond" pitchFamily="18" charset="0"/>
                <a:ea typeface="+mj-ea"/>
                <a:cs typeface="+mj-cs"/>
              </a:rPr>
              <a:t>GDP Forecast</a:t>
            </a:r>
            <a:r>
              <a:rPr lang="en-US" sz="3200" b="1" dirty="0">
                <a:latin typeface="Garamond" pitchFamily="18" charset="0"/>
              </a:rPr>
              <a:t> </a:t>
            </a:r>
            <a:r>
              <a:rPr lang="en-US" sz="2800" b="1" dirty="0">
                <a:latin typeface="Garamond" pitchFamily="18" charset="0"/>
              </a:rPr>
              <a:t>for FY21: Sector-wise Approach</a:t>
            </a:r>
            <a:r>
              <a:rPr lang="en-US" sz="2800" b="1" dirty="0">
                <a:latin typeface="Garamond" pitchFamily="18" charset="0"/>
                <a:ea typeface="+mj-ea"/>
                <a:cs typeface="+mj-cs"/>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a:t>
            </a:fld>
            <a:endParaRPr lang="en-US" dirty="0"/>
          </a:p>
        </p:txBody>
      </p:sp>
      <p:sp>
        <p:nvSpPr>
          <p:cNvPr id="3" name="Rectangle 2"/>
          <p:cNvSpPr/>
          <p:nvPr/>
        </p:nvSpPr>
        <p:spPr>
          <a:xfrm>
            <a:off x="0" y="211932"/>
            <a:ext cx="9144000" cy="707886"/>
          </a:xfrm>
          <a:prstGeom prst="rect">
            <a:avLst/>
          </a:prstGeom>
        </p:spPr>
        <p:txBody>
          <a:bodyPr wrap="square">
            <a:spAutoFit/>
          </a:bodyPr>
          <a:lstStyle/>
          <a:p>
            <a:pPr algn="ctr"/>
            <a:r>
              <a:rPr lang="en-US" sz="2400" b="1" dirty="0">
                <a:latin typeface="Garamond" panose="02020404030301010803" pitchFamily="18" charset="0"/>
              </a:rPr>
              <a:t>Economic Modeling and Forecasting-Practices in Bangladesh Bank</a:t>
            </a:r>
            <a:br>
              <a:rPr lang="en-US" dirty="0">
                <a:latin typeface="Garamond" panose="02020404030301010803" pitchFamily="18" charset="0"/>
              </a:rPr>
            </a:br>
            <a:endParaRPr lang="en-US" dirty="0"/>
          </a:p>
        </p:txBody>
      </p:sp>
      <p:sp>
        <p:nvSpPr>
          <p:cNvPr id="4" name="Rectangle 3"/>
          <p:cNvSpPr/>
          <p:nvPr/>
        </p:nvSpPr>
        <p:spPr>
          <a:xfrm>
            <a:off x="0" y="919818"/>
            <a:ext cx="9144000" cy="3431709"/>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Introduction.</a:t>
            </a:r>
          </a:p>
          <a:p>
            <a:r>
              <a:rPr lang="en-US" sz="1400"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Evolution of macroeconomic modeling and forecasting methods.</a:t>
            </a:r>
          </a:p>
          <a:p>
            <a:r>
              <a:rPr lang="en-US" sz="1400"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Forecasting GDP: based on sub-sectors.</a:t>
            </a:r>
          </a:p>
          <a:p>
            <a:r>
              <a:rPr lang="en-US"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Model-based GDP forecast of Bangladesh.</a:t>
            </a:r>
          </a:p>
          <a:p>
            <a:r>
              <a:rPr lang="en-US" sz="1400"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Forecasting inflation of Bangladesh.</a:t>
            </a:r>
          </a:p>
          <a:p>
            <a:r>
              <a:rPr lang="en-US" sz="1400"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Future planned activities of Bangladesh Bank.</a:t>
            </a:r>
          </a:p>
          <a:p>
            <a:endParaRPr lang="en-US" sz="2700" dirty="0"/>
          </a:p>
        </p:txBody>
      </p:sp>
    </p:spTree>
    <p:extLst>
      <p:ext uri="{BB962C8B-B14F-4D97-AF65-F5344CB8AC3E}">
        <p14:creationId xmlns:p14="http://schemas.microsoft.com/office/powerpoint/2010/main" val="25499694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20</a:t>
            </a:fld>
            <a:endParaRPr lang="en-US" dirty="0"/>
          </a:p>
        </p:txBody>
      </p:sp>
      <p:sp>
        <p:nvSpPr>
          <p:cNvPr id="3" name="Rectangle 2"/>
          <p:cNvSpPr/>
          <p:nvPr/>
        </p:nvSpPr>
        <p:spPr>
          <a:xfrm>
            <a:off x="0" y="1659731"/>
            <a:ext cx="9144000" cy="1477328"/>
          </a:xfrm>
          <a:prstGeom prst="rect">
            <a:avLst/>
          </a:prstGeom>
        </p:spPr>
        <p:txBody>
          <a:bodyPr wrap="square">
            <a:spAutoFit/>
          </a:bodyPr>
          <a:lstStyle/>
          <a:p>
            <a:pPr algn="ctr"/>
            <a:r>
              <a:rPr lang="en-US" sz="4500" b="1" dirty="0">
                <a:latin typeface="Garamond" panose="02020404030301010803" pitchFamily="18" charset="0"/>
              </a:rPr>
              <a:t>GDP Forecast:</a:t>
            </a:r>
          </a:p>
          <a:p>
            <a:pPr algn="ctr"/>
            <a:r>
              <a:rPr lang="en-US" sz="4500" b="1" dirty="0">
                <a:latin typeface="Garamond" panose="02020404030301010803" pitchFamily="18" charset="0"/>
              </a:rPr>
              <a:t>Model-based Approach</a:t>
            </a:r>
          </a:p>
        </p:txBody>
      </p:sp>
    </p:spTree>
    <p:extLst>
      <p:ext uri="{BB962C8B-B14F-4D97-AF65-F5344CB8AC3E}">
        <p14:creationId xmlns:p14="http://schemas.microsoft.com/office/powerpoint/2010/main" val="2145024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solidFill>
                  <a:schemeClr val="bg1"/>
                </a:solidFill>
              </a:rPr>
              <a:pPr>
                <a:defRPr/>
              </a:pPr>
              <a:t>21</a:t>
            </a:fld>
            <a:endParaRPr lang="en-US" dirty="0">
              <a:solidFill>
                <a:schemeClr val="bg1"/>
              </a:solidFill>
            </a:endParaRPr>
          </a:p>
        </p:txBody>
      </p:sp>
      <p:sp>
        <p:nvSpPr>
          <p:cNvPr id="4" name="Rectangle 1"/>
          <p:cNvSpPr>
            <a:spLocks noChangeArrowheads="1"/>
          </p:cNvSpPr>
          <p:nvPr/>
        </p:nvSpPr>
        <p:spPr bwMode="auto">
          <a:xfrm>
            <a:off x="0" y="78582"/>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200" b="1" dirty="0">
                <a:latin typeface="+mn-lt"/>
                <a:ea typeface="+mj-ea"/>
                <a:cs typeface="+mj-cs"/>
              </a:rPr>
              <a:t>Model based approach</a:t>
            </a:r>
          </a:p>
        </p:txBody>
      </p:sp>
      <p:sp>
        <p:nvSpPr>
          <p:cNvPr id="5" name="TextBox 4"/>
          <p:cNvSpPr txBox="1"/>
          <p:nvPr/>
        </p:nvSpPr>
        <p:spPr>
          <a:xfrm>
            <a:off x="0" y="516731"/>
            <a:ext cx="9144000" cy="338554"/>
          </a:xfrm>
          <a:prstGeom prst="rect">
            <a:avLst/>
          </a:prstGeom>
          <a:noFill/>
        </p:spPr>
        <p:txBody>
          <a:bodyPr wrap="square" rtlCol="0">
            <a:spAutoFit/>
          </a:bodyPr>
          <a:lstStyle/>
          <a:p>
            <a:pPr algn="ctr"/>
            <a:r>
              <a:rPr lang="en-US" dirty="0">
                <a:latin typeface="+mn-lt"/>
              </a:rPr>
              <a:t>Forecast based on output-gap</a:t>
            </a:r>
          </a:p>
        </p:txBody>
      </p:sp>
      <p:sp>
        <p:nvSpPr>
          <p:cNvPr id="6" name="TextBox 5"/>
          <p:cNvSpPr txBox="1"/>
          <p:nvPr/>
        </p:nvSpPr>
        <p:spPr>
          <a:xfrm>
            <a:off x="838200" y="897731"/>
            <a:ext cx="4648200" cy="1323439"/>
          </a:xfrm>
          <a:prstGeom prst="rect">
            <a:avLst/>
          </a:prstGeom>
          <a:noFill/>
        </p:spPr>
        <p:txBody>
          <a:bodyPr wrap="square" rtlCol="0">
            <a:spAutoFit/>
          </a:bodyPr>
          <a:lstStyle/>
          <a:p>
            <a:pPr marL="342900" indent="-342900"/>
            <a:r>
              <a:rPr lang="en-US" sz="2000" dirty="0">
                <a:solidFill>
                  <a:srgbClr val="0070C0"/>
                </a:solidFill>
                <a:latin typeface="Times New Roman" panose="02020603050405020304" pitchFamily="18" charset="0"/>
                <a:cs typeface="Times New Roman" panose="02020603050405020304" pitchFamily="18" charset="0"/>
              </a:rPr>
              <a:t>Variables</a:t>
            </a:r>
          </a:p>
          <a:p>
            <a:pPr marL="342900" indent="-342900">
              <a:buFont typeface="+mj-lt"/>
              <a:buAutoNum type="arabicPeriod"/>
            </a:pPr>
            <a:r>
              <a:rPr lang="en-US" sz="2000" dirty="0">
                <a:latin typeface="Times New Roman" panose="02020603050405020304" pitchFamily="18" charset="0"/>
                <a:cs typeface="Times New Roman" panose="02020603050405020304" pitchFamily="18" charset="0"/>
              </a:rPr>
              <a:t>Composite Lending Indicators (CLIW), </a:t>
            </a:r>
          </a:p>
          <a:p>
            <a:pPr marL="342900" indent="-342900">
              <a:buFont typeface="+mj-lt"/>
              <a:buAutoNum type="arabicPeriod"/>
            </a:pPr>
            <a:r>
              <a:rPr lang="en-US" sz="2000" dirty="0">
                <a:latin typeface="Times New Roman" panose="02020603050405020304" pitchFamily="18" charset="0"/>
                <a:cs typeface="Times New Roman" panose="02020603050405020304" pitchFamily="18" charset="0"/>
              </a:rPr>
              <a:t>Real Lending Rate (RRL), </a:t>
            </a:r>
          </a:p>
          <a:p>
            <a:pPr marL="342900" indent="-342900">
              <a:buFont typeface="+mj-lt"/>
              <a:buAutoNum type="arabicPeriod"/>
            </a:pPr>
            <a:r>
              <a:rPr lang="en-US" sz="2000" dirty="0">
                <a:latin typeface="Times New Roman" panose="02020603050405020304" pitchFamily="18" charset="0"/>
                <a:cs typeface="Times New Roman" panose="02020603050405020304" pitchFamily="18" charset="0"/>
              </a:rPr>
              <a:t>Series of output-gap.</a:t>
            </a:r>
          </a:p>
        </p:txBody>
      </p:sp>
      <p:sp>
        <p:nvSpPr>
          <p:cNvPr id="235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5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57" name="Rectangle 5"/>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5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60" name="Rectangle 8"/>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356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63" name="Rectangle 11"/>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8" name="TextBox 17"/>
          <p:cNvSpPr txBox="1"/>
          <p:nvPr/>
        </p:nvSpPr>
        <p:spPr>
          <a:xfrm>
            <a:off x="685800" y="3640931"/>
            <a:ext cx="7332488" cy="707886"/>
          </a:xfrm>
          <a:prstGeom prst="rect">
            <a:avLst/>
          </a:prstGeom>
          <a:noFill/>
        </p:spPr>
        <p:txBody>
          <a:bodyPr wrap="square" rtlCol="0">
            <a:spAutoFit/>
          </a:bodyPr>
          <a:lstStyle/>
          <a:p>
            <a:pPr marL="342900" indent="-342900"/>
            <a:r>
              <a:rPr lang="en-US" sz="2000" dirty="0">
                <a:solidFill>
                  <a:srgbClr val="0070C0"/>
                </a:solidFill>
                <a:latin typeface="Times New Roman" panose="02020603050405020304" pitchFamily="18" charset="0"/>
                <a:cs typeface="Times New Roman" panose="02020603050405020304" pitchFamily="18" charset="0"/>
              </a:rPr>
              <a:t>Shock</a:t>
            </a:r>
          </a:p>
          <a:p>
            <a:pPr marL="342900" indent="-342900">
              <a:buFont typeface="+mj-lt"/>
              <a:buAutoNum type="arabicPeriod"/>
            </a:pPr>
            <a:r>
              <a:rPr lang="en-US" sz="2000" dirty="0">
                <a:latin typeface="Times New Roman" panose="02020603050405020304" pitchFamily="18" charset="0"/>
                <a:cs typeface="Times New Roman" panose="02020603050405020304" pitchFamily="18" charset="0"/>
              </a:rPr>
              <a:t>COVID-19 cases in Europe and North-America.</a:t>
            </a:r>
          </a:p>
        </p:txBody>
      </p:sp>
      <p:sp>
        <p:nvSpPr>
          <p:cNvPr id="16" name="Rectangle 15"/>
          <p:cNvSpPr/>
          <p:nvPr/>
        </p:nvSpPr>
        <p:spPr>
          <a:xfrm>
            <a:off x="838200" y="2269331"/>
            <a:ext cx="917239" cy="400110"/>
          </a:xfrm>
          <a:prstGeom prst="rect">
            <a:avLst/>
          </a:prstGeom>
        </p:spPr>
        <p:txBody>
          <a:bodyPr wrap="none">
            <a:spAutoFit/>
          </a:bodyPr>
          <a:lstStyle/>
          <a:p>
            <a:pPr marL="342900" indent="-342900"/>
            <a:r>
              <a:rPr lang="en-US" sz="2000" dirty="0">
                <a:solidFill>
                  <a:srgbClr val="0070C0"/>
                </a:solidFill>
                <a:latin typeface="Garamond" panose="02020404030301010803" pitchFamily="18" charset="0"/>
              </a:rPr>
              <a:t>Models</a:t>
            </a:r>
          </a:p>
        </p:txBody>
      </p:sp>
      <p:sp>
        <p:nvSpPr>
          <p:cNvPr id="3" name="TextBox 2">
            <a:extLst>
              <a:ext uri="{FF2B5EF4-FFF2-40B4-BE49-F238E27FC236}">
                <a16:creationId xmlns:a16="http://schemas.microsoft.com/office/drawing/2014/main" id="{ED222626-0A9D-4D19-8BAD-A5759C11D87A}"/>
              </a:ext>
            </a:extLst>
          </p:cNvPr>
          <p:cNvSpPr txBox="1"/>
          <p:nvPr/>
        </p:nvSpPr>
        <p:spPr>
          <a:xfrm>
            <a:off x="838200" y="2650331"/>
            <a:ext cx="5429250"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Output gap = f(CLIW, RRL).</a:t>
            </a:r>
          </a:p>
        </p:txBody>
      </p:sp>
      <p:sp>
        <p:nvSpPr>
          <p:cNvPr id="19" name="TextBox 18">
            <a:extLst>
              <a:ext uri="{FF2B5EF4-FFF2-40B4-BE49-F238E27FC236}">
                <a16:creationId xmlns:a16="http://schemas.microsoft.com/office/drawing/2014/main" id="{9C224D15-1AA4-499B-A95F-77A2675731FC}"/>
              </a:ext>
            </a:extLst>
          </p:cNvPr>
          <p:cNvSpPr txBox="1"/>
          <p:nvPr/>
        </p:nvSpPr>
        <p:spPr>
          <a:xfrm>
            <a:off x="762000" y="3107531"/>
            <a:ext cx="7743825"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GDP growth at base price = f(output gap, growth of potential GDP).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3E66BC-3661-4ED8-824A-263CC5720E61}"/>
              </a:ext>
            </a:extLst>
          </p:cNvPr>
          <p:cNvSpPr>
            <a:spLocks noGrp="1"/>
          </p:cNvSpPr>
          <p:nvPr>
            <p:ph type="sldNum" sz="quarter" idx="12"/>
          </p:nvPr>
        </p:nvSpPr>
        <p:spPr/>
        <p:txBody>
          <a:bodyPr/>
          <a:lstStyle/>
          <a:p>
            <a:pPr>
              <a:defRPr/>
            </a:pPr>
            <a:fld id="{7A78608A-E24C-4BFF-986B-9CC8DC53C9EE}" type="slidenum">
              <a:rPr lang="en-US" smtClean="0">
                <a:solidFill>
                  <a:schemeClr val="bg1"/>
                </a:solidFill>
              </a:rPr>
              <a:pPr>
                <a:defRPr/>
              </a:pPr>
              <a:t>22</a:t>
            </a:fld>
            <a:endParaRPr lang="en-US" dirty="0">
              <a:solidFill>
                <a:schemeClr val="bg1"/>
              </a:solidFill>
            </a:endParaRPr>
          </a:p>
        </p:txBody>
      </p:sp>
      <p:sp>
        <p:nvSpPr>
          <p:cNvPr id="5" name="Rectangle 1">
            <a:extLst>
              <a:ext uri="{FF2B5EF4-FFF2-40B4-BE49-F238E27FC236}">
                <a16:creationId xmlns:a16="http://schemas.microsoft.com/office/drawing/2014/main" id="{474EE52C-702D-4156-A22D-BC6B841DFF9F}"/>
              </a:ext>
            </a:extLst>
          </p:cNvPr>
          <p:cNvSpPr>
            <a:spLocks noChangeArrowheads="1"/>
          </p:cNvSpPr>
          <p:nvPr/>
        </p:nvSpPr>
        <p:spPr bwMode="auto">
          <a:xfrm>
            <a:off x="-152400" y="15799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200" b="1" dirty="0">
                <a:latin typeface="Garamond" panose="02020404030301010803" pitchFamily="18" charset="0"/>
                <a:ea typeface="+mj-ea"/>
                <a:cs typeface="+mj-cs"/>
              </a:rPr>
              <a:t>Model based approach : steps</a:t>
            </a:r>
          </a:p>
        </p:txBody>
      </p:sp>
      <p:sp>
        <p:nvSpPr>
          <p:cNvPr id="6" name="Content Placeholder 2">
            <a:extLst>
              <a:ext uri="{FF2B5EF4-FFF2-40B4-BE49-F238E27FC236}">
                <a16:creationId xmlns:a16="http://schemas.microsoft.com/office/drawing/2014/main" id="{6337231E-8FCB-4C27-B7E9-B604087CF463}"/>
              </a:ext>
            </a:extLst>
          </p:cNvPr>
          <p:cNvSpPr txBox="1">
            <a:spLocks/>
          </p:cNvSpPr>
          <p:nvPr/>
        </p:nvSpPr>
        <p:spPr>
          <a:xfrm>
            <a:off x="380999" y="897731"/>
            <a:ext cx="8382001" cy="33528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a:r>
              <a:rPr lang="en-US" dirty="0">
                <a:latin typeface="Times New Roman" panose="02020603050405020304" pitchFamily="18" charset="0"/>
                <a:cs typeface="Times New Roman" panose="02020603050405020304" pitchFamily="18" charset="0"/>
              </a:rPr>
              <a:t>The Baseline GDP Forecast can be described into five steps</a:t>
            </a:r>
          </a:p>
          <a:p>
            <a:pPr marL="800100" lvl="2" indent="-342900"/>
            <a:r>
              <a:rPr lang="en-US" sz="2200" dirty="0">
                <a:latin typeface="Times New Roman" panose="02020603050405020304" pitchFamily="18" charset="0"/>
                <a:cs typeface="Times New Roman" panose="02020603050405020304" pitchFamily="18" charset="0"/>
              </a:rPr>
              <a:t>Potential GDP and output gap calculation.</a:t>
            </a:r>
          </a:p>
          <a:p>
            <a:pPr marL="800100" lvl="2" indent="-342900"/>
            <a:r>
              <a:rPr lang="en-US" sz="2200" dirty="0">
                <a:latin typeface="Times New Roman" panose="02020603050405020304" pitchFamily="18" charset="0"/>
                <a:cs typeface="Times New Roman" panose="02020603050405020304" pitchFamily="18" charset="0"/>
              </a:rPr>
              <a:t>Forecasting potential output growth.</a:t>
            </a:r>
          </a:p>
          <a:p>
            <a:pPr marL="800100" lvl="2" indent="-342900"/>
            <a:r>
              <a:rPr lang="en-US" sz="2200" dirty="0">
                <a:latin typeface="Times New Roman" panose="02020603050405020304" pitchFamily="18" charset="0"/>
                <a:cs typeface="Times New Roman" panose="02020603050405020304" pitchFamily="18" charset="0"/>
              </a:rPr>
              <a:t>Conversion of annual output gap into monthly frequency.</a:t>
            </a:r>
          </a:p>
          <a:p>
            <a:pPr marL="800100" lvl="2" indent="-342900"/>
            <a:r>
              <a:rPr lang="en-US" sz="2200" dirty="0">
                <a:latin typeface="Times New Roman" panose="02020603050405020304" pitchFamily="18" charset="0"/>
                <a:cs typeface="Times New Roman" panose="02020603050405020304" pitchFamily="18" charset="0"/>
              </a:rPr>
              <a:t>Forecasting output gap.</a:t>
            </a:r>
          </a:p>
          <a:p>
            <a:pPr marL="800100" lvl="2" indent="-342900"/>
            <a:r>
              <a:rPr lang="en-US" sz="2200" dirty="0">
                <a:latin typeface="Times New Roman" panose="02020603050405020304" pitchFamily="18" charset="0"/>
                <a:cs typeface="Times New Roman" panose="02020603050405020304" pitchFamily="18" charset="0"/>
              </a:rPr>
              <a:t>GDP growth rate forecast.</a:t>
            </a:r>
          </a:p>
          <a:p>
            <a:pPr marL="800100" lvl="2" indent="-342900"/>
            <a:endParaRPr lang="en-US" dirty="0">
              <a:latin typeface="Times New Roman" panose="02020603050405020304" pitchFamily="18" charset="0"/>
              <a:cs typeface="Times New Roman" panose="02020603050405020304" pitchFamily="18" charset="0"/>
            </a:endParaRPr>
          </a:p>
          <a:p>
            <a:pPr marL="342900" lvl="1" indent="-342900"/>
            <a:r>
              <a:rPr lang="en-US" dirty="0">
                <a:latin typeface="Times New Roman" panose="02020603050405020304" pitchFamily="18" charset="0"/>
                <a:cs typeface="Times New Roman" panose="02020603050405020304" pitchFamily="18" charset="0"/>
              </a:rPr>
              <a:t>Scenario analysis for alternative forecast considering various shocks on the model variables.</a:t>
            </a:r>
          </a:p>
        </p:txBody>
      </p:sp>
    </p:spTree>
    <p:extLst>
      <p:ext uri="{BB962C8B-B14F-4D97-AF65-F5344CB8AC3E}">
        <p14:creationId xmlns:p14="http://schemas.microsoft.com/office/powerpoint/2010/main" val="24515805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23</a:t>
            </a:fld>
            <a:endParaRPr lang="en-US" dirty="0"/>
          </a:p>
        </p:txBody>
      </p:sp>
      <p:sp>
        <p:nvSpPr>
          <p:cNvPr id="3" name="Rectangle 2"/>
          <p:cNvSpPr/>
          <p:nvPr/>
        </p:nvSpPr>
        <p:spPr>
          <a:xfrm>
            <a:off x="0" y="135731"/>
            <a:ext cx="9143999"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GDP forecast process  </a:t>
            </a:r>
            <a:endParaRPr lang="en-US" sz="3000" dirty="0"/>
          </a:p>
        </p:txBody>
      </p:sp>
      <p:sp>
        <p:nvSpPr>
          <p:cNvPr id="4" name="Rectangle 3"/>
          <p:cNvSpPr/>
          <p:nvPr/>
        </p:nvSpPr>
        <p:spPr>
          <a:xfrm>
            <a:off x="-1" y="897731"/>
            <a:ext cx="9143999" cy="3785652"/>
          </a:xfrm>
          <a:prstGeom prst="rect">
            <a:avLst/>
          </a:prstGeom>
        </p:spPr>
        <p:txBody>
          <a:bodyPr wrap="square">
            <a:spAutoFit/>
          </a:bodyPr>
          <a:lstStyle/>
          <a:p>
            <a:pPr marL="342900" lvl="1" indent="-342900"/>
            <a:r>
              <a:rPr lang="en-US" dirty="0">
                <a:latin typeface="Garamond" panose="02020404030301010803"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Potential GDP and output gap calculation</a:t>
            </a:r>
          </a:p>
          <a:p>
            <a:pPr marL="800100" lvl="2" indent="-342900"/>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300" dirty="0">
                <a:latin typeface="Times New Roman" panose="02020603050405020304" pitchFamily="18" charset="0"/>
                <a:ea typeface="SimSun" panose="02010600030101010101" pitchFamily="2" charset="-122"/>
                <a:cs typeface="Times New Roman" panose="02020603050405020304" pitchFamily="18" charset="0"/>
              </a:rPr>
              <a:t>A long run increase in the country’s output requires expansion of its productive capacity through investment expenditures.</a:t>
            </a:r>
          </a:p>
          <a:p>
            <a:pPr marL="800100" lvl="2" indent="-342900"/>
            <a:endParaRPr lang="en-US"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400" dirty="0">
                <a:latin typeface="Times New Roman" panose="02020603050405020304" pitchFamily="18" charset="0"/>
                <a:ea typeface="SimSun" panose="02010600030101010101" pitchFamily="2" charset="-122"/>
                <a:cs typeface="Times New Roman" panose="02020603050405020304" pitchFamily="18" charset="0"/>
              </a:rPr>
              <a:t>Calculation of potential output path using ARDL dynamic equation</a:t>
            </a:r>
          </a:p>
          <a:p>
            <a:pPr marL="1257300" lvl="3" indent="-342900"/>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200" dirty="0">
                <a:latin typeface="Times New Roman" panose="02020603050405020304" pitchFamily="18" charset="0"/>
                <a:ea typeface="SimSun" panose="02010600030101010101" pitchFamily="2" charset="-122"/>
                <a:cs typeface="Times New Roman" panose="02020603050405020304" pitchFamily="18" charset="0"/>
              </a:rPr>
              <a:t>Annual time series of output and investment for the period 1982 to 2020 from WDI.</a:t>
            </a:r>
          </a:p>
          <a:p>
            <a:pPr marL="1257300" lvl="3" indent="-342900"/>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200" dirty="0">
                <a:latin typeface="Times New Roman" panose="02020603050405020304" pitchFamily="18" charset="0"/>
                <a:ea typeface="SimSun" panose="02010600030101010101" pitchFamily="2" charset="-122"/>
                <a:cs typeface="Times New Roman" panose="02020603050405020304" pitchFamily="18" charset="0"/>
              </a:rPr>
              <a:t>Volatility of the output growth before 1982 is avoided.</a:t>
            </a:r>
          </a:p>
          <a:p>
            <a:pPr marL="800100" lvl="2" indent="-342900"/>
            <a:endParaRPr lang="en-US"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dirty="0">
                <a:latin typeface="Times New Roman" panose="02020603050405020304" pitchFamily="18" charset="0"/>
                <a:ea typeface="SimSun" panose="02010600030101010101" pitchFamily="2" charset="-122"/>
                <a:cs typeface="Times New Roman" panose="02020603050405020304" pitchFamily="18" charset="0"/>
              </a:rPr>
              <a:t>▪</a:t>
            </a:r>
            <a:r>
              <a:rPr lang="en-US" sz="2400" dirty="0">
                <a:latin typeface="Times New Roman" panose="02020603050405020304" pitchFamily="18" charset="0"/>
                <a:ea typeface="SimSun" panose="02010600030101010101" pitchFamily="2" charset="-122"/>
                <a:cs typeface="Times New Roman" panose="02020603050405020304" pitchFamily="18" charset="0"/>
              </a:rPr>
              <a:t>Output gap calculation from the difference between GDP at basic price and potential output.</a:t>
            </a:r>
          </a:p>
        </p:txBody>
      </p:sp>
    </p:spTree>
    <p:extLst>
      <p:ext uri="{BB962C8B-B14F-4D97-AF65-F5344CB8AC3E}">
        <p14:creationId xmlns:p14="http://schemas.microsoft.com/office/powerpoint/2010/main" val="3311672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24</a:t>
            </a:fld>
            <a:endParaRPr lang="en-US" dirty="0"/>
          </a:p>
        </p:txBody>
      </p:sp>
      <p:sp>
        <p:nvSpPr>
          <p:cNvPr id="3" name="Rectangle 2"/>
          <p:cNvSpPr/>
          <p:nvPr/>
        </p:nvSpPr>
        <p:spPr>
          <a:xfrm>
            <a:off x="0" y="973931"/>
            <a:ext cx="9144000" cy="3847207"/>
          </a:xfrm>
          <a:prstGeom prst="rect">
            <a:avLst/>
          </a:prstGeom>
        </p:spPr>
        <p:txBody>
          <a:bodyPr wrap="square">
            <a:spAutoFit/>
          </a:bodyPr>
          <a:lstStyle/>
          <a:p>
            <a:pPr marL="342900" lvl="1" indent="-342900"/>
            <a:r>
              <a:rPr lang="en-US" dirty="0">
                <a:latin typeface="Garamond" panose="02020404030301010803"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Forecasting potential output growth</a:t>
            </a:r>
          </a:p>
          <a:p>
            <a:pPr marL="342900" lvl="1" indent="-342900"/>
            <a:r>
              <a:rPr lang="en-US" dirty="0">
                <a:latin typeface="Times New Roman" panose="02020603050405020304" pitchFamily="18" charset="0"/>
                <a:ea typeface="SimSun" panose="02010600030101010101" pitchFamily="2" charset="-122"/>
                <a:cs typeface="Times New Roman" panose="02020603050405020304" pitchFamily="18" charset="0"/>
              </a:rPr>
              <a:t>           </a:t>
            </a:r>
          </a:p>
          <a:p>
            <a:pPr marL="342900" lvl="1" indent="-342900"/>
            <a:r>
              <a:rPr lang="en-US" dirty="0">
                <a:latin typeface="Times New Roman" panose="02020603050405020304" pitchFamily="18" charset="0"/>
                <a:ea typeface="SimSun" panose="02010600030101010101" pitchFamily="2" charset="-122"/>
                <a:cs typeface="Times New Roman" panose="02020603050405020304" pitchFamily="18" charset="0"/>
              </a:rPr>
              <a:t>                           ▪ </a:t>
            </a:r>
            <a:r>
              <a:rPr lang="en-US" sz="2200" dirty="0">
                <a:latin typeface="Times New Roman" panose="02020603050405020304" pitchFamily="18" charset="0"/>
                <a:ea typeface="SimSun" panose="02010600030101010101" pitchFamily="2" charset="-122"/>
                <a:cs typeface="Times New Roman" panose="02020603050405020304" pitchFamily="18" charset="0"/>
              </a:rPr>
              <a:t>Deriving a series of potential output growth from the series of potential output calculated in the previous step. </a:t>
            </a:r>
          </a:p>
          <a:p>
            <a:pPr marL="342900" lvl="1" indent="-342900"/>
            <a:r>
              <a:rPr lang="en-US" sz="2000" dirty="0">
                <a:latin typeface="Times New Roman" panose="02020603050405020304" pitchFamily="18" charset="0"/>
                <a:ea typeface="SimSun" panose="02010600030101010101" pitchFamily="2" charset="-122"/>
                <a:cs typeface="Times New Roman" panose="02020603050405020304" pitchFamily="18" charset="0"/>
              </a:rPr>
              <a:t>                      </a:t>
            </a:r>
          </a:p>
          <a:p>
            <a:pPr marL="342900" lvl="1" indent="-342900"/>
            <a:r>
              <a:rPr lang="en-US" sz="2000" dirty="0">
                <a:latin typeface="Times New Roman" panose="02020603050405020304" pitchFamily="18" charset="0"/>
                <a:ea typeface="SimSun" panose="02010600030101010101" pitchFamily="2" charset="-122"/>
                <a:cs typeface="Times New Roman" panose="02020603050405020304" pitchFamily="18" charset="0"/>
              </a:rPr>
              <a:t>                      ▪ </a:t>
            </a:r>
            <a:r>
              <a:rPr lang="en-US" sz="2200" dirty="0">
                <a:latin typeface="Times New Roman" panose="02020603050405020304" pitchFamily="18" charset="0"/>
                <a:ea typeface="SimSun" panose="02010600030101010101" pitchFamily="2" charset="-122"/>
                <a:cs typeface="Times New Roman" panose="02020603050405020304" pitchFamily="18" charset="0"/>
              </a:rPr>
              <a:t>Forecasting the potential growth rate for the year 2021.</a:t>
            </a:r>
          </a:p>
          <a:p>
            <a:pPr marL="342900" lvl="1" indent="-342900"/>
            <a:endParaRPr lang="en-US" sz="2200" dirty="0">
              <a:latin typeface="Garamond" panose="02020404030301010803" pitchFamily="18" charset="0"/>
              <a:ea typeface="SimSun" panose="02010600030101010101" pitchFamily="2" charset="-122"/>
              <a:cs typeface="Times New Roman" panose="02020603050405020304" pitchFamily="18" charset="0"/>
            </a:endParaRPr>
          </a:p>
          <a:p>
            <a:pPr marL="342900" lvl="1" indent="-342900"/>
            <a:endParaRPr lang="en-US" sz="2400" dirty="0">
              <a:latin typeface="Garamond" panose="02020404030301010803" pitchFamily="18" charset="0"/>
              <a:cs typeface="Times New Roman" panose="02020603050405020304" pitchFamily="18" charset="0"/>
            </a:endParaRPr>
          </a:p>
          <a:p>
            <a:pPr marL="342900" lvl="1" indent="-342900"/>
            <a:endParaRPr lang="en-US" sz="2400" dirty="0">
              <a:latin typeface="Garamond" panose="02020404030301010803" pitchFamily="18" charset="0"/>
              <a:cs typeface="Times New Roman" panose="02020603050405020304" pitchFamily="18" charset="0"/>
            </a:endParaRPr>
          </a:p>
          <a:p>
            <a:pPr marL="342900" lvl="1" indent="-342900"/>
            <a:endParaRPr lang="en-US" sz="2200" dirty="0">
              <a:latin typeface="Garamond" panose="02020404030301010803" pitchFamily="18" charset="0"/>
              <a:ea typeface="SimSun" panose="02010600030101010101" pitchFamily="2" charset="-122"/>
              <a:cs typeface="Times New Roman" panose="02020603050405020304" pitchFamily="18" charset="0"/>
            </a:endParaRPr>
          </a:p>
          <a:p>
            <a:pPr marL="800100" lvl="2" indent="-342900"/>
            <a:endParaRPr lang="en-US" sz="2200" dirty="0">
              <a:latin typeface="Garamond" panose="02020404030301010803" pitchFamily="18" charset="0"/>
              <a:ea typeface="SimSun" panose="02010600030101010101" pitchFamily="2" charset="-122"/>
              <a:cs typeface="Times New Roman" panose="02020603050405020304" pitchFamily="18" charset="0"/>
            </a:endParaRPr>
          </a:p>
        </p:txBody>
      </p:sp>
      <p:sp>
        <p:nvSpPr>
          <p:cNvPr id="4" name="Rectangle 3"/>
          <p:cNvSpPr/>
          <p:nvPr/>
        </p:nvSpPr>
        <p:spPr>
          <a:xfrm>
            <a:off x="-10274" y="235815"/>
            <a:ext cx="9144000"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GDP forecast process (</a:t>
            </a:r>
            <a:r>
              <a:rPr lang="en-US" sz="3000" b="1" dirty="0" err="1">
                <a:latin typeface="Garamond" panose="02020404030301010803" pitchFamily="18" charset="0"/>
                <a:cs typeface="Times New Roman" panose="02020603050405020304" pitchFamily="18" charset="0"/>
              </a:rPr>
              <a:t>contd</a:t>
            </a:r>
            <a:r>
              <a:rPr lang="en-US" sz="3000" b="1" dirty="0">
                <a:latin typeface="Garamond" panose="02020404030301010803" pitchFamily="18" charset="0"/>
                <a:cs typeface="Times New Roman" panose="02020603050405020304" pitchFamily="18" charset="0"/>
              </a:rPr>
              <a:t>)</a:t>
            </a:r>
            <a:endParaRPr lang="en-US" sz="3000" dirty="0"/>
          </a:p>
        </p:txBody>
      </p:sp>
    </p:spTree>
    <p:extLst>
      <p:ext uri="{BB962C8B-B14F-4D97-AF65-F5344CB8AC3E}">
        <p14:creationId xmlns:p14="http://schemas.microsoft.com/office/powerpoint/2010/main" val="1385834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25</a:t>
            </a:fld>
            <a:endParaRPr lang="en-US" dirty="0"/>
          </a:p>
        </p:txBody>
      </p:sp>
      <p:sp>
        <p:nvSpPr>
          <p:cNvPr id="3" name="Rectangle 2"/>
          <p:cNvSpPr/>
          <p:nvPr/>
        </p:nvSpPr>
        <p:spPr>
          <a:xfrm>
            <a:off x="0" y="897731"/>
            <a:ext cx="9144000" cy="5032147"/>
          </a:xfrm>
          <a:prstGeom prst="rect">
            <a:avLst/>
          </a:prstGeom>
        </p:spPr>
        <p:txBody>
          <a:bodyPr wrap="square">
            <a:spAutoFit/>
          </a:bodyPr>
          <a:lstStyle/>
          <a:p>
            <a:pPr marL="342900" lvl="1" indent="-342900">
              <a:lnSpc>
                <a:spcPct val="100000"/>
              </a:lnSpc>
            </a:pPr>
            <a:r>
              <a:rPr lang="en-US" sz="2400" dirty="0">
                <a:latin typeface="Times New Roman" panose="02020603050405020304" pitchFamily="18" charset="0"/>
                <a:cs typeface="Times New Roman" panose="02020603050405020304" pitchFamily="18" charset="0"/>
              </a:rPr>
              <a:t>▪ Conversion of annual output gap into monthly frequency</a:t>
            </a:r>
          </a:p>
          <a:p>
            <a:pPr marL="800100" lvl="2" indent="-342900"/>
            <a:endParaRPr lang="en-US" sz="21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sz="2100" dirty="0">
                <a:latin typeface="Times New Roman" panose="02020603050405020304" pitchFamily="18" charset="0"/>
                <a:ea typeface="SimSun" panose="02010600030101010101" pitchFamily="2" charset="-122"/>
                <a:cs typeface="Times New Roman" panose="02020603050405020304" pitchFamily="18" charset="0"/>
              </a:rPr>
              <a:t>    ▪ </a:t>
            </a:r>
            <a:r>
              <a:rPr lang="en-US" sz="2200" dirty="0">
                <a:latin typeface="Times New Roman" panose="02020603050405020304" pitchFamily="18" charset="0"/>
                <a:ea typeface="SimSun" panose="02010600030101010101" pitchFamily="2" charset="-122"/>
                <a:cs typeface="Times New Roman" panose="02020603050405020304" pitchFamily="18" charset="0"/>
              </a:rPr>
              <a:t>The trend cycle component of the quantum index of industrial production is used to convert annual output gap into monthly frequency.</a:t>
            </a:r>
          </a:p>
          <a:p>
            <a:pPr marL="1257300" lvl="3" indent="-342900"/>
            <a:r>
              <a:rPr lang="en-US" dirty="0">
                <a:latin typeface="Times New Roman" panose="02020603050405020304" pitchFamily="18" charset="0"/>
                <a:ea typeface="SimSun" panose="02010600030101010101" pitchFamily="2" charset="-122"/>
                <a:cs typeface="Times New Roman" panose="02020603050405020304" pitchFamily="18" charset="0"/>
              </a:rPr>
              <a:t>     ▪ </a:t>
            </a:r>
            <a:r>
              <a:rPr lang="en-US" sz="2200" dirty="0">
                <a:latin typeface="Times New Roman" panose="02020603050405020304" pitchFamily="18" charset="0"/>
                <a:ea typeface="SimSun" panose="02010600030101010101" pitchFamily="2" charset="-122"/>
                <a:cs typeface="Times New Roman" panose="02020603050405020304" pitchFamily="18" charset="0"/>
              </a:rPr>
              <a:t>Application of Chow-Lin method.</a:t>
            </a:r>
          </a:p>
          <a:p>
            <a:pPr marL="800100" lvl="2" indent="-342900"/>
            <a:endParaRPr lang="en-US" sz="22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sz="2100" dirty="0">
                <a:latin typeface="Times New Roman" panose="02020603050405020304" pitchFamily="18" charset="0"/>
                <a:ea typeface="SimSun" panose="02010600030101010101" pitchFamily="2" charset="-122"/>
                <a:cs typeface="Times New Roman" panose="02020603050405020304" pitchFamily="18" charset="0"/>
              </a:rPr>
              <a:t>▪ </a:t>
            </a:r>
            <a:r>
              <a:rPr lang="en-US" sz="2400" dirty="0">
                <a:latin typeface="Times New Roman" panose="02020603050405020304" pitchFamily="18" charset="0"/>
                <a:ea typeface="SimSun" panose="02010600030101010101" pitchFamily="2" charset="-122"/>
                <a:cs typeface="Times New Roman" panose="02020603050405020304" pitchFamily="18" charset="0"/>
              </a:rPr>
              <a:t>Calculation of CLIW and RRL</a:t>
            </a:r>
          </a:p>
          <a:p>
            <a:pPr marL="1257300" lvl="3" indent="-342900"/>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a:latin typeface="Times New Roman" panose="02020603050405020304" pitchFamily="18" charset="0"/>
                <a:ea typeface="SimSun" panose="02010600030101010101" pitchFamily="2" charset="-122"/>
                <a:cs typeface="Times New Roman" panose="02020603050405020304" pitchFamily="18" charset="0"/>
              </a:rPr>
              <a:t>CLIW is the weighted Composite Leading Indicator (CLI).</a:t>
            </a:r>
          </a:p>
          <a:p>
            <a:pPr marL="1257300" lvl="3" indent="-342900"/>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a:latin typeface="Times New Roman" panose="02020603050405020304" pitchFamily="18" charset="0"/>
                <a:ea typeface="SimSun" panose="02010600030101010101" pitchFamily="2" charset="-122"/>
                <a:cs typeface="Times New Roman" panose="02020603050405020304" pitchFamily="18" charset="0"/>
              </a:rPr>
              <a:t>CLIW represents world output by taking weighted average of CLI of the major trading partners of Bangladesh (CHINA, Euro Area, India, USA, and UK). </a:t>
            </a:r>
          </a:p>
          <a:p>
            <a:pPr marL="1257300" lvl="3" indent="-342900">
              <a:lnSpc>
                <a:spcPct val="100000"/>
              </a:lnSpc>
            </a:pPr>
            <a:r>
              <a:rPr lang="en-US"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RRL is the real lending rate. </a:t>
            </a:r>
          </a:p>
          <a:p>
            <a:pPr marL="1257300" lvl="3" indent="-342900">
              <a:lnSpc>
                <a:spcPct val="100000"/>
              </a:lnSpc>
            </a:pPr>
            <a:r>
              <a:rPr lang="en-US" sz="1800" dirty="0">
                <a:latin typeface="Times New Roman" panose="02020603050405020304" pitchFamily="18" charset="0"/>
                <a:ea typeface="SimSun" panose="02010600030101010101" pitchFamily="2" charset="-122"/>
                <a:cs typeface="Times New Roman" panose="02020603050405020304" pitchFamily="18" charset="0"/>
              </a:rPr>
              <a:t>▪ </a:t>
            </a:r>
            <a:r>
              <a:rPr lang="en-US" sz="2000" dirty="0">
                <a:latin typeface="Times New Roman" panose="02020603050405020304" pitchFamily="18" charset="0"/>
                <a:ea typeface="SimSun" panose="02010600030101010101" pitchFamily="2" charset="-122"/>
                <a:cs typeface="Times New Roman" panose="02020603050405020304" pitchFamily="18" charset="0"/>
              </a:rPr>
              <a:t>Both CLIW and RLR are in monthly frequency for the period 1994M01 to 2020M12. </a:t>
            </a:r>
            <a:endParaRPr lang="en-US" sz="2000" dirty="0">
              <a:latin typeface="Times New Roman" panose="02020603050405020304" pitchFamily="18" charset="0"/>
              <a:cs typeface="Times New Roman" panose="02020603050405020304" pitchFamily="18" charset="0"/>
            </a:endParaRPr>
          </a:p>
          <a:p>
            <a:pPr marL="342900" lvl="1" indent="-342900">
              <a:lnSpc>
                <a:spcPct val="100000"/>
              </a:lnSpc>
            </a:pPr>
            <a:endParaRPr lang="en-US" sz="2400" dirty="0">
              <a:latin typeface="Garamond" panose="02020404030301010803" pitchFamily="18" charset="0"/>
              <a:cs typeface="Times New Roman" panose="02020603050405020304" pitchFamily="18" charset="0"/>
            </a:endParaRPr>
          </a:p>
        </p:txBody>
      </p:sp>
      <p:sp>
        <p:nvSpPr>
          <p:cNvPr id="4" name="Rectangle 3"/>
          <p:cNvSpPr/>
          <p:nvPr/>
        </p:nvSpPr>
        <p:spPr>
          <a:xfrm>
            <a:off x="0" y="135731"/>
            <a:ext cx="9144000"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GDP forecast process (</a:t>
            </a:r>
            <a:r>
              <a:rPr lang="en-US" sz="3000" b="1" dirty="0" err="1">
                <a:latin typeface="Garamond" panose="02020404030301010803" pitchFamily="18" charset="0"/>
                <a:cs typeface="Times New Roman" panose="02020603050405020304" pitchFamily="18" charset="0"/>
              </a:rPr>
              <a:t>contd</a:t>
            </a:r>
            <a:r>
              <a:rPr lang="en-US" sz="3000" b="1" dirty="0">
                <a:latin typeface="Garamond" panose="02020404030301010803" pitchFamily="18" charset="0"/>
                <a:cs typeface="Times New Roman" panose="02020603050405020304" pitchFamily="18" charset="0"/>
              </a:rPr>
              <a:t>)</a:t>
            </a:r>
            <a:endParaRPr lang="en-US" sz="3000" dirty="0"/>
          </a:p>
        </p:txBody>
      </p:sp>
    </p:spTree>
    <p:extLst>
      <p:ext uri="{BB962C8B-B14F-4D97-AF65-F5344CB8AC3E}">
        <p14:creationId xmlns:p14="http://schemas.microsoft.com/office/powerpoint/2010/main" val="297436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26</a:t>
            </a:fld>
            <a:endParaRPr lang="en-US" dirty="0"/>
          </a:p>
        </p:txBody>
      </p:sp>
      <p:sp>
        <p:nvSpPr>
          <p:cNvPr id="3" name="Rectangle 2"/>
          <p:cNvSpPr/>
          <p:nvPr/>
        </p:nvSpPr>
        <p:spPr>
          <a:xfrm>
            <a:off x="0" y="897731"/>
            <a:ext cx="9144000" cy="4093428"/>
          </a:xfrm>
          <a:prstGeom prst="rect">
            <a:avLst/>
          </a:prstGeom>
        </p:spPr>
        <p:txBody>
          <a:bodyPr wrap="square">
            <a:spAutoFit/>
          </a:bodyPr>
          <a:lstStyle/>
          <a:p>
            <a:pPr marL="342900" lvl="1" indent="-342900"/>
            <a:r>
              <a:rPr lang="en-US" sz="2600" dirty="0">
                <a:latin typeface="Times New Roman" panose="02020603050405020304" pitchFamily="18" charset="0"/>
                <a:cs typeface="Times New Roman" panose="02020603050405020304" pitchFamily="18" charset="0"/>
              </a:rPr>
              <a:t>▪ Forecasting output gap</a:t>
            </a:r>
          </a:p>
          <a:p>
            <a:pPr marL="800100" lvl="2" indent="-342900"/>
            <a:r>
              <a:rPr lang="en-US" sz="2400" dirty="0">
                <a:latin typeface="Times New Roman" panose="02020603050405020304" pitchFamily="18" charset="0"/>
                <a:ea typeface="SimSun" panose="02010600030101010101" pitchFamily="2" charset="-122"/>
                <a:cs typeface="Times New Roman" panose="02020603050405020304" pitchFamily="18" charset="0"/>
              </a:rPr>
              <a:t>▪</a:t>
            </a:r>
            <a:r>
              <a:rPr lang="en-US" sz="2300" dirty="0">
                <a:latin typeface="Times New Roman" panose="02020603050405020304" pitchFamily="18" charset="0"/>
                <a:ea typeface="SimSun" panose="02010600030101010101" pitchFamily="2" charset="-122"/>
                <a:cs typeface="Times New Roman" panose="02020603050405020304" pitchFamily="18" charset="0"/>
              </a:rPr>
              <a:t>A structured methodology is followed based on the following relationship</a:t>
            </a:r>
          </a:p>
          <a:p>
            <a:pPr marL="457200" lvl="2" indent="0">
              <a:buNone/>
            </a:pPr>
            <a:r>
              <a:rPr lang="en-US" sz="2300" dirty="0">
                <a:latin typeface="Times New Roman" panose="02020603050405020304" pitchFamily="18" charset="0"/>
                <a:ea typeface="SimSun" panose="02010600030101010101" pitchFamily="2" charset="-122"/>
                <a:cs typeface="Times New Roman" panose="02020603050405020304" pitchFamily="18" charset="0"/>
              </a:rPr>
              <a:t>		Output gap = f (CLIW, RRL)</a:t>
            </a:r>
          </a:p>
          <a:p>
            <a:pPr marL="800100" lvl="2" indent="-342900"/>
            <a:endParaRPr lang="en-US" sz="23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sz="2300" dirty="0">
                <a:latin typeface="Times New Roman" panose="02020603050405020304" pitchFamily="18" charset="0"/>
                <a:ea typeface="SimSun" panose="02010600030101010101" pitchFamily="2" charset="-122"/>
                <a:cs typeface="Times New Roman" panose="02020603050405020304" pitchFamily="18" charset="0"/>
              </a:rPr>
              <a:t>▪W convert CLIW, RRL, and output gap series of monthly frequency into quarterly frequency using average method in </a:t>
            </a:r>
            <a:r>
              <a:rPr lang="en-US" sz="2300" dirty="0" err="1">
                <a:latin typeface="Times New Roman" panose="02020603050405020304" pitchFamily="18" charset="0"/>
                <a:ea typeface="SimSun" panose="02010600030101010101" pitchFamily="2" charset="-122"/>
                <a:cs typeface="Times New Roman" panose="02020603050405020304" pitchFamily="18" charset="0"/>
              </a:rPr>
              <a:t>Eviews</a:t>
            </a:r>
            <a:r>
              <a:rPr lang="en-US" sz="2300" dirty="0">
                <a:latin typeface="Times New Roman" panose="02020603050405020304" pitchFamily="18" charset="0"/>
                <a:ea typeface="SimSun" panose="02010600030101010101" pitchFamily="2" charset="-122"/>
                <a:cs typeface="Times New Roman" panose="02020603050405020304" pitchFamily="18" charset="0"/>
              </a:rPr>
              <a:t> </a:t>
            </a:r>
          </a:p>
          <a:p>
            <a:pPr marL="800100" lvl="2" indent="-342900"/>
            <a:endParaRPr lang="en-US" sz="23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sz="2300" dirty="0">
                <a:latin typeface="Times New Roman" panose="02020603050405020304" pitchFamily="18" charset="0"/>
                <a:ea typeface="SimSun" panose="02010600030101010101" pitchFamily="2" charset="-122"/>
                <a:cs typeface="Times New Roman" panose="02020603050405020304" pitchFamily="18" charset="0"/>
              </a:rPr>
              <a:t>▪Forecast output gap for four quarters ahead in dynamic solution</a:t>
            </a:r>
          </a:p>
          <a:p>
            <a:pPr marL="1257300" lvl="3" indent="-342900"/>
            <a:r>
              <a:rPr lang="en-US" sz="2300" dirty="0">
                <a:latin typeface="Times New Roman" panose="02020603050405020304" pitchFamily="18" charset="0"/>
                <a:ea typeface="SimSun" panose="02010600030101010101" pitchFamily="2" charset="-122"/>
                <a:cs typeface="Times New Roman" panose="02020603050405020304" pitchFamily="18" charset="0"/>
              </a:rPr>
              <a:t>▪Baseline forecast of output gap</a:t>
            </a:r>
          </a:p>
          <a:p>
            <a:pPr marL="342900" lvl="1" indent="-342900"/>
            <a:endParaRPr lang="en-US" sz="2600" dirty="0">
              <a:latin typeface="Garamond" panose="02020404030301010803" pitchFamily="18" charset="0"/>
              <a:cs typeface="Times New Roman" panose="02020603050405020304" pitchFamily="18" charset="0"/>
            </a:endParaRPr>
          </a:p>
        </p:txBody>
      </p:sp>
      <p:sp>
        <p:nvSpPr>
          <p:cNvPr id="4" name="Rectangle 3"/>
          <p:cNvSpPr/>
          <p:nvPr/>
        </p:nvSpPr>
        <p:spPr>
          <a:xfrm>
            <a:off x="0" y="135731"/>
            <a:ext cx="9144000"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GDP forecast process (</a:t>
            </a:r>
            <a:r>
              <a:rPr lang="en-US" sz="3000" b="1" dirty="0" err="1">
                <a:latin typeface="Garamond" panose="02020404030301010803" pitchFamily="18" charset="0"/>
                <a:cs typeface="Times New Roman" panose="02020603050405020304" pitchFamily="18" charset="0"/>
              </a:rPr>
              <a:t>contd</a:t>
            </a:r>
            <a:r>
              <a:rPr lang="en-US" sz="3000" b="1" dirty="0">
                <a:latin typeface="Garamond" panose="02020404030301010803" pitchFamily="18" charset="0"/>
                <a:cs typeface="Times New Roman" panose="02020603050405020304" pitchFamily="18" charset="0"/>
              </a:rPr>
              <a:t>)</a:t>
            </a:r>
            <a:endParaRPr lang="en-US" sz="3000" dirty="0"/>
          </a:p>
        </p:txBody>
      </p:sp>
    </p:spTree>
    <p:extLst>
      <p:ext uri="{BB962C8B-B14F-4D97-AF65-F5344CB8AC3E}">
        <p14:creationId xmlns:p14="http://schemas.microsoft.com/office/powerpoint/2010/main" val="39812832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27</a:t>
            </a:fld>
            <a:endParaRPr lang="en-US" dirty="0"/>
          </a:p>
        </p:txBody>
      </p:sp>
      <p:sp>
        <p:nvSpPr>
          <p:cNvPr id="3" name="Rectangle 2"/>
          <p:cNvSpPr/>
          <p:nvPr/>
        </p:nvSpPr>
        <p:spPr>
          <a:xfrm>
            <a:off x="0" y="897731"/>
            <a:ext cx="9144000" cy="3831818"/>
          </a:xfrm>
          <a:prstGeom prst="rect">
            <a:avLst/>
          </a:prstGeom>
        </p:spPr>
        <p:txBody>
          <a:bodyPr wrap="square">
            <a:spAutoFit/>
          </a:bodyPr>
          <a:lstStyle/>
          <a:p>
            <a:pPr marL="342900" lvl="1" indent="-342900">
              <a:lnSpc>
                <a:spcPct val="100000"/>
              </a:lnSpc>
            </a:pPr>
            <a:r>
              <a:rPr lang="en-US"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GDP growth rate forecast</a:t>
            </a:r>
          </a:p>
          <a:p>
            <a:pPr marL="800100" lvl="2" indent="-342900"/>
            <a:endParaRPr lang="en-US" sz="21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sz="2100" dirty="0">
                <a:latin typeface="Times New Roman" panose="02020603050405020304" pitchFamily="18" charset="0"/>
                <a:ea typeface="SimSun" panose="02010600030101010101" pitchFamily="2" charset="-122"/>
                <a:cs typeface="Times New Roman" panose="02020603050405020304" pitchFamily="18" charset="0"/>
              </a:rPr>
              <a:t>▪ </a:t>
            </a:r>
            <a:r>
              <a:rPr lang="en-US" sz="2200" dirty="0">
                <a:latin typeface="Times New Roman" panose="02020603050405020304" pitchFamily="18" charset="0"/>
                <a:ea typeface="SimSun" panose="02010600030101010101" pitchFamily="2" charset="-122"/>
                <a:cs typeface="Times New Roman" panose="02020603050405020304" pitchFamily="18" charset="0"/>
              </a:rPr>
              <a:t>Converting quarterly output gap into annual frequency using average </a:t>
            </a:r>
            <a:r>
              <a:rPr lang="en-US" sz="2200">
                <a:latin typeface="Times New Roman" panose="02020603050405020304" pitchFamily="18" charset="0"/>
                <a:ea typeface="SimSun" panose="02010600030101010101" pitchFamily="2" charset="-122"/>
                <a:cs typeface="Times New Roman" panose="02020603050405020304" pitchFamily="18" charset="0"/>
              </a:rPr>
              <a:t>method </a:t>
            </a:r>
            <a:endParaRPr lang="en-US" sz="21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sz="2100" dirty="0">
                <a:latin typeface="Times New Roman" panose="02020603050405020304" pitchFamily="18" charset="0"/>
                <a:ea typeface="SimSun" panose="02010600030101010101" pitchFamily="2" charset="-122"/>
                <a:cs typeface="Times New Roman" panose="02020603050405020304" pitchFamily="18" charset="0"/>
              </a:rPr>
              <a:t>▪ </a:t>
            </a:r>
            <a:r>
              <a:rPr lang="en-US" sz="2200" dirty="0">
                <a:latin typeface="Times New Roman" panose="02020603050405020304" pitchFamily="18" charset="0"/>
                <a:ea typeface="SimSun" panose="02010600030101010101" pitchFamily="2" charset="-122"/>
                <a:cs typeface="Times New Roman" panose="02020603050405020304" pitchFamily="18" charset="0"/>
              </a:rPr>
              <a:t>Constructing a model incorporating annual frequency of potential GDP growth rate and output gap.</a:t>
            </a:r>
          </a:p>
          <a:p>
            <a:pPr marL="800100" lvl="2" indent="-342900"/>
            <a:endParaRPr lang="en-US" sz="21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r>
              <a:rPr lang="en-US" sz="2100" dirty="0">
                <a:latin typeface="Times New Roman" panose="02020603050405020304" pitchFamily="18" charset="0"/>
                <a:ea typeface="SimSun" panose="02010600030101010101" pitchFamily="2" charset="-122"/>
                <a:cs typeface="Times New Roman" panose="02020603050405020304" pitchFamily="18" charset="0"/>
              </a:rPr>
              <a:t>▪ </a:t>
            </a:r>
            <a:r>
              <a:rPr lang="en-US" sz="2200" dirty="0">
                <a:latin typeface="Times New Roman" panose="02020603050405020304" pitchFamily="18" charset="0"/>
                <a:ea typeface="SimSun" panose="02010600030101010101" pitchFamily="2" charset="-122"/>
                <a:cs typeface="Times New Roman" panose="02020603050405020304" pitchFamily="18" charset="0"/>
              </a:rPr>
              <a:t>Solving the model in dynamic solution  </a:t>
            </a:r>
          </a:p>
          <a:p>
            <a:pPr marL="800100" lvl="2" indent="-342900"/>
            <a:r>
              <a:rPr lang="en-US" sz="2200" dirty="0">
                <a:latin typeface="Times New Roman" panose="02020603050405020304" pitchFamily="18" charset="0"/>
                <a:ea typeface="SimSun" panose="02010600030101010101" pitchFamily="2" charset="-122"/>
                <a:cs typeface="Times New Roman" panose="02020603050405020304" pitchFamily="18" charset="0"/>
              </a:rPr>
              <a:t>      ▪ Obtaining one year ahead forecast of GDP growth rate at base price. </a:t>
            </a:r>
          </a:p>
          <a:p>
            <a:pPr marL="800100" lvl="2" indent="-342900"/>
            <a:r>
              <a:rPr lang="en-US" sz="2200" dirty="0">
                <a:latin typeface="Times New Roman" panose="02020603050405020304" pitchFamily="18" charset="0"/>
                <a:ea typeface="SimSun" panose="02010600030101010101" pitchFamily="2" charset="-122"/>
                <a:cs typeface="Times New Roman" panose="02020603050405020304" pitchFamily="18" charset="0"/>
              </a:rPr>
              <a:t>      ▪ This is the baseline GDP growth rate forecast in the stated methodology.</a:t>
            </a:r>
          </a:p>
        </p:txBody>
      </p:sp>
      <p:sp>
        <p:nvSpPr>
          <p:cNvPr id="4" name="Rectangle 3"/>
          <p:cNvSpPr/>
          <p:nvPr/>
        </p:nvSpPr>
        <p:spPr>
          <a:xfrm>
            <a:off x="0" y="135731"/>
            <a:ext cx="9144000"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GDP forecast process (</a:t>
            </a:r>
            <a:r>
              <a:rPr lang="en-US" sz="3000" b="1" dirty="0" err="1">
                <a:latin typeface="Garamond" panose="02020404030301010803" pitchFamily="18" charset="0"/>
                <a:cs typeface="Times New Roman" panose="02020603050405020304" pitchFamily="18" charset="0"/>
              </a:rPr>
              <a:t>contd</a:t>
            </a:r>
            <a:r>
              <a:rPr lang="en-US" sz="3000" b="1" dirty="0">
                <a:latin typeface="Garamond" panose="02020404030301010803" pitchFamily="18" charset="0"/>
                <a:cs typeface="Times New Roman" panose="02020603050405020304" pitchFamily="18" charset="0"/>
              </a:rPr>
              <a:t>)</a:t>
            </a:r>
            <a:endParaRPr lang="en-US" sz="3000" dirty="0"/>
          </a:p>
        </p:txBody>
      </p:sp>
    </p:spTree>
    <p:extLst>
      <p:ext uri="{BB962C8B-B14F-4D97-AF65-F5344CB8AC3E}">
        <p14:creationId xmlns:p14="http://schemas.microsoft.com/office/powerpoint/2010/main" val="26858142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28</a:t>
            </a:fld>
            <a:endParaRPr lang="en-US" dirty="0"/>
          </a:p>
        </p:txBody>
      </p:sp>
      <p:sp>
        <p:nvSpPr>
          <p:cNvPr id="3" name="Rectangle 2"/>
          <p:cNvSpPr/>
          <p:nvPr/>
        </p:nvSpPr>
        <p:spPr>
          <a:xfrm>
            <a:off x="0" y="897731"/>
            <a:ext cx="9144000" cy="3247043"/>
          </a:xfrm>
          <a:prstGeom prst="rect">
            <a:avLst/>
          </a:prstGeom>
        </p:spPr>
        <p:txBody>
          <a:bodyPr wrap="square">
            <a:spAutoFit/>
          </a:bodyPr>
          <a:lstStyle/>
          <a:p>
            <a:r>
              <a:rPr lang="en-US" dirty="0">
                <a:latin typeface="Garamond" panose="02020404030301010803" pitchFamily="18" charset="0"/>
                <a:cs typeface="Times New Roman" panose="02020603050405020304" pitchFamily="18" charset="0"/>
              </a:rPr>
              <a:t>▪ </a:t>
            </a:r>
            <a:r>
              <a:rPr lang="en-US" sz="3000" dirty="0">
                <a:latin typeface="Times New Roman" panose="02020603050405020304" pitchFamily="18" charset="0"/>
                <a:cs typeface="Times New Roman" panose="02020603050405020304" pitchFamily="18" charset="0"/>
              </a:rPr>
              <a:t>Scenario Analysis</a:t>
            </a:r>
          </a:p>
          <a:p>
            <a:pPr marL="342900" lvl="1" indent="-342900">
              <a:lnSpc>
                <a:spcPct val="100000"/>
              </a:lnSpc>
            </a:pPr>
            <a:endParaRPr lang="en-US" dirty="0">
              <a:latin typeface="Times New Roman" panose="02020603050405020304" pitchFamily="18" charset="0"/>
              <a:cs typeface="Times New Roman" panose="02020603050405020304" pitchFamily="18" charset="0"/>
            </a:endParaRPr>
          </a:p>
          <a:p>
            <a:pPr marL="342900" lvl="1" indent="-342900">
              <a:lnSpc>
                <a:spcPct val="100000"/>
              </a:lnSpc>
            </a:pPr>
            <a:endParaRPr lang="en-US" dirty="0">
              <a:latin typeface="Times New Roman" panose="02020603050405020304" pitchFamily="18" charset="0"/>
              <a:cs typeface="Times New Roman" panose="02020603050405020304" pitchFamily="18" charset="0"/>
            </a:endParaRPr>
          </a:p>
          <a:p>
            <a:pPr marL="342900" lvl="1" indent="-342900">
              <a:lnSpc>
                <a:spcPct val="100000"/>
              </a:lnSpc>
            </a:pPr>
            <a:r>
              <a:rPr lang="en-US" sz="2400" dirty="0">
                <a:latin typeface="Times New Roman" panose="02020603050405020304" pitchFamily="18" charset="0"/>
                <a:cs typeface="Times New Roman" panose="02020603050405020304" pitchFamily="18" charset="0"/>
              </a:rPr>
              <a:t>      ▪Introducing various shocks in CLIW and RRL.</a:t>
            </a:r>
          </a:p>
          <a:p>
            <a:pPr marL="342900" lvl="1" indent="-342900">
              <a:lnSpc>
                <a:spcPct val="100000"/>
              </a:lnSpc>
            </a:pPr>
            <a:endParaRPr lang="en-US" sz="2400" dirty="0">
              <a:latin typeface="Times New Roman" panose="02020603050405020304" pitchFamily="18" charset="0"/>
              <a:ea typeface="SimSun" panose="02010600030101010101" pitchFamily="2" charset="-122"/>
              <a:cs typeface="Times New Roman" panose="02020603050405020304" pitchFamily="18" charset="0"/>
            </a:endParaRPr>
          </a:p>
          <a:p>
            <a:pPr marL="342900" lvl="1" indent="-342900">
              <a:lnSpc>
                <a:spcPct val="100000"/>
              </a:lnSpc>
            </a:pPr>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400" dirty="0">
                <a:latin typeface="Times New Roman" panose="02020603050405020304" pitchFamily="18" charset="0"/>
                <a:ea typeface="SimSun" panose="02010600030101010101" pitchFamily="2" charset="-122"/>
                <a:cs typeface="Times New Roman" panose="02020603050405020304" pitchFamily="18" charset="0"/>
              </a:rPr>
              <a:t>▪</a:t>
            </a:r>
            <a:r>
              <a:rPr lang="en-US" dirty="0">
                <a:latin typeface="Times New Roman" panose="02020603050405020304" pitchFamily="18" charset="0"/>
                <a:ea typeface="SimSun" panose="02010600030101010101" pitchFamily="2" charset="-122"/>
                <a:cs typeface="Times New Roman" panose="02020603050405020304" pitchFamily="18" charset="0"/>
              </a:rPr>
              <a:t> </a:t>
            </a:r>
            <a:r>
              <a:rPr lang="en-US" sz="2400" dirty="0">
                <a:latin typeface="Times New Roman" panose="02020603050405020304" pitchFamily="18" charset="0"/>
                <a:ea typeface="SimSun" panose="02010600030101010101" pitchFamily="2" charset="-122"/>
                <a:cs typeface="Times New Roman" panose="02020603050405020304" pitchFamily="18" charset="0"/>
              </a:rPr>
              <a:t>Repeating the process of GDP forecast.</a:t>
            </a:r>
          </a:p>
          <a:p>
            <a:pPr marL="800100" lvl="2" indent="-342900">
              <a:lnSpc>
                <a:spcPct val="100000"/>
              </a:lnSpc>
            </a:pPr>
            <a:endParaRPr lang="en-US" sz="2400" dirty="0">
              <a:latin typeface="Times New Roman" panose="02020603050405020304" pitchFamily="18" charset="0"/>
              <a:ea typeface="SimSun" panose="02010600030101010101" pitchFamily="2" charset="-122"/>
              <a:cs typeface="Times New Roman" panose="02020603050405020304" pitchFamily="18" charset="0"/>
            </a:endParaRPr>
          </a:p>
          <a:p>
            <a:pPr marL="800100" lvl="2" indent="-342900">
              <a:lnSpc>
                <a:spcPct val="100000"/>
              </a:lnSpc>
            </a:pPr>
            <a:r>
              <a:rPr lang="en-US" sz="1800" dirty="0">
                <a:latin typeface="Times New Roman" panose="02020603050405020304" pitchFamily="18" charset="0"/>
                <a:ea typeface="SimSun" panose="02010600030101010101" pitchFamily="2" charset="-122"/>
                <a:cs typeface="Times New Roman" panose="02020603050405020304" pitchFamily="18" charset="0"/>
              </a:rPr>
              <a:t>       ▪ </a:t>
            </a:r>
            <a:r>
              <a:rPr lang="en-US" sz="2200" dirty="0">
                <a:latin typeface="Times New Roman" panose="02020603050405020304" pitchFamily="18" charset="0"/>
                <a:ea typeface="SimSun" panose="02010600030101010101" pitchFamily="2" charset="-122"/>
                <a:cs typeface="Times New Roman" panose="02020603050405020304" pitchFamily="18" charset="0"/>
              </a:rPr>
              <a:t>Examining GDP growth rate change in the alternative scenarios</a:t>
            </a:r>
            <a:r>
              <a:rPr lang="en-US" sz="2200" dirty="0">
                <a:latin typeface="Garamond" panose="02020404030301010803" pitchFamily="18" charset="0"/>
                <a:ea typeface="SimSun" panose="02010600030101010101" pitchFamily="2" charset="-122"/>
                <a:cs typeface="Times New Roman" panose="02020603050405020304" pitchFamily="18" charset="0"/>
              </a:rPr>
              <a:t>.</a:t>
            </a:r>
          </a:p>
          <a:p>
            <a:endParaRPr lang="en-US" sz="2500" dirty="0">
              <a:latin typeface="Garamond" panose="02020404030301010803" pitchFamily="18" charset="0"/>
              <a:cs typeface="Times New Roman" panose="02020603050405020304" pitchFamily="18" charset="0"/>
            </a:endParaRPr>
          </a:p>
        </p:txBody>
      </p:sp>
      <p:sp>
        <p:nvSpPr>
          <p:cNvPr id="4" name="Rectangle 3"/>
          <p:cNvSpPr/>
          <p:nvPr/>
        </p:nvSpPr>
        <p:spPr>
          <a:xfrm>
            <a:off x="0" y="135731"/>
            <a:ext cx="9144000" cy="553998"/>
          </a:xfrm>
          <a:prstGeom prst="rect">
            <a:avLst/>
          </a:prstGeom>
        </p:spPr>
        <p:txBody>
          <a:bodyPr wrap="square">
            <a:spAutoFit/>
          </a:bodyPr>
          <a:lstStyle/>
          <a:p>
            <a:pPr algn="ctr"/>
            <a:r>
              <a:rPr lang="en-US" sz="3000" b="1" dirty="0">
                <a:latin typeface="Garamond" panose="02020404030301010803" pitchFamily="18" charset="0"/>
                <a:cs typeface="Times New Roman" panose="02020603050405020304" pitchFamily="18" charset="0"/>
              </a:rPr>
              <a:t>GDP forecast process (</a:t>
            </a:r>
            <a:r>
              <a:rPr lang="en-US" sz="3000" b="1" dirty="0" err="1">
                <a:latin typeface="Garamond" panose="02020404030301010803" pitchFamily="18" charset="0"/>
                <a:cs typeface="Times New Roman" panose="02020603050405020304" pitchFamily="18" charset="0"/>
              </a:rPr>
              <a:t>contd</a:t>
            </a:r>
            <a:r>
              <a:rPr lang="en-US" sz="3000" b="1" dirty="0">
                <a:latin typeface="Garamond" panose="02020404030301010803" pitchFamily="18" charset="0"/>
                <a:cs typeface="Times New Roman" panose="02020603050405020304" pitchFamily="18" charset="0"/>
              </a:rPr>
              <a:t>)</a:t>
            </a:r>
            <a:endParaRPr lang="en-US" sz="3000" dirty="0"/>
          </a:p>
        </p:txBody>
      </p:sp>
    </p:spTree>
    <p:extLst>
      <p:ext uri="{BB962C8B-B14F-4D97-AF65-F5344CB8AC3E}">
        <p14:creationId xmlns:p14="http://schemas.microsoft.com/office/powerpoint/2010/main" val="22693013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B197FA6A-4CB8-47B0-82EF-ADB06811A1E8}" type="slidenum">
              <a:rPr lang="en-US" smtClean="0">
                <a:solidFill>
                  <a:schemeClr val="bg1"/>
                </a:solidFill>
              </a:rPr>
              <a:pPr>
                <a:defRPr/>
              </a:pPr>
              <a:t>29</a:t>
            </a:fld>
            <a:endParaRPr lang="en-US" dirty="0">
              <a:solidFill>
                <a:schemeClr val="bg1"/>
              </a:solidFill>
            </a:endParaRPr>
          </a:p>
        </p:txBody>
      </p:sp>
      <p:sp>
        <p:nvSpPr>
          <p:cNvPr id="5" name="Title 1"/>
          <p:cNvSpPr txBox="1">
            <a:spLocks/>
          </p:cNvSpPr>
          <p:nvPr/>
        </p:nvSpPr>
        <p:spPr bwMode="auto">
          <a:xfrm>
            <a:off x="0" y="153881"/>
            <a:ext cx="9144000" cy="667650"/>
          </a:xfrm>
          <a:prstGeom prst="rect">
            <a:avLst/>
          </a:prstGeom>
          <a:noFill/>
          <a:ln w="9525">
            <a:noFill/>
            <a:miter lim="800000"/>
            <a:headEnd/>
            <a:tailEnd/>
          </a:ln>
        </p:spPr>
        <p:txBody>
          <a:bodyPr vert="horz" wrap="square" lIns="81645" tIns="40823" rIns="81645" bIns="40823" numCol="1" anchor="ctr" anchorCtr="0" compatLnSpc="1">
            <a:prstTxWarp prst="textNoShape">
              <a:avLst/>
            </a:prstTxWarp>
          </a:bodyPr>
          <a:lstStyle/>
          <a:p>
            <a:pPr algn="ctr">
              <a:defRPr/>
            </a:pPr>
            <a:r>
              <a:rPr lang="en-US" sz="3600" b="1" dirty="0">
                <a:latin typeface="+mn-lt"/>
                <a:ea typeface="+mj-ea"/>
                <a:cs typeface="+mj-cs"/>
              </a:rPr>
              <a:t>GDP Forecast for FY21: Model based</a:t>
            </a:r>
          </a:p>
        </p:txBody>
      </p:sp>
      <p:graphicFrame>
        <p:nvGraphicFramePr>
          <p:cNvPr id="6" name="Table 5"/>
          <p:cNvGraphicFramePr>
            <a:graphicFrameLocks noGrp="1"/>
          </p:cNvGraphicFramePr>
          <p:nvPr>
            <p:extLst>
              <p:ext uri="{D42A27DB-BD31-4B8C-83A1-F6EECF244321}">
                <p14:modId xmlns:p14="http://schemas.microsoft.com/office/powerpoint/2010/main" val="59466311"/>
              </p:ext>
            </p:extLst>
          </p:nvPr>
        </p:nvGraphicFramePr>
        <p:xfrm>
          <a:off x="152400" y="2193131"/>
          <a:ext cx="8839200" cy="2461387"/>
        </p:xfrm>
        <a:graphic>
          <a:graphicData uri="http://schemas.openxmlformats.org/drawingml/2006/table">
            <a:tbl>
              <a:tblPr/>
              <a:tblGrid>
                <a:gridCol w="8839200">
                  <a:extLst>
                    <a:ext uri="{9D8B030D-6E8A-4147-A177-3AD203B41FA5}">
                      <a16:colId xmlns:a16="http://schemas.microsoft.com/office/drawing/2014/main" val="20000"/>
                    </a:ext>
                  </a:extLst>
                </a:gridCol>
              </a:tblGrid>
              <a:tr h="2416238">
                <a:tc>
                  <a:txBody>
                    <a:bodyPr/>
                    <a:lstStyle/>
                    <a:p>
                      <a:pPr marL="0" marR="0">
                        <a:lnSpc>
                          <a:spcPct val="115000"/>
                        </a:lnSpc>
                        <a:spcBef>
                          <a:spcPts val="0"/>
                        </a:spcBef>
                        <a:spcAft>
                          <a:spcPts val="0"/>
                        </a:spcAft>
                      </a:pPr>
                      <a:r>
                        <a:rPr lang="en-US" sz="1500" b="1" i="1" dirty="0">
                          <a:latin typeface="Garamond" pitchFamily="18" charset="0"/>
                          <a:ea typeface="Calibri"/>
                          <a:cs typeface="Times New Roman"/>
                        </a:rPr>
                        <a:t>Assumptions</a:t>
                      </a:r>
                      <a:endParaRPr lang="en-US" sz="1500" dirty="0">
                        <a:latin typeface="Garamond" pitchFamily="18" charset="0"/>
                        <a:ea typeface="Calibri"/>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500" b="1" i="1" dirty="0">
                          <a:latin typeface="Garamond" pitchFamily="18" charset="0"/>
                          <a:ea typeface="Calibri"/>
                          <a:cs typeface="Times New Roman"/>
                        </a:rPr>
                        <a:t>Baseline:</a:t>
                      </a:r>
                      <a:r>
                        <a:rPr lang="en-US" sz="1500" b="1" dirty="0">
                          <a:latin typeface="Garamond" pitchFamily="18" charset="0"/>
                          <a:ea typeface="Calibri"/>
                          <a:cs typeface="Times New Roman"/>
                        </a:rPr>
                        <a:t> </a:t>
                      </a:r>
                      <a:r>
                        <a:rPr lang="en-US" sz="1500" dirty="0">
                          <a:latin typeface="Garamond" pitchFamily="18" charset="0"/>
                          <a:ea typeface="Calibri"/>
                          <a:cs typeface="Times New Roman"/>
                        </a:rPr>
                        <a:t>No change in Composite Leading Indicators of the World (CLIW*) </a:t>
                      </a:r>
                      <a:r>
                        <a:rPr lang="en-US" sz="1500" dirty="0" err="1">
                          <a:latin typeface="Garamond" pitchFamily="18" charset="0"/>
                          <a:ea typeface="Calibri"/>
                          <a:cs typeface="Times New Roman"/>
                        </a:rPr>
                        <a:t>fromNovember</a:t>
                      </a:r>
                      <a:r>
                        <a:rPr lang="en-US" sz="1500" dirty="0">
                          <a:latin typeface="Garamond" pitchFamily="18" charset="0"/>
                          <a:ea typeface="Calibri"/>
                          <a:cs typeface="Times New Roman"/>
                        </a:rPr>
                        <a:t> 2020 &amp; onwards (Oct 2020 - 98.50 vs. Oct 2019-99.22) and unchanged RRL (Real Lending Rate) from October 2020 &amp; onwards (2.27%).</a:t>
                      </a:r>
                    </a:p>
                    <a:p>
                      <a:pPr marL="0" marR="0" indent="0" algn="l" defTabSz="914400" rtl="0" eaLnBrk="1" fontAlgn="auto" latinLnBrk="0" hangingPunct="1">
                        <a:lnSpc>
                          <a:spcPct val="115000"/>
                        </a:lnSpc>
                        <a:spcBef>
                          <a:spcPts val="0"/>
                        </a:spcBef>
                        <a:spcAft>
                          <a:spcPts val="0"/>
                        </a:spcAft>
                        <a:buClrTx/>
                        <a:buSzTx/>
                        <a:buFontTx/>
                        <a:buNone/>
                        <a:tabLst/>
                        <a:defRPr/>
                      </a:pPr>
                      <a:r>
                        <a:rPr lang="en-US" sz="1500" b="1" i="1" dirty="0">
                          <a:latin typeface="Garamond" pitchFamily="18" charset="0"/>
                          <a:ea typeface="Calibri"/>
                          <a:cs typeface="Times New Roman"/>
                        </a:rPr>
                        <a:t>Alternative Scenario:</a:t>
                      </a:r>
                      <a:r>
                        <a:rPr lang="en-US" sz="1500" b="1" dirty="0">
                          <a:latin typeface="Garamond" pitchFamily="18" charset="0"/>
                          <a:ea typeface="Calibri"/>
                          <a:cs typeface="Times New Roman"/>
                        </a:rPr>
                        <a:t> </a:t>
                      </a:r>
                      <a:r>
                        <a:rPr lang="en-US" sz="1500" dirty="0">
                          <a:latin typeface="Garamond" pitchFamily="18" charset="0"/>
                          <a:ea typeface="Calibri"/>
                          <a:cs typeface="Times New Roman"/>
                        </a:rPr>
                        <a:t>Increasing CLIW by 1.3% in January to March, 2021, 1.3% in April-June 2021 on preceding quarter, 1.3% in July-September 2021 on preceding quarter, 1.2% in August-December 2021 &amp; onwards on the preceding quarter leading to 5.2% Global economic growth in 2021 and decreasing RRL to 1% from December 2020 &amp; onwards </a:t>
                      </a:r>
                    </a:p>
                    <a:p>
                      <a:pPr marL="0" marR="0">
                        <a:lnSpc>
                          <a:spcPct val="115000"/>
                        </a:lnSpc>
                        <a:spcBef>
                          <a:spcPts val="0"/>
                        </a:spcBef>
                        <a:spcAft>
                          <a:spcPts val="0"/>
                        </a:spcAft>
                      </a:pPr>
                      <a:r>
                        <a:rPr lang="en-US" sz="1200" dirty="0">
                          <a:solidFill>
                            <a:srgbClr val="0070C0"/>
                          </a:solidFill>
                          <a:latin typeface="Garamond" pitchFamily="18" charset="0"/>
                          <a:ea typeface="Calibri"/>
                          <a:cs typeface="Times New Roman"/>
                        </a:rPr>
                        <a:t>CLIW is the weighted (trade) average of CLI values of CHINA, Euro Area, India, USA, and UK. CLIW data is available till February 2021 and Lending Rate data was available till September </a:t>
                      </a:r>
                      <a:r>
                        <a:rPr lang="en-US" sz="1200">
                          <a:solidFill>
                            <a:srgbClr val="0070C0"/>
                          </a:solidFill>
                          <a:latin typeface="Garamond" pitchFamily="18" charset="0"/>
                          <a:ea typeface="Calibri"/>
                          <a:cs typeface="Times New Roman"/>
                        </a:rPr>
                        <a:t>2020</a:t>
                      </a:r>
                      <a:r>
                        <a:rPr lang="en-US" sz="1200" baseline="0">
                          <a:solidFill>
                            <a:srgbClr val="0070C0"/>
                          </a:solidFill>
                          <a:latin typeface="Garamond" pitchFamily="18" charset="0"/>
                          <a:ea typeface="Calibri"/>
                          <a:cs typeface="Times New Roman"/>
                        </a:rPr>
                        <a:t> then</a:t>
                      </a:r>
                      <a:r>
                        <a:rPr lang="en-US" sz="1200">
                          <a:solidFill>
                            <a:srgbClr val="0070C0"/>
                          </a:solidFill>
                          <a:latin typeface="Garamond" pitchFamily="18" charset="0"/>
                          <a:ea typeface="Calibri"/>
                          <a:cs typeface="Times New Roman"/>
                        </a:rPr>
                        <a:t>.</a:t>
                      </a:r>
                      <a:endParaRPr lang="en-US" sz="1200" dirty="0">
                        <a:latin typeface="Garamond" pitchFamily="18" charset="0"/>
                        <a:ea typeface="Calibri"/>
                        <a:cs typeface="Times New Roman"/>
                      </a:endParaRPr>
                    </a:p>
                    <a:p>
                      <a:pPr marL="0" marR="0">
                        <a:lnSpc>
                          <a:spcPct val="115000"/>
                        </a:lnSpc>
                        <a:spcBef>
                          <a:spcPts val="0"/>
                        </a:spcBef>
                        <a:spcAft>
                          <a:spcPts val="0"/>
                        </a:spcAft>
                      </a:pPr>
                      <a:r>
                        <a:rPr lang="en-US" sz="1200" dirty="0">
                          <a:latin typeface="Garamond" pitchFamily="18" charset="0"/>
                          <a:ea typeface="Calibri"/>
                          <a:cs typeface="Times New Roman"/>
                        </a:rPr>
                        <a:t>*</a:t>
                      </a:r>
                      <a:endParaRPr lang="en-US" sz="1400" dirty="0">
                        <a:solidFill>
                          <a:srgbClr val="0070C0"/>
                        </a:solidFill>
                        <a:latin typeface="Garamond" pitchFamily="18" charset="0"/>
                        <a:ea typeface="Calibri"/>
                        <a:cs typeface="Times New Roman"/>
                      </a:endParaRPr>
                    </a:p>
                  </a:txBody>
                  <a:tcPr marL="67608" marR="67608"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bl>
          </a:graphicData>
        </a:graphic>
      </p:graphicFrame>
      <p:graphicFrame>
        <p:nvGraphicFramePr>
          <p:cNvPr id="7" name="Table 6">
            <a:extLst>
              <a:ext uri="{FF2B5EF4-FFF2-40B4-BE49-F238E27FC236}">
                <a16:creationId xmlns:a16="http://schemas.microsoft.com/office/drawing/2014/main" id="{0FCA5985-E08A-47AB-A9D4-4C8DCD9C9E85}"/>
              </a:ext>
            </a:extLst>
          </p:cNvPr>
          <p:cNvGraphicFramePr>
            <a:graphicFrameLocks noGrp="1"/>
          </p:cNvGraphicFramePr>
          <p:nvPr>
            <p:extLst>
              <p:ext uri="{D42A27DB-BD31-4B8C-83A1-F6EECF244321}">
                <p14:modId xmlns:p14="http://schemas.microsoft.com/office/powerpoint/2010/main" val="730660235"/>
              </p:ext>
            </p:extLst>
          </p:nvPr>
        </p:nvGraphicFramePr>
        <p:xfrm>
          <a:off x="228600" y="1054804"/>
          <a:ext cx="8686799" cy="1557707"/>
        </p:xfrm>
        <a:graphic>
          <a:graphicData uri="http://schemas.openxmlformats.org/drawingml/2006/table">
            <a:tbl>
              <a:tblPr/>
              <a:tblGrid>
                <a:gridCol w="2878577">
                  <a:extLst>
                    <a:ext uri="{9D8B030D-6E8A-4147-A177-3AD203B41FA5}">
                      <a16:colId xmlns:a16="http://schemas.microsoft.com/office/drawing/2014/main" val="20000"/>
                    </a:ext>
                  </a:extLst>
                </a:gridCol>
                <a:gridCol w="1947422">
                  <a:extLst>
                    <a:ext uri="{9D8B030D-6E8A-4147-A177-3AD203B41FA5}">
                      <a16:colId xmlns:a16="http://schemas.microsoft.com/office/drawing/2014/main" val="20001"/>
                    </a:ext>
                  </a:extLst>
                </a:gridCol>
                <a:gridCol w="3860800">
                  <a:extLst>
                    <a:ext uri="{9D8B030D-6E8A-4147-A177-3AD203B41FA5}">
                      <a16:colId xmlns:a16="http://schemas.microsoft.com/office/drawing/2014/main" val="20002"/>
                    </a:ext>
                  </a:extLst>
                </a:gridCol>
              </a:tblGrid>
              <a:tr h="385129">
                <a:tc gridSpan="3">
                  <a:txBody>
                    <a:bodyPr/>
                    <a:lstStyle/>
                    <a:p>
                      <a:pPr marL="0" marR="0" algn="ctr">
                        <a:lnSpc>
                          <a:spcPct val="115000"/>
                        </a:lnSpc>
                        <a:spcBef>
                          <a:spcPts val="0"/>
                        </a:spcBef>
                        <a:spcAft>
                          <a:spcPts val="0"/>
                        </a:spcAft>
                      </a:pPr>
                      <a:r>
                        <a:rPr lang="en-US" sz="1800" b="1" dirty="0">
                          <a:latin typeface="Times New Roman"/>
                          <a:ea typeface="Calibri"/>
                          <a:cs typeface="Times New Roman"/>
                        </a:rPr>
                        <a:t>Summary Forecast </a:t>
                      </a:r>
                      <a:endParaRPr lang="en-US" sz="1400" dirty="0">
                        <a:latin typeface="Calibri"/>
                        <a:ea typeface="Calibri"/>
                        <a:cs typeface="Times New Roman"/>
                      </a:endParaRPr>
                    </a:p>
                  </a:txBody>
                  <a:tcPr marL="67608" marR="676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2337">
                <a:tc>
                  <a:txBody>
                    <a:bodyPr/>
                    <a:lstStyle/>
                    <a:p>
                      <a:pPr marL="0" marR="0" algn="ctr">
                        <a:lnSpc>
                          <a:spcPct val="115000"/>
                        </a:lnSpc>
                        <a:spcBef>
                          <a:spcPts val="0"/>
                        </a:spcBef>
                        <a:spcAft>
                          <a:spcPts val="0"/>
                        </a:spcAft>
                      </a:pPr>
                      <a:r>
                        <a:rPr lang="en-US" sz="1600" b="1" dirty="0">
                          <a:latin typeface="Times New Roman"/>
                          <a:ea typeface="Calibri"/>
                          <a:cs typeface="Times New Roman"/>
                        </a:rPr>
                        <a:t>Type of Forecast</a:t>
                      </a:r>
                      <a:endParaRPr lang="en-US" sz="1400" dirty="0">
                        <a:latin typeface="Calibri"/>
                        <a:ea typeface="Calibri"/>
                        <a:cs typeface="Times New Roman"/>
                      </a:endParaRPr>
                    </a:p>
                  </a:txBody>
                  <a:tcPr marL="67608" marR="676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600" b="1" dirty="0">
                          <a:latin typeface="Times New Roman"/>
                          <a:ea typeface="Calibri"/>
                          <a:cs typeface="Times New Roman"/>
                        </a:rPr>
                        <a:t>Baseline</a:t>
                      </a:r>
                      <a:endParaRPr lang="en-US" sz="1400" dirty="0">
                        <a:latin typeface="Calibri"/>
                        <a:ea typeface="Calibri"/>
                        <a:cs typeface="Times New Roman"/>
                      </a:endParaRPr>
                    </a:p>
                  </a:txBody>
                  <a:tcPr marL="67608" marR="676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ctr">
                        <a:lnSpc>
                          <a:spcPct val="115000"/>
                        </a:lnSpc>
                        <a:spcBef>
                          <a:spcPts val="0"/>
                        </a:spcBef>
                        <a:spcAft>
                          <a:spcPts val="0"/>
                        </a:spcAft>
                      </a:pPr>
                      <a:r>
                        <a:rPr lang="en-US" sz="1600" b="1">
                          <a:latin typeface="Times New Roman"/>
                          <a:ea typeface="Calibri"/>
                          <a:cs typeface="Times New Roman"/>
                        </a:rPr>
                        <a:t>Alternative Scenario </a:t>
                      </a:r>
                      <a:endParaRPr lang="en-US" sz="1400">
                        <a:latin typeface="Calibri"/>
                        <a:ea typeface="Calibri"/>
                        <a:cs typeface="Times New Roman"/>
                      </a:endParaRPr>
                    </a:p>
                  </a:txBody>
                  <a:tcPr marL="67608" marR="676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extLst>
                  <a:ext uri="{0D108BD9-81ED-4DB2-BD59-A6C34878D82A}">
                    <a16:rowId xmlns:a16="http://schemas.microsoft.com/office/drawing/2014/main" val="10001"/>
                  </a:ext>
                </a:extLst>
              </a:tr>
              <a:tr h="342337">
                <a:tc>
                  <a:txBody>
                    <a:bodyPr/>
                    <a:lstStyle/>
                    <a:p>
                      <a:pPr marL="0" marR="0" algn="ctr">
                        <a:lnSpc>
                          <a:spcPct val="115000"/>
                        </a:lnSpc>
                        <a:spcBef>
                          <a:spcPts val="0"/>
                        </a:spcBef>
                        <a:spcAft>
                          <a:spcPts val="0"/>
                        </a:spcAft>
                      </a:pPr>
                      <a:r>
                        <a:rPr lang="en-US" sz="1600" b="1" dirty="0">
                          <a:solidFill>
                            <a:srgbClr val="0000FF"/>
                          </a:solidFill>
                          <a:latin typeface="Times New Roman"/>
                          <a:ea typeface="Calibri"/>
                          <a:cs typeface="Times New Roman"/>
                        </a:rPr>
                        <a:t>Model-based forecast</a:t>
                      </a:r>
                      <a:endParaRPr lang="en-US" sz="1400" b="1" dirty="0">
                        <a:latin typeface="Calibri"/>
                        <a:ea typeface="Calibri"/>
                        <a:cs typeface="Times New Roman"/>
                      </a:endParaRPr>
                    </a:p>
                  </a:txBody>
                  <a:tcPr marL="67608" marR="6760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b="1">
                          <a:latin typeface="Times New Roman"/>
                          <a:ea typeface="SimSun"/>
                          <a:cs typeface="Times New Roman"/>
                        </a:rPr>
                        <a:t>7.01</a:t>
                      </a:r>
                      <a:endParaRPr lang="en-US" sz="1100">
                        <a:latin typeface="Calibri"/>
                        <a:ea typeface="Times New Roman"/>
                        <a:cs typeface="Times New Roman"/>
                      </a:endParaRPr>
                    </a:p>
                  </a:txBody>
                  <a:tcPr marL="67310" marR="6731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b="1" dirty="0">
                          <a:latin typeface="Times New Roman"/>
                          <a:ea typeface="SimSun"/>
                          <a:cs typeface="Times New Roman"/>
                        </a:rPr>
                        <a:t>7.37</a:t>
                      </a:r>
                      <a:endParaRPr lang="en-US" sz="1100" dirty="0">
                        <a:latin typeface="Calibri"/>
                        <a:ea typeface="Times New Roman"/>
                        <a:cs typeface="Times New Roman"/>
                      </a:endParaRPr>
                    </a:p>
                  </a:txBody>
                  <a:tcPr marL="67310" marR="6731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87904">
                <a:tc gridSpan="3">
                  <a:txBody>
                    <a:bodyPr/>
                    <a:lstStyle/>
                    <a:p>
                      <a:pPr marL="0" marR="0">
                        <a:lnSpc>
                          <a:spcPct val="115000"/>
                        </a:lnSpc>
                        <a:spcBef>
                          <a:spcPts val="0"/>
                        </a:spcBef>
                        <a:spcAft>
                          <a:spcPts val="0"/>
                        </a:spcAft>
                      </a:pPr>
                      <a:endParaRPr lang="en-US" sz="1400" dirty="0">
                        <a:latin typeface="Calibri"/>
                        <a:ea typeface="Calibri"/>
                        <a:cs typeface="Times New Roman"/>
                      </a:endParaRPr>
                    </a:p>
                  </a:txBody>
                  <a:tcPr marL="67608" marR="67608"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50342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3</a:t>
            </a:fld>
            <a:endParaRPr lang="en-US" dirty="0"/>
          </a:p>
        </p:txBody>
      </p:sp>
      <p:sp>
        <p:nvSpPr>
          <p:cNvPr id="3" name="Rectangle 2"/>
          <p:cNvSpPr/>
          <p:nvPr/>
        </p:nvSpPr>
        <p:spPr>
          <a:xfrm>
            <a:off x="0" y="135731"/>
            <a:ext cx="9144000" cy="600164"/>
          </a:xfrm>
          <a:prstGeom prst="rect">
            <a:avLst/>
          </a:prstGeom>
        </p:spPr>
        <p:txBody>
          <a:bodyPr wrap="square">
            <a:spAutoFit/>
          </a:bodyPr>
          <a:lstStyle/>
          <a:p>
            <a:pPr algn="ctr"/>
            <a:r>
              <a:rPr lang="en-US" sz="3300" b="1" dirty="0">
                <a:latin typeface="Garamond" panose="02020404030301010803" pitchFamily="18" charset="0"/>
              </a:rPr>
              <a:t>Introduction</a:t>
            </a:r>
            <a:endParaRPr lang="en-US" sz="3300" dirty="0"/>
          </a:p>
        </p:txBody>
      </p:sp>
      <p:sp>
        <p:nvSpPr>
          <p:cNvPr id="4" name="Rectangle 3"/>
          <p:cNvSpPr/>
          <p:nvPr/>
        </p:nvSpPr>
        <p:spPr>
          <a:xfrm>
            <a:off x="146304" y="1202531"/>
            <a:ext cx="8540496" cy="3170099"/>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Forecasting is the process of making predictions of the future based on past and present data and most commonly by analysis of trends. </a:t>
            </a:r>
          </a:p>
          <a:p>
            <a:endParaRPr lang="en-US" sz="25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Through forecasting we can take short-term, medium term and long term plans to minimize unexpected situation for our economy in case of GDP, inflation, unemployment, money supply etc. </a:t>
            </a:r>
          </a:p>
        </p:txBody>
      </p:sp>
    </p:spTree>
    <p:extLst>
      <p:ext uri="{BB962C8B-B14F-4D97-AF65-F5344CB8AC3E}">
        <p14:creationId xmlns:p14="http://schemas.microsoft.com/office/powerpoint/2010/main" val="37916705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30</a:t>
            </a:fld>
            <a:endParaRPr lang="en-US" dirty="0"/>
          </a:p>
        </p:txBody>
      </p:sp>
      <p:sp>
        <p:nvSpPr>
          <p:cNvPr id="3" name="Rectangle 2"/>
          <p:cNvSpPr/>
          <p:nvPr/>
        </p:nvSpPr>
        <p:spPr>
          <a:xfrm>
            <a:off x="0" y="821530"/>
            <a:ext cx="9144000" cy="2262158"/>
          </a:xfrm>
          <a:prstGeom prst="rect">
            <a:avLst/>
          </a:prstGeom>
        </p:spPr>
        <p:txBody>
          <a:bodyPr wrap="square">
            <a:spAutoFit/>
          </a:bodyPr>
          <a:lstStyle/>
          <a:p>
            <a:endParaRPr lang="en-US" dirty="0"/>
          </a:p>
          <a:p>
            <a:endParaRPr lang="en-US" dirty="0"/>
          </a:p>
          <a:p>
            <a:endParaRPr lang="en-US" dirty="0"/>
          </a:p>
          <a:p>
            <a:endParaRPr lang="en-US" dirty="0"/>
          </a:p>
          <a:p>
            <a:endParaRPr lang="en-US" dirty="0"/>
          </a:p>
          <a:p>
            <a:endParaRPr lang="en-US" dirty="0"/>
          </a:p>
          <a:p>
            <a:pPr algn="ctr"/>
            <a:r>
              <a:rPr lang="en-US" sz="4200" b="1" dirty="0">
                <a:latin typeface="Garamond" panose="02020404030301010803" pitchFamily="18" charset="0"/>
              </a:rPr>
              <a:t>Inflation Forecast</a:t>
            </a:r>
          </a:p>
        </p:txBody>
      </p:sp>
    </p:spTree>
    <p:extLst>
      <p:ext uri="{BB962C8B-B14F-4D97-AF65-F5344CB8AC3E}">
        <p14:creationId xmlns:p14="http://schemas.microsoft.com/office/powerpoint/2010/main" val="1873912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3E66BC-3661-4ED8-824A-263CC5720E61}"/>
              </a:ext>
            </a:extLst>
          </p:cNvPr>
          <p:cNvSpPr>
            <a:spLocks noGrp="1"/>
          </p:cNvSpPr>
          <p:nvPr>
            <p:ph type="sldNum" sz="quarter" idx="12"/>
          </p:nvPr>
        </p:nvSpPr>
        <p:spPr/>
        <p:txBody>
          <a:bodyPr/>
          <a:lstStyle/>
          <a:p>
            <a:pPr>
              <a:defRPr/>
            </a:pPr>
            <a:fld id="{7A78608A-E24C-4BFF-986B-9CC8DC53C9EE}" type="slidenum">
              <a:rPr lang="en-US" smtClean="0">
                <a:solidFill>
                  <a:schemeClr val="bg1"/>
                </a:solidFill>
              </a:rPr>
              <a:pPr>
                <a:defRPr/>
              </a:pPr>
              <a:t>31</a:t>
            </a:fld>
            <a:endParaRPr lang="en-US" dirty="0">
              <a:solidFill>
                <a:schemeClr val="bg1"/>
              </a:solidFill>
            </a:endParaRPr>
          </a:p>
        </p:txBody>
      </p:sp>
      <p:sp>
        <p:nvSpPr>
          <p:cNvPr id="5" name="Rectangle 1">
            <a:extLst>
              <a:ext uri="{FF2B5EF4-FFF2-40B4-BE49-F238E27FC236}">
                <a16:creationId xmlns:a16="http://schemas.microsoft.com/office/drawing/2014/main" id="{474EE52C-702D-4156-A22D-BC6B841DFF9F}"/>
              </a:ext>
            </a:extLst>
          </p:cNvPr>
          <p:cNvSpPr>
            <a:spLocks noChangeArrowheads="1"/>
          </p:cNvSpPr>
          <p:nvPr/>
        </p:nvSpPr>
        <p:spPr bwMode="auto">
          <a:xfrm>
            <a:off x="-152400" y="15799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200" b="1" dirty="0">
                <a:latin typeface="Garamond" panose="02020404030301010803" pitchFamily="18" charset="0"/>
                <a:ea typeface="+mj-ea"/>
                <a:cs typeface="+mj-cs"/>
              </a:rPr>
              <a:t> Inflation Forecast </a:t>
            </a:r>
          </a:p>
        </p:txBody>
      </p:sp>
      <p:sp>
        <p:nvSpPr>
          <p:cNvPr id="6" name="Content Placeholder 2">
            <a:extLst>
              <a:ext uri="{FF2B5EF4-FFF2-40B4-BE49-F238E27FC236}">
                <a16:creationId xmlns:a16="http://schemas.microsoft.com/office/drawing/2014/main" id="{6337231E-8FCB-4C27-B7E9-B604087CF463}"/>
              </a:ext>
            </a:extLst>
          </p:cNvPr>
          <p:cNvSpPr txBox="1">
            <a:spLocks/>
          </p:cNvSpPr>
          <p:nvPr/>
        </p:nvSpPr>
        <p:spPr>
          <a:xfrm>
            <a:off x="304801" y="897731"/>
            <a:ext cx="8458200" cy="373380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dirty="0"/>
              <a:t>Inflation forecasting is mainly done through two important forecasting models:</a:t>
            </a:r>
          </a:p>
          <a:p>
            <a:pPr lvl="0" algn="just">
              <a:buNone/>
            </a:pPr>
            <a:r>
              <a:rPr lang="en-US" b="1" dirty="0">
                <a:latin typeface="Garamond" panose="02020404030301010803" pitchFamily="18" charset="0"/>
              </a:rPr>
              <a:t>▪ </a:t>
            </a:r>
            <a:r>
              <a:rPr lang="en-US" b="1" dirty="0"/>
              <a:t>ARMA Model:</a:t>
            </a:r>
            <a:endParaRPr lang="en-US" dirty="0"/>
          </a:p>
          <a:p>
            <a:pPr lvl="0" algn="just"/>
            <a:r>
              <a:rPr lang="en-US" dirty="0"/>
              <a:t> </a:t>
            </a:r>
            <a:r>
              <a:rPr lang="en-US" dirty="0" err="1"/>
              <a:t>Univariate</a:t>
            </a:r>
            <a:r>
              <a:rPr lang="en-US" dirty="0"/>
              <a:t> ARMA Model. </a:t>
            </a:r>
          </a:p>
          <a:p>
            <a:pPr lvl="0" algn="just"/>
            <a:r>
              <a:rPr lang="en-US" dirty="0" err="1"/>
              <a:t>Univariate</a:t>
            </a:r>
            <a:r>
              <a:rPr lang="en-US" dirty="0"/>
              <a:t> ARMA process with Monthly Dummies.</a:t>
            </a:r>
          </a:p>
          <a:p>
            <a:pPr lvl="0" algn="just"/>
            <a:r>
              <a:rPr lang="en-US" dirty="0" err="1"/>
              <a:t>Univariate</a:t>
            </a:r>
            <a:r>
              <a:rPr lang="en-US" dirty="0"/>
              <a:t> ARMA process with exogenous variables to capture the influence of other factors like food price, oil price, remittance inflows etc.</a:t>
            </a:r>
          </a:p>
          <a:p>
            <a:pPr lvl="0" algn="just">
              <a:buNone/>
            </a:pPr>
            <a:r>
              <a:rPr lang="en-US" b="1" dirty="0">
                <a:latin typeface="Garamond" panose="02020404030301010803" pitchFamily="18" charset="0"/>
              </a:rPr>
              <a:t>▪ </a:t>
            </a:r>
            <a:r>
              <a:rPr lang="en-US" b="1" dirty="0"/>
              <a:t>VAR model:</a:t>
            </a:r>
          </a:p>
          <a:p>
            <a:pPr lvl="0" algn="just"/>
            <a:r>
              <a:rPr lang="en-US" dirty="0"/>
              <a:t>An unrestricted VAR with inflation and Broad Money (M2).</a:t>
            </a:r>
          </a:p>
          <a:p>
            <a:pPr lvl="0" algn="just"/>
            <a:r>
              <a:rPr lang="en-US" dirty="0"/>
              <a:t>An unrestricted VAR with inflation and Broad Money (M2) with exogenous variables like food price, oil price, remittance inflows.</a:t>
            </a:r>
          </a:p>
          <a:p>
            <a:pPr lvl="0" algn="just"/>
            <a:r>
              <a:rPr lang="en-US" dirty="0"/>
              <a:t>Usage of Uncertainty Fan-chart</a:t>
            </a:r>
          </a:p>
          <a:p>
            <a:pPr marL="342900" lvl="1" indent="-342900"/>
            <a:endParaRPr lang="en-US" dirty="0">
              <a:latin typeface="Garamond" panose="02020404030301010803" pitchFamily="18" charset="0"/>
              <a:cs typeface="Times New Roman" panose="02020603050405020304" pitchFamily="18" charset="0"/>
            </a:endParaRPr>
          </a:p>
        </p:txBody>
      </p:sp>
    </p:spTree>
    <p:extLst>
      <p:ext uri="{BB962C8B-B14F-4D97-AF65-F5344CB8AC3E}">
        <p14:creationId xmlns:p14="http://schemas.microsoft.com/office/powerpoint/2010/main" val="2468201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3E66BC-3661-4ED8-824A-263CC5720E61}"/>
              </a:ext>
            </a:extLst>
          </p:cNvPr>
          <p:cNvSpPr>
            <a:spLocks noGrp="1"/>
          </p:cNvSpPr>
          <p:nvPr>
            <p:ph type="sldNum" sz="quarter" idx="12"/>
          </p:nvPr>
        </p:nvSpPr>
        <p:spPr/>
        <p:txBody>
          <a:bodyPr/>
          <a:lstStyle/>
          <a:p>
            <a:pPr>
              <a:defRPr/>
            </a:pPr>
            <a:fld id="{7A78608A-E24C-4BFF-986B-9CC8DC53C9EE}" type="slidenum">
              <a:rPr lang="en-US" smtClean="0">
                <a:solidFill>
                  <a:schemeClr val="bg1"/>
                </a:solidFill>
              </a:rPr>
              <a:pPr>
                <a:defRPr/>
              </a:pPr>
              <a:t>32</a:t>
            </a:fld>
            <a:endParaRPr lang="en-US" dirty="0">
              <a:solidFill>
                <a:schemeClr val="bg1"/>
              </a:solidFill>
            </a:endParaRPr>
          </a:p>
        </p:txBody>
      </p:sp>
      <p:sp>
        <p:nvSpPr>
          <p:cNvPr id="5" name="Rectangle 1">
            <a:extLst>
              <a:ext uri="{FF2B5EF4-FFF2-40B4-BE49-F238E27FC236}">
                <a16:creationId xmlns:a16="http://schemas.microsoft.com/office/drawing/2014/main" id="{474EE52C-702D-4156-A22D-BC6B841DFF9F}"/>
              </a:ext>
            </a:extLst>
          </p:cNvPr>
          <p:cNvSpPr>
            <a:spLocks noChangeArrowheads="1"/>
          </p:cNvSpPr>
          <p:nvPr/>
        </p:nvSpPr>
        <p:spPr bwMode="auto">
          <a:xfrm>
            <a:off x="-152400" y="15799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200" b="1" dirty="0">
                <a:latin typeface="Garamond" panose="02020404030301010803" pitchFamily="18" charset="0"/>
              </a:rPr>
              <a:t>Inflation Forecast for FY21 </a:t>
            </a:r>
          </a:p>
        </p:txBody>
      </p:sp>
      <p:sp>
        <p:nvSpPr>
          <p:cNvPr id="6" name="Content Placeholder 2">
            <a:extLst>
              <a:ext uri="{FF2B5EF4-FFF2-40B4-BE49-F238E27FC236}">
                <a16:creationId xmlns:a16="http://schemas.microsoft.com/office/drawing/2014/main" id="{6337231E-8FCB-4C27-B7E9-B604087CF463}"/>
              </a:ext>
            </a:extLst>
          </p:cNvPr>
          <p:cNvSpPr txBox="1">
            <a:spLocks/>
          </p:cNvSpPr>
          <p:nvPr/>
        </p:nvSpPr>
        <p:spPr>
          <a:xfrm>
            <a:off x="304799" y="897731"/>
            <a:ext cx="8610601" cy="350520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None/>
            </a:pPr>
            <a:r>
              <a:rPr lang="en-US" b="1" dirty="0">
                <a:latin typeface="Times New Roman" panose="02020603050405020304" pitchFamily="18" charset="0"/>
                <a:cs typeface="Times New Roman" panose="02020603050405020304" pitchFamily="18" charset="0"/>
              </a:rPr>
              <a:t>Data</a:t>
            </a:r>
          </a:p>
          <a:p>
            <a:r>
              <a:rPr lang="en-US" dirty="0">
                <a:latin typeface="Times New Roman" panose="02020603050405020304" pitchFamily="18" charset="0"/>
                <a:cs typeface="Times New Roman" panose="02020603050405020304" pitchFamily="18" charset="0"/>
              </a:rPr>
              <a:t>In the exercise of forecasting the twelve-month average general inflation of Bangladesh for FY21 and FY22, economic data from the last twenty fiscal years have been used. That means the sample size of the framework is set from July 2000 to February 2021 with a total number of 248 sample periods.</a:t>
            </a:r>
          </a:p>
          <a:p>
            <a:r>
              <a:rPr lang="en-US" dirty="0">
                <a:latin typeface="Times New Roman" panose="02020603050405020304" pitchFamily="18" charset="0"/>
                <a:cs typeface="Times New Roman" panose="02020603050405020304" pitchFamily="18" charset="0"/>
              </a:rPr>
              <a:t>All variables are in integrated in I(0) and have no unit root.</a:t>
            </a:r>
          </a:p>
          <a:p>
            <a:pPr>
              <a:buNone/>
            </a:pPr>
            <a:endParaRPr lang="en-US" sz="1100" b="1" dirty="0">
              <a:latin typeface="Times New Roman" panose="02020603050405020304" pitchFamily="18" charset="0"/>
              <a:cs typeface="Times New Roman" panose="02020603050405020304" pitchFamily="18" charset="0"/>
            </a:endParaRPr>
          </a:p>
          <a:p>
            <a:pPr>
              <a:buNone/>
            </a:pPr>
            <a:r>
              <a:rPr lang="en-US" b="1" dirty="0">
                <a:latin typeface="Times New Roman" panose="02020603050405020304" pitchFamily="18" charset="0"/>
                <a:cs typeface="Times New Roman" panose="02020603050405020304" pitchFamily="18" charset="0"/>
              </a:rPr>
              <a:t>Result analysis</a:t>
            </a:r>
          </a:p>
          <a:p>
            <a:pPr marL="0" indent="0" algn="just"/>
            <a:r>
              <a:rPr lang="en-US" dirty="0">
                <a:latin typeface="Times New Roman" panose="02020603050405020304" pitchFamily="18" charset="0"/>
                <a:cs typeface="Times New Roman" panose="02020603050405020304" pitchFamily="18" charset="0"/>
              </a:rPr>
              <a:t>Twelve-month general inflation on June, 2021 is likely to remain between 5.35 to 5.60 percent against the targeted ceiling of 5.40 percent for the ongoing fiscal year.</a:t>
            </a:r>
          </a:p>
          <a:p>
            <a:pPr marL="0" indent="0" algn="just"/>
            <a:r>
              <a:rPr lang="en-US" dirty="0">
                <a:latin typeface="Times New Roman" panose="02020603050405020304" pitchFamily="18" charset="0"/>
                <a:cs typeface="Times New Roman" panose="02020603050405020304" pitchFamily="18" charset="0"/>
              </a:rPr>
              <a:t>The projection results also show that the stable inflation trajectory will be maintained in the next fiscal year too.</a:t>
            </a:r>
          </a:p>
        </p:txBody>
      </p:sp>
    </p:spTree>
    <p:extLst>
      <p:ext uri="{BB962C8B-B14F-4D97-AF65-F5344CB8AC3E}">
        <p14:creationId xmlns:p14="http://schemas.microsoft.com/office/powerpoint/2010/main" val="757588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33</a:t>
            </a:fld>
            <a:endParaRPr lang="en-US" dirty="0"/>
          </a:p>
        </p:txBody>
      </p:sp>
      <p:pic>
        <p:nvPicPr>
          <p:cNvPr id="1026" name="Picture 2" descr="C:\Users\maidul\Desktop\2022.PNG"/>
          <p:cNvPicPr>
            <a:picLocks noChangeAspect="1" noChangeArrowheads="1"/>
          </p:cNvPicPr>
          <p:nvPr/>
        </p:nvPicPr>
        <p:blipFill>
          <a:blip r:embed="rId2"/>
          <a:srcRect/>
          <a:stretch>
            <a:fillRect/>
          </a:stretch>
        </p:blipFill>
        <p:spPr bwMode="auto">
          <a:xfrm>
            <a:off x="685800" y="135731"/>
            <a:ext cx="8077199" cy="4961675"/>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3E66BC-3661-4ED8-824A-263CC5720E61}"/>
              </a:ext>
            </a:extLst>
          </p:cNvPr>
          <p:cNvSpPr>
            <a:spLocks noGrp="1"/>
          </p:cNvSpPr>
          <p:nvPr>
            <p:ph type="sldNum" sz="quarter" idx="12"/>
          </p:nvPr>
        </p:nvSpPr>
        <p:spPr/>
        <p:txBody>
          <a:bodyPr/>
          <a:lstStyle/>
          <a:p>
            <a:pPr>
              <a:defRPr/>
            </a:pPr>
            <a:fld id="{7A78608A-E24C-4BFF-986B-9CC8DC53C9EE}" type="slidenum">
              <a:rPr lang="en-US" smtClean="0">
                <a:solidFill>
                  <a:schemeClr val="bg1"/>
                </a:solidFill>
              </a:rPr>
              <a:pPr>
                <a:defRPr/>
              </a:pPr>
              <a:t>34</a:t>
            </a:fld>
            <a:endParaRPr lang="en-US" dirty="0">
              <a:solidFill>
                <a:schemeClr val="bg1"/>
              </a:solidFill>
            </a:endParaRPr>
          </a:p>
        </p:txBody>
      </p:sp>
      <p:sp>
        <p:nvSpPr>
          <p:cNvPr id="5" name="Rectangle 1">
            <a:extLst>
              <a:ext uri="{FF2B5EF4-FFF2-40B4-BE49-F238E27FC236}">
                <a16:creationId xmlns:a16="http://schemas.microsoft.com/office/drawing/2014/main" id="{474EE52C-702D-4156-A22D-BC6B841DFF9F}"/>
              </a:ext>
            </a:extLst>
          </p:cNvPr>
          <p:cNvSpPr>
            <a:spLocks noChangeArrowheads="1"/>
          </p:cNvSpPr>
          <p:nvPr/>
        </p:nvSpPr>
        <p:spPr bwMode="auto">
          <a:xfrm>
            <a:off x="-152400" y="157990"/>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200" b="1" dirty="0">
                <a:latin typeface="Garamond" panose="02020404030301010803" pitchFamily="18" charset="0"/>
              </a:rPr>
              <a:t>Inflation Forecast for FY21 (</a:t>
            </a:r>
            <a:r>
              <a:rPr lang="en-US" sz="3200" b="1" dirty="0" err="1">
                <a:latin typeface="Garamond" panose="02020404030301010803" pitchFamily="18" charset="0"/>
              </a:rPr>
              <a:t>contd</a:t>
            </a:r>
            <a:r>
              <a:rPr lang="en-US" sz="3200" b="1" dirty="0">
                <a:latin typeface="Garamond" panose="02020404030301010803" pitchFamily="18" charset="0"/>
              </a:rPr>
              <a:t>)</a:t>
            </a:r>
          </a:p>
        </p:txBody>
      </p:sp>
      <p:sp>
        <p:nvSpPr>
          <p:cNvPr id="6" name="Content Placeholder 2">
            <a:extLst>
              <a:ext uri="{FF2B5EF4-FFF2-40B4-BE49-F238E27FC236}">
                <a16:creationId xmlns:a16="http://schemas.microsoft.com/office/drawing/2014/main" id="{6337231E-8FCB-4C27-B7E9-B604087CF463}"/>
              </a:ext>
            </a:extLst>
          </p:cNvPr>
          <p:cNvSpPr txBox="1">
            <a:spLocks/>
          </p:cNvSpPr>
          <p:nvPr/>
        </p:nvSpPr>
        <p:spPr>
          <a:xfrm>
            <a:off x="24600" y="897731"/>
            <a:ext cx="11609945" cy="27401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a:endParaRPr lang="en-US" dirty="0">
              <a:latin typeface="Garamond" panose="02020404030301010803" pitchFamily="18" charset="0"/>
              <a:cs typeface="Times New Roman" panose="02020603050405020304" pitchFamily="18" charset="0"/>
            </a:endParaRPr>
          </a:p>
        </p:txBody>
      </p:sp>
      <p:sp>
        <p:nvSpPr>
          <p:cNvPr id="8" name="TextBox 7"/>
          <p:cNvSpPr txBox="1"/>
          <p:nvPr/>
        </p:nvSpPr>
        <p:spPr>
          <a:xfrm>
            <a:off x="381000" y="973931"/>
            <a:ext cx="8382000" cy="584775"/>
          </a:xfrm>
          <a:prstGeom prst="rect">
            <a:avLst/>
          </a:prstGeom>
          <a:noFill/>
        </p:spPr>
        <p:txBody>
          <a:bodyPr wrap="square" rtlCol="0">
            <a:spAutoFit/>
          </a:bodyPr>
          <a:lstStyle/>
          <a:p>
            <a:r>
              <a:rPr lang="en-US" dirty="0">
                <a:latin typeface="Garamond" pitchFamily="18" charset="0"/>
              </a:rPr>
              <a:t>An Uncertainty Fan Chart is drawn with the results of </a:t>
            </a:r>
            <a:r>
              <a:rPr lang="en-US" dirty="0" err="1">
                <a:latin typeface="Garamond" pitchFamily="18" charset="0"/>
              </a:rPr>
              <a:t>univariate</a:t>
            </a:r>
            <a:r>
              <a:rPr lang="en-US" dirty="0">
                <a:latin typeface="Garamond" pitchFamily="18" charset="0"/>
              </a:rPr>
              <a:t> ARMA process with ARMA (4,2) model under dynamic simulation for the twelve-month general inflation</a:t>
            </a:r>
          </a:p>
        </p:txBody>
      </p:sp>
      <p:pic>
        <p:nvPicPr>
          <p:cNvPr id="9" name="Picture 3" descr="C:\Users\tarek\Desktop\Capture2.PNG"/>
          <p:cNvPicPr>
            <a:picLocks noChangeAspect="1" noChangeArrowheads="1"/>
          </p:cNvPicPr>
          <p:nvPr/>
        </p:nvPicPr>
        <p:blipFill>
          <a:blip r:embed="rId2"/>
          <a:srcRect/>
          <a:stretch>
            <a:fillRect/>
          </a:stretch>
        </p:blipFill>
        <p:spPr bwMode="auto">
          <a:xfrm>
            <a:off x="1295400" y="1583531"/>
            <a:ext cx="6368143" cy="3055131"/>
          </a:xfrm>
          <a:prstGeom prst="rect">
            <a:avLst/>
          </a:prstGeom>
          <a:noFill/>
        </p:spPr>
      </p:pic>
    </p:spTree>
    <p:extLst>
      <p:ext uri="{BB962C8B-B14F-4D97-AF65-F5344CB8AC3E}">
        <p14:creationId xmlns:p14="http://schemas.microsoft.com/office/powerpoint/2010/main" val="25657964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35</a:t>
            </a:fld>
            <a:endParaRPr lang="en-US" dirty="0"/>
          </a:p>
        </p:txBody>
      </p:sp>
      <p:graphicFrame>
        <p:nvGraphicFramePr>
          <p:cNvPr id="3" name="Chart 2"/>
          <p:cNvGraphicFramePr>
            <a:graphicFrameLocks/>
          </p:cNvGraphicFramePr>
          <p:nvPr/>
        </p:nvGraphicFramePr>
        <p:xfrm>
          <a:off x="914400" y="897731"/>
          <a:ext cx="7086600" cy="327660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0" y="135731"/>
            <a:ext cx="9144000" cy="584775"/>
          </a:xfrm>
          <a:prstGeom prst="rect">
            <a:avLst/>
          </a:prstGeom>
        </p:spPr>
        <p:txBody>
          <a:bodyPr wrap="square">
            <a:spAutoFit/>
          </a:bodyPr>
          <a:lstStyle/>
          <a:p>
            <a:pPr algn="ctr"/>
            <a:r>
              <a:rPr lang="en-US" sz="3200" b="1" dirty="0">
                <a:latin typeface="Garamond" panose="02020404030301010803" pitchFamily="18" charset="0"/>
              </a:rPr>
              <a:t>Inflation Forecast (</a:t>
            </a:r>
            <a:r>
              <a:rPr lang="en-US" sz="3200" b="1" dirty="0" err="1">
                <a:latin typeface="Garamond" panose="02020404030301010803" pitchFamily="18" charset="0"/>
              </a:rPr>
              <a:t>contd</a:t>
            </a:r>
            <a:r>
              <a:rPr lang="en-US" sz="3200" b="1" dirty="0">
                <a:latin typeface="Garamond" panose="02020404030301010803" pitchFamily="18" charset="0"/>
              </a:rPr>
              <a:t>)</a:t>
            </a:r>
          </a:p>
        </p:txBody>
      </p:sp>
    </p:spTree>
    <p:extLst>
      <p:ext uri="{BB962C8B-B14F-4D97-AF65-F5344CB8AC3E}">
        <p14:creationId xmlns:p14="http://schemas.microsoft.com/office/powerpoint/2010/main" val="28273315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36</a:t>
            </a:fld>
            <a:endParaRPr lang="en-US" dirty="0"/>
          </a:p>
        </p:txBody>
      </p:sp>
      <p:sp>
        <p:nvSpPr>
          <p:cNvPr id="3" name="Rectangle 2"/>
          <p:cNvSpPr/>
          <p:nvPr/>
        </p:nvSpPr>
        <p:spPr>
          <a:xfrm>
            <a:off x="0" y="135731"/>
            <a:ext cx="9144000" cy="523220"/>
          </a:xfrm>
          <a:prstGeom prst="rect">
            <a:avLst/>
          </a:prstGeom>
        </p:spPr>
        <p:txBody>
          <a:bodyPr wrap="square">
            <a:spAutoFit/>
          </a:bodyPr>
          <a:lstStyle/>
          <a:p>
            <a:pPr algn="ctr"/>
            <a:r>
              <a:rPr lang="en-US" sz="2800" b="1" dirty="0">
                <a:latin typeface="Garamond" panose="02020404030301010803" pitchFamily="18" charset="0"/>
              </a:rPr>
              <a:t>Nowcasting</a:t>
            </a:r>
            <a:endParaRPr lang="en-US" sz="2800" dirty="0"/>
          </a:p>
        </p:txBody>
      </p:sp>
      <p:sp>
        <p:nvSpPr>
          <p:cNvPr id="4" name="Rectangle 3"/>
          <p:cNvSpPr/>
          <p:nvPr/>
        </p:nvSpPr>
        <p:spPr>
          <a:xfrm>
            <a:off x="106111" y="745331"/>
            <a:ext cx="8915400" cy="4524315"/>
          </a:xfrm>
          <a:prstGeom prst="rect">
            <a:avLst/>
          </a:prstGeom>
        </p:spPr>
        <p:txBody>
          <a:bodyPr wrap="square">
            <a:spAutoFit/>
          </a:bodyPr>
          <a:lstStyle/>
          <a:p>
            <a:pPr marL="342900" indent="-342900">
              <a:buFont typeface="Arial" panose="020B0604020202020204" pitchFamily="34" charset="0"/>
              <a:buChar char="•"/>
            </a:pPr>
            <a:r>
              <a:rPr lang="en-US" sz="2400" dirty="0">
                <a:latin typeface="Garamond" panose="02020404030301010803" pitchFamily="18" charset="0"/>
              </a:rPr>
              <a:t>Recently BB has introduced Nowcasting for GDP</a:t>
            </a:r>
          </a:p>
          <a:p>
            <a:pPr marL="342900" indent="-342900">
              <a:buFont typeface="Arial" panose="020B0604020202020204" pitchFamily="34" charset="0"/>
              <a:buChar char="•"/>
            </a:pPr>
            <a:r>
              <a:rPr lang="en-US" sz="2400" dirty="0">
                <a:latin typeface="Garamond" panose="02020404030301010803" pitchFamily="18" charset="0"/>
              </a:rPr>
              <a:t>BB applied the Chow-Lin method for distributing and nowcasting Bangladesh growth of GDP at constant basic prices (Total Gross Value Added).  </a:t>
            </a:r>
          </a:p>
          <a:p>
            <a:pPr marL="342900" indent="-342900">
              <a:buFont typeface="Arial" panose="020B0604020202020204" pitchFamily="34" charset="0"/>
              <a:buChar char="•"/>
            </a:pPr>
            <a:r>
              <a:rPr lang="en-US" sz="2400" dirty="0">
                <a:latin typeface="Garamond" panose="02020404030301010803" pitchFamily="18" charset="0"/>
              </a:rPr>
              <a:t>The official growth rate is only available at annual basis.  Chow-Lin provides a method to distribute this growth rate on monthly/quarterly frequency based on relevant monthly indicators. </a:t>
            </a:r>
          </a:p>
          <a:p>
            <a:pPr marL="342900" indent="-342900">
              <a:buFont typeface="Arial" panose="020B0604020202020204" pitchFamily="34" charset="0"/>
              <a:buChar char="•"/>
            </a:pPr>
            <a:r>
              <a:rPr lang="en-US" sz="2400" dirty="0">
                <a:latin typeface="Garamond" panose="02020404030301010803" pitchFamily="18" charset="0"/>
              </a:rPr>
              <a:t>The relevant monthly indicators are selected on the basis of their correlation with TGVA growth. The selected indicators are (1) Y-Y growth rate of Industrial Production Index (IPI); (2) growth rate of M2, adjusted for inflation; (3) Composite Leading Indicator (CLI) in Bangladesh’s main trading partners; (4) lending interest rate (RL).             </a:t>
            </a:r>
          </a:p>
        </p:txBody>
      </p:sp>
    </p:spTree>
    <p:extLst>
      <p:ext uri="{BB962C8B-B14F-4D97-AF65-F5344CB8AC3E}">
        <p14:creationId xmlns:p14="http://schemas.microsoft.com/office/powerpoint/2010/main" val="2700496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37</a:t>
            </a:fld>
            <a:endParaRPr lang="en-US" dirty="0"/>
          </a:p>
        </p:txBody>
      </p:sp>
      <p:sp>
        <p:nvSpPr>
          <p:cNvPr id="3" name="Rectangle 2"/>
          <p:cNvSpPr/>
          <p:nvPr/>
        </p:nvSpPr>
        <p:spPr>
          <a:xfrm>
            <a:off x="0" y="135731"/>
            <a:ext cx="9144000" cy="523220"/>
          </a:xfrm>
          <a:prstGeom prst="rect">
            <a:avLst/>
          </a:prstGeom>
        </p:spPr>
        <p:txBody>
          <a:bodyPr wrap="square">
            <a:spAutoFit/>
          </a:bodyPr>
          <a:lstStyle/>
          <a:p>
            <a:pPr algn="ctr"/>
            <a:r>
              <a:rPr lang="en-US" sz="2800" b="1" dirty="0">
                <a:latin typeface="Garamond" panose="02020404030301010803" pitchFamily="18" charset="0"/>
              </a:rPr>
              <a:t>Future Planned Activities of Bangladesh Bank</a:t>
            </a:r>
            <a:endParaRPr lang="en-US" sz="2800" dirty="0"/>
          </a:p>
        </p:txBody>
      </p:sp>
      <p:sp>
        <p:nvSpPr>
          <p:cNvPr id="4" name="Rectangle 3"/>
          <p:cNvSpPr/>
          <p:nvPr/>
        </p:nvSpPr>
        <p:spPr>
          <a:xfrm>
            <a:off x="0" y="897731"/>
            <a:ext cx="9144000" cy="3046988"/>
          </a:xfrm>
          <a:prstGeom prst="rect">
            <a:avLst/>
          </a:prstGeom>
        </p:spPr>
        <p:txBody>
          <a:bodyPr wrap="square">
            <a:spAutoFit/>
          </a:bodyPr>
          <a:lstStyle/>
          <a:p>
            <a:pPr marL="457200" indent="-457200">
              <a:buAutoNum type="arabicParenR"/>
            </a:pPr>
            <a:r>
              <a:rPr lang="en-US" sz="2400" dirty="0">
                <a:latin typeface="Garamond" panose="02020404030301010803" pitchFamily="18" charset="0"/>
              </a:rPr>
              <a:t>In order to enhance the accuracy of the forecasted values, the EMFU is continuing its effort to adopt some advanced macroeconomic frameworks such as DSGE, structural forecasting models like SVAR, Open Economy Quarterly Projection Model, and FPAS model.</a:t>
            </a:r>
          </a:p>
          <a:p>
            <a:pPr marL="457200" indent="-457200">
              <a:buAutoNum type="arabicParenR"/>
            </a:pPr>
            <a:r>
              <a:rPr lang="en-US" sz="2400" dirty="0">
                <a:latin typeface="Garamond" panose="02020404030301010803" pitchFamily="18" charset="0"/>
              </a:rPr>
              <a:t>The officials working in EMFU will contribute to modernize the monetary policy framework of BB facilitating the shift towards a model based decision-making process. </a:t>
            </a:r>
            <a:endParaRPr lang="en-US" sz="2200" dirty="0">
              <a:latin typeface="Garamond" panose="02020404030301010803" pitchFamily="18" charset="0"/>
            </a:endParaRPr>
          </a:p>
          <a:p>
            <a:endParaRPr lang="en-US" sz="2400" dirty="0">
              <a:latin typeface="Garamond" panose="02020404030301010803" pitchFamily="18" charset="0"/>
            </a:endParaRPr>
          </a:p>
        </p:txBody>
      </p:sp>
    </p:spTree>
    <p:extLst>
      <p:ext uri="{BB962C8B-B14F-4D97-AF65-F5344CB8AC3E}">
        <p14:creationId xmlns:p14="http://schemas.microsoft.com/office/powerpoint/2010/main" val="34643748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293333" y="2335191"/>
            <a:ext cx="4557346" cy="477883"/>
          </a:xfrm>
          <a:prstGeom prst="rect">
            <a:avLst/>
          </a:prstGeom>
        </p:spPr>
        <p:txBody>
          <a:bodyPr lIns="77945" tIns="38972" rIns="77945" bIns="38972" rtlCol="0" anchor="ctr">
            <a:noAutofit/>
          </a:bodyPr>
          <a:lstStyle/>
          <a:p>
            <a:pPr marL="306204" indent="-306204" algn="ctr" defTabSz="816541" fontAlgn="auto">
              <a:spcBef>
                <a:spcPct val="20000"/>
              </a:spcBef>
              <a:spcAft>
                <a:spcPts val="0"/>
              </a:spcAft>
              <a:defRPr/>
            </a:pPr>
            <a:r>
              <a:rPr lang="en-US" sz="6800" b="1" i="1" dirty="0">
                <a:latin typeface="Perpetua" pitchFamily="18" charset="0"/>
                <a:cs typeface="Courier New" pitchFamily="49" charset="0"/>
              </a:rPr>
              <a:t>Thank you</a:t>
            </a:r>
          </a:p>
        </p:txBody>
      </p:sp>
      <p:sp>
        <p:nvSpPr>
          <p:cNvPr id="3" name="Slide Number Placeholder 2"/>
          <p:cNvSpPr>
            <a:spLocks noGrp="1"/>
          </p:cNvSpPr>
          <p:nvPr>
            <p:ph type="sldNum" sz="quarter" idx="12"/>
          </p:nvPr>
        </p:nvSpPr>
        <p:spPr/>
        <p:txBody>
          <a:bodyPr/>
          <a:lstStyle/>
          <a:p>
            <a:pPr>
              <a:defRPr/>
            </a:pPr>
            <a:fld id="{7A78608A-E24C-4BFF-986B-9CC8DC53C9EE}" type="slidenum">
              <a:rPr lang="en-US" smtClean="0"/>
              <a:pPr>
                <a:defRPr/>
              </a:pPr>
              <a:t>38</a:t>
            </a:fld>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4</a:t>
            </a:fld>
            <a:endParaRPr lang="en-US" dirty="0"/>
          </a:p>
        </p:txBody>
      </p:sp>
      <p:sp>
        <p:nvSpPr>
          <p:cNvPr id="3" name="Rectangle 2"/>
          <p:cNvSpPr/>
          <p:nvPr/>
        </p:nvSpPr>
        <p:spPr>
          <a:xfrm>
            <a:off x="0" y="973931"/>
            <a:ext cx="8991600" cy="3170099"/>
          </a:xfrm>
          <a:prstGeom prst="rect">
            <a:avLst/>
          </a:prstGeom>
        </p:spPr>
        <p:txBody>
          <a:bodyPr wrap="square">
            <a:spAutoFit/>
          </a:bodyPr>
          <a:lstStyle/>
          <a:p>
            <a:r>
              <a:rPr lang="en-US" sz="1400" dirty="0">
                <a:latin typeface="Garamond" panose="02020404030301010803" pitchFamily="18" charset="0"/>
              </a:rPr>
              <a:t>▪</a:t>
            </a:r>
            <a:r>
              <a:rPr lang="en-US" sz="2500" dirty="0">
                <a:latin typeface="Times New Roman" panose="02020603050405020304" pitchFamily="18" charset="0"/>
                <a:cs typeface="Times New Roman" panose="02020603050405020304" pitchFamily="18" charset="0"/>
              </a:rPr>
              <a:t>According to the Bangladesh Bank Order of 1972, the aim of monetary policy in Bangladesh is “to support highest sustainable output along with reasonable price stability".</a:t>
            </a:r>
          </a:p>
          <a:p>
            <a:endParaRPr lang="en-US" sz="25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To achieve the objective of Monetary Policy, Economic Modeling and Forecasting Unit (EMFU) presents the forecast of major macroeconomic variables i.e. GDP growth and inflation for the annual Monetary Policy Statement (MPS) of Bangladesh Bank.</a:t>
            </a:r>
          </a:p>
        </p:txBody>
      </p:sp>
      <p:sp>
        <p:nvSpPr>
          <p:cNvPr id="4" name="Rectangle 3"/>
          <p:cNvSpPr/>
          <p:nvPr/>
        </p:nvSpPr>
        <p:spPr>
          <a:xfrm>
            <a:off x="0" y="135731"/>
            <a:ext cx="9144000" cy="553998"/>
          </a:xfrm>
          <a:prstGeom prst="rect">
            <a:avLst/>
          </a:prstGeom>
        </p:spPr>
        <p:txBody>
          <a:bodyPr wrap="square">
            <a:spAutoFit/>
          </a:bodyPr>
          <a:lstStyle/>
          <a:p>
            <a:pPr algn="ctr"/>
            <a:r>
              <a:rPr lang="en-US" sz="3000" b="1" dirty="0">
                <a:latin typeface="Garamond" panose="02020404030301010803" pitchFamily="18" charset="0"/>
              </a:rPr>
              <a:t>Introduction (</a:t>
            </a:r>
            <a:r>
              <a:rPr lang="en-US" sz="3000" b="1" dirty="0" err="1">
                <a:latin typeface="Garamond" panose="02020404030301010803" pitchFamily="18" charset="0"/>
              </a:rPr>
              <a:t>contd</a:t>
            </a:r>
            <a:r>
              <a:rPr lang="en-US" sz="3000" b="1" dirty="0">
                <a:latin typeface="Garamond" panose="02020404030301010803" pitchFamily="18" charset="0"/>
              </a:rPr>
              <a:t>)</a:t>
            </a:r>
            <a:endParaRPr lang="en-US" sz="3000" dirty="0"/>
          </a:p>
        </p:txBody>
      </p:sp>
    </p:spTree>
    <p:extLst>
      <p:ext uri="{BB962C8B-B14F-4D97-AF65-F5344CB8AC3E}">
        <p14:creationId xmlns:p14="http://schemas.microsoft.com/office/powerpoint/2010/main" val="1970134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5</a:t>
            </a:fld>
            <a:endParaRPr lang="en-US" dirty="0"/>
          </a:p>
        </p:txBody>
      </p:sp>
      <p:sp>
        <p:nvSpPr>
          <p:cNvPr id="4" name="Rectangle 3"/>
          <p:cNvSpPr/>
          <p:nvPr/>
        </p:nvSpPr>
        <p:spPr>
          <a:xfrm>
            <a:off x="-5994" y="211931"/>
            <a:ext cx="9073793" cy="477054"/>
          </a:xfrm>
          <a:prstGeom prst="rect">
            <a:avLst/>
          </a:prstGeom>
        </p:spPr>
        <p:txBody>
          <a:bodyPr wrap="square">
            <a:spAutoFit/>
          </a:bodyPr>
          <a:lstStyle/>
          <a:p>
            <a:pPr algn="ctr"/>
            <a:r>
              <a:rPr lang="en-US" sz="2500" b="1" dirty="0">
                <a:latin typeface="Garamond" panose="02020404030301010803" pitchFamily="18" charset="0"/>
              </a:rPr>
              <a:t>Evolution of macroeconomic modeling and forecasting methods</a:t>
            </a:r>
            <a:endParaRPr lang="en-US" sz="2500" dirty="0"/>
          </a:p>
        </p:txBody>
      </p:sp>
      <p:sp>
        <p:nvSpPr>
          <p:cNvPr id="3" name="Rectangle 2"/>
          <p:cNvSpPr/>
          <p:nvPr/>
        </p:nvSpPr>
        <p:spPr>
          <a:xfrm>
            <a:off x="-5993" y="1050131"/>
            <a:ext cx="9149994" cy="341632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The practice of forecasting various macroeconomic variables in Bangladesh was ‘ad hoc’ in nature and is not based on any fundamental macroeconomic model.</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Among the broad spectrum of forecasting techniques, Bangladesh Bank used the following three techniques such as, </a:t>
            </a:r>
          </a:p>
          <a:p>
            <a:r>
              <a:rPr lang="en-US" sz="2500" dirty="0">
                <a:latin typeface="Times New Roman" panose="02020603050405020304" pitchFamily="18" charset="0"/>
                <a:cs typeface="Times New Roman" panose="02020603050405020304" pitchFamily="18" charset="0"/>
              </a:rPr>
              <a:t>              </a:t>
            </a:r>
            <a:r>
              <a:rPr lang="en-US" sz="2500" b="1" dirty="0">
                <a:latin typeface="Times New Roman" panose="02020603050405020304" pitchFamily="18" charset="0"/>
                <a:cs typeface="Times New Roman" panose="02020603050405020304" pitchFamily="18" charset="0"/>
              </a:rPr>
              <a:t>• Box-Jenkins’s ARIMA Model.</a:t>
            </a:r>
          </a:p>
          <a:p>
            <a:r>
              <a:rPr lang="en-US" sz="2500" b="1" dirty="0">
                <a:latin typeface="Times New Roman" panose="02020603050405020304" pitchFamily="18" charset="0"/>
                <a:cs typeface="Times New Roman" panose="02020603050405020304" pitchFamily="18" charset="0"/>
              </a:rPr>
              <a:t>              • Vector </a:t>
            </a:r>
            <a:r>
              <a:rPr lang="en-US" sz="2500" b="1" dirty="0" err="1">
                <a:latin typeface="Times New Roman" panose="02020603050405020304" pitchFamily="18" charset="0"/>
                <a:cs typeface="Times New Roman" panose="02020603050405020304" pitchFamily="18" charset="0"/>
              </a:rPr>
              <a:t>Autoregressions</a:t>
            </a:r>
            <a:r>
              <a:rPr lang="en-US" sz="2500" b="1" dirty="0">
                <a:latin typeface="Times New Roman" panose="02020603050405020304" pitchFamily="18" charset="0"/>
                <a:cs typeface="Times New Roman" panose="02020603050405020304" pitchFamily="18" charset="0"/>
              </a:rPr>
              <a:t> (VARs) Mod.</a:t>
            </a:r>
          </a:p>
          <a:p>
            <a:r>
              <a:rPr lang="en-US" sz="2500" b="1" dirty="0">
                <a:latin typeface="Times New Roman" panose="02020603050405020304" pitchFamily="18" charset="0"/>
                <a:cs typeface="Times New Roman" panose="02020603050405020304" pitchFamily="18" charset="0"/>
              </a:rPr>
              <a:t>              • </a:t>
            </a:r>
            <a:r>
              <a:rPr lang="es-ES" sz="2500" b="1" dirty="0" err="1">
                <a:latin typeface="Times New Roman" panose="02020603050405020304" pitchFamily="18" charset="0"/>
                <a:cs typeface="Times New Roman" panose="02020603050405020304" pitchFamily="18" charset="0"/>
              </a:rPr>
              <a:t>Hsiao’s</a:t>
            </a:r>
            <a:r>
              <a:rPr lang="es-ES" sz="2500" b="1" dirty="0">
                <a:latin typeface="Times New Roman" panose="02020603050405020304" pitchFamily="18" charset="0"/>
                <a:cs typeface="Times New Roman" panose="02020603050405020304" pitchFamily="18" charset="0"/>
              </a:rPr>
              <a:t> Final </a:t>
            </a:r>
            <a:r>
              <a:rPr lang="es-ES" sz="2500" b="1" dirty="0" err="1">
                <a:latin typeface="Times New Roman" panose="02020603050405020304" pitchFamily="18" charset="0"/>
                <a:cs typeface="Times New Roman" panose="02020603050405020304" pitchFamily="18" charset="0"/>
              </a:rPr>
              <a:t>Prediction</a:t>
            </a:r>
            <a:r>
              <a:rPr lang="es-ES" sz="2500" b="1" dirty="0">
                <a:latin typeface="Times New Roman" panose="02020603050405020304" pitchFamily="18" charset="0"/>
                <a:cs typeface="Times New Roman" panose="02020603050405020304" pitchFamily="18" charset="0"/>
              </a:rPr>
              <a:t> Error (FPE) </a:t>
            </a:r>
            <a:r>
              <a:rPr lang="es-ES" sz="2500" b="1" dirty="0" err="1">
                <a:latin typeface="Times New Roman" panose="02020603050405020304" pitchFamily="18" charset="0"/>
                <a:cs typeface="Times New Roman" panose="02020603050405020304" pitchFamily="18" charset="0"/>
              </a:rPr>
              <a:t>Criteria</a:t>
            </a:r>
            <a:r>
              <a:rPr lang="es-ES" sz="2500"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23341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6</a:t>
            </a:fld>
            <a:endParaRPr lang="en-US" dirty="0"/>
          </a:p>
        </p:txBody>
      </p:sp>
      <p:sp>
        <p:nvSpPr>
          <p:cNvPr id="3" name="Rectangle 2"/>
          <p:cNvSpPr/>
          <p:nvPr/>
        </p:nvSpPr>
        <p:spPr>
          <a:xfrm>
            <a:off x="0" y="973931"/>
            <a:ext cx="9144000" cy="3754874"/>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With a view to introducing these forecasting techniques each of them is briefly discussed below.</a:t>
            </a:r>
          </a:p>
          <a:p>
            <a:r>
              <a:rPr lang="en-US" sz="2400" b="1" dirty="0">
                <a:latin typeface="Times New Roman" panose="02020603050405020304" pitchFamily="18" charset="0"/>
                <a:cs typeface="Times New Roman" panose="02020603050405020304" pitchFamily="18" charset="0"/>
              </a:rPr>
              <a:t> 1) Box-Jenkins’s ARIMA Model: </a:t>
            </a:r>
          </a:p>
          <a:p>
            <a:r>
              <a:rPr lang="en-US" sz="2400" dirty="0">
                <a:latin typeface="Times New Roman" panose="02020603050405020304" pitchFamily="18" charset="0"/>
                <a:cs typeface="Times New Roman" panose="02020603050405020304" pitchFamily="18" charset="0"/>
              </a:rPr>
              <a:t>The Box-Jenkins (BJ) approach to modeling Auto-regressive Integrated Moving Average (ARIMA) processes is described in a highly influential book by statisticians Box and Jenkins (1970, published by Holden-Day). </a:t>
            </a:r>
          </a:p>
          <a:p>
            <a:endParaRPr lang="en-US" sz="22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An ARIMA process is a mathematical model used for forecasting. Box-Jenkins modeling involves identifying an appropriate ARIMA process, fitting it to the data, and then using the fitted model for forecasting. </a:t>
            </a:r>
          </a:p>
        </p:txBody>
      </p:sp>
      <p:sp>
        <p:nvSpPr>
          <p:cNvPr id="4" name="Rectangle 3"/>
          <p:cNvSpPr/>
          <p:nvPr/>
        </p:nvSpPr>
        <p:spPr>
          <a:xfrm>
            <a:off x="0" y="135731"/>
            <a:ext cx="9144000" cy="430887"/>
          </a:xfrm>
          <a:prstGeom prst="rect">
            <a:avLst/>
          </a:prstGeom>
        </p:spPr>
        <p:txBody>
          <a:bodyPr wrap="square">
            <a:spAutoFit/>
          </a:bodyPr>
          <a:lstStyle/>
          <a:p>
            <a:pPr algn="ctr"/>
            <a:r>
              <a:rPr lang="en-US" sz="2200" b="1" dirty="0">
                <a:latin typeface="Garamond" panose="02020404030301010803" pitchFamily="18" charset="0"/>
              </a:rPr>
              <a:t>Evolution of macroeconomic modeling and forecasting methods (</a:t>
            </a:r>
            <a:r>
              <a:rPr lang="en-US" sz="2200" b="1" dirty="0" err="1">
                <a:latin typeface="Garamond" panose="02020404030301010803" pitchFamily="18" charset="0"/>
              </a:rPr>
              <a:t>contd</a:t>
            </a:r>
            <a:r>
              <a:rPr lang="en-US" sz="2200" b="1" dirty="0">
                <a:latin typeface="Garamond" panose="02020404030301010803" pitchFamily="18" charset="0"/>
              </a:rPr>
              <a:t>)</a:t>
            </a:r>
            <a:endParaRPr lang="en-US" sz="2200" dirty="0"/>
          </a:p>
        </p:txBody>
      </p:sp>
    </p:spTree>
    <p:extLst>
      <p:ext uri="{BB962C8B-B14F-4D97-AF65-F5344CB8AC3E}">
        <p14:creationId xmlns:p14="http://schemas.microsoft.com/office/powerpoint/2010/main" val="2674130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7</a:t>
            </a:fld>
            <a:endParaRPr lang="en-US" dirty="0"/>
          </a:p>
        </p:txBody>
      </p:sp>
      <p:sp>
        <p:nvSpPr>
          <p:cNvPr id="3" name="Rectangle 2"/>
          <p:cNvSpPr/>
          <p:nvPr/>
        </p:nvSpPr>
        <p:spPr>
          <a:xfrm>
            <a:off x="0" y="973931"/>
            <a:ext cx="9144000" cy="3785652"/>
          </a:xfrm>
          <a:prstGeom prst="rect">
            <a:avLst/>
          </a:prstGeom>
        </p:spPr>
        <p:txBody>
          <a:bodyPr wrap="square">
            <a:spAutoFit/>
          </a:bodyPr>
          <a:lstStyle/>
          <a:p>
            <a:r>
              <a:rPr lang="en-US" sz="2400" dirty="0">
                <a:latin typeface="Times New Roman" panose="02020603050405020304" pitchFamily="18" charset="0"/>
                <a:cs typeface="Times New Roman" panose="02020603050405020304" pitchFamily="18" charset="0"/>
              </a:rPr>
              <a:t>▪ One of the attractive features of the Box-Jenkins approach to forecasting is that ARIMA processes are a very rich class of possible models and it is usually possible to find a process which provides an adequate description to the data. </a:t>
            </a:r>
          </a:p>
          <a:p>
            <a:r>
              <a:rPr lang="en-US" sz="2400" dirty="0">
                <a:latin typeface="Times New Roman" panose="02020603050405020304" pitchFamily="18" charset="0"/>
                <a:cs typeface="Times New Roman" panose="02020603050405020304" pitchFamily="18" charset="0"/>
              </a:rPr>
              <a:t>2) </a:t>
            </a:r>
            <a:r>
              <a:rPr lang="en-US" sz="2400" b="1" dirty="0">
                <a:latin typeface="Times New Roman" panose="02020603050405020304" pitchFamily="18" charset="0"/>
                <a:cs typeface="Times New Roman" panose="02020603050405020304" pitchFamily="18" charset="0"/>
              </a:rPr>
              <a:t>Vector </a:t>
            </a:r>
            <a:r>
              <a:rPr lang="en-US" sz="2400" b="1" dirty="0" err="1">
                <a:latin typeface="Times New Roman" panose="02020603050405020304" pitchFamily="18" charset="0"/>
                <a:cs typeface="Times New Roman" panose="02020603050405020304" pitchFamily="18" charset="0"/>
              </a:rPr>
              <a:t>Autoregressions</a:t>
            </a:r>
            <a:r>
              <a:rPr lang="en-US" sz="2400" b="1" dirty="0">
                <a:latin typeface="Times New Roman" panose="02020603050405020304" pitchFamily="18" charset="0"/>
                <a:cs typeface="Times New Roman" panose="02020603050405020304" pitchFamily="18" charset="0"/>
              </a:rPr>
              <a:t> (VARs) Model:</a:t>
            </a:r>
          </a:p>
          <a:p>
            <a:r>
              <a:rPr lang="en-US" sz="2400" dirty="0">
                <a:latin typeface="Times New Roman" panose="02020603050405020304" pitchFamily="18" charset="0"/>
                <a:cs typeface="Times New Roman" panose="02020603050405020304" pitchFamily="18" charset="0"/>
              </a:rPr>
              <a:t>Sims’s (1980, </a:t>
            </a:r>
            <a:r>
              <a:rPr lang="en-US" sz="2400" dirty="0" err="1">
                <a:latin typeface="Times New Roman" panose="02020603050405020304" pitchFamily="18" charset="0"/>
                <a:cs typeface="Times New Roman" panose="02020603050405020304" pitchFamily="18" charset="0"/>
              </a:rPr>
              <a:t>Econometrica</a:t>
            </a:r>
            <a:r>
              <a:rPr lang="en-US" sz="2400" dirty="0">
                <a:latin typeface="Times New Roman" panose="02020603050405020304" pitchFamily="18" charset="0"/>
                <a:cs typeface="Times New Roman" panose="02020603050405020304" pitchFamily="18" charset="0"/>
              </a:rPr>
              <a:t>) seminal work introduces unrestricted vector </a:t>
            </a:r>
            <a:r>
              <a:rPr lang="en-US" sz="2400" dirty="0" err="1">
                <a:latin typeface="Times New Roman" panose="02020603050405020304" pitchFamily="18" charset="0"/>
                <a:cs typeface="Times New Roman" panose="02020603050405020304" pitchFamily="18" charset="0"/>
              </a:rPr>
              <a:t>autoregression</a:t>
            </a:r>
            <a:r>
              <a:rPr lang="en-US" sz="2400" dirty="0">
                <a:latin typeface="Times New Roman" panose="02020603050405020304" pitchFamily="18" charset="0"/>
                <a:cs typeface="Times New Roman" panose="02020603050405020304" pitchFamily="18" charset="0"/>
              </a:rPr>
              <a:t> (UVAR) that allows feedback and dynamic interrelationship across all the variables in the system and appears to be highly competitive with the large-scale </a:t>
            </a:r>
            <a:r>
              <a:rPr lang="en-US" sz="2400" dirty="0" err="1">
                <a:latin typeface="Times New Roman" panose="02020603050405020304" pitchFamily="18" charset="0"/>
                <a:cs typeface="Times New Roman" panose="02020603050405020304" pitchFamily="18" charset="0"/>
              </a:rPr>
              <a:t>macroeconometric</a:t>
            </a:r>
            <a:r>
              <a:rPr lang="en-US" sz="2400" dirty="0">
                <a:latin typeface="Times New Roman" panose="02020603050405020304" pitchFamily="18" charset="0"/>
                <a:cs typeface="Times New Roman" panose="02020603050405020304" pitchFamily="18" charset="0"/>
              </a:rPr>
              <a:t> models in forecasting and policy analysis. </a:t>
            </a:r>
          </a:p>
        </p:txBody>
      </p:sp>
      <p:sp>
        <p:nvSpPr>
          <p:cNvPr id="4" name="Rectangle 3"/>
          <p:cNvSpPr/>
          <p:nvPr/>
        </p:nvSpPr>
        <p:spPr>
          <a:xfrm>
            <a:off x="0" y="135731"/>
            <a:ext cx="9144000" cy="430887"/>
          </a:xfrm>
          <a:prstGeom prst="rect">
            <a:avLst/>
          </a:prstGeom>
        </p:spPr>
        <p:txBody>
          <a:bodyPr wrap="square">
            <a:spAutoFit/>
          </a:bodyPr>
          <a:lstStyle/>
          <a:p>
            <a:pPr algn="ctr"/>
            <a:r>
              <a:rPr lang="en-US" sz="2200" b="1" dirty="0">
                <a:latin typeface="Garamond" panose="02020404030301010803" pitchFamily="18" charset="0"/>
              </a:rPr>
              <a:t>Evolution of macroeconomic modeling and forecasting methods (</a:t>
            </a:r>
            <a:r>
              <a:rPr lang="en-US" sz="2200" b="1" dirty="0" err="1">
                <a:latin typeface="Garamond" panose="02020404030301010803" pitchFamily="18" charset="0"/>
              </a:rPr>
              <a:t>contd</a:t>
            </a:r>
            <a:r>
              <a:rPr lang="en-US" sz="2200" b="1" dirty="0">
                <a:latin typeface="Garamond" panose="02020404030301010803" pitchFamily="18" charset="0"/>
              </a:rPr>
              <a:t>)</a:t>
            </a:r>
            <a:endParaRPr lang="en-US" sz="2200" dirty="0"/>
          </a:p>
        </p:txBody>
      </p:sp>
    </p:spTree>
    <p:extLst>
      <p:ext uri="{BB962C8B-B14F-4D97-AF65-F5344CB8AC3E}">
        <p14:creationId xmlns:p14="http://schemas.microsoft.com/office/powerpoint/2010/main" val="777137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8</a:t>
            </a:fld>
            <a:endParaRPr lang="en-US" dirty="0"/>
          </a:p>
        </p:txBody>
      </p:sp>
      <p:sp>
        <p:nvSpPr>
          <p:cNvPr id="3" name="Rectangle 2"/>
          <p:cNvSpPr/>
          <p:nvPr/>
        </p:nvSpPr>
        <p:spPr>
          <a:xfrm>
            <a:off x="0" y="669131"/>
            <a:ext cx="9144000" cy="3524042"/>
          </a:xfrm>
          <a:prstGeom prst="rect">
            <a:avLst/>
          </a:prstGeom>
        </p:spPr>
        <p:txBody>
          <a:bodyPr wrap="square">
            <a:spAutoFit/>
          </a:bodyPr>
          <a:lstStyle/>
          <a:p>
            <a:endParaRPr lang="en-US" sz="2400" dirty="0">
              <a:latin typeface="Garamond" panose="02020404030301010803" pitchFamily="18" charset="0"/>
            </a:endParaRPr>
          </a:p>
          <a:p>
            <a:r>
              <a:rPr lang="en-US" sz="2400"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The vector </a:t>
            </a:r>
            <a:r>
              <a:rPr lang="en-US" sz="2500" dirty="0" err="1">
                <a:latin typeface="Times New Roman" panose="02020603050405020304" pitchFamily="18" charset="0"/>
                <a:cs typeface="Times New Roman" panose="02020603050405020304" pitchFamily="18" charset="0"/>
              </a:rPr>
              <a:t>autoregressions</a:t>
            </a:r>
            <a:r>
              <a:rPr lang="en-US" sz="2500" dirty="0">
                <a:latin typeface="Times New Roman" panose="02020603050405020304" pitchFamily="18" charset="0"/>
                <a:cs typeface="Times New Roman" panose="02020603050405020304" pitchFamily="18" charset="0"/>
              </a:rPr>
              <a:t> (VARs) is commonly used for forecasting systems of interrelated time series and for analyzing the dynamic impact of random disturbances on the system of variables.</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a:t>
            </a:r>
            <a:r>
              <a:rPr lang="en-US" sz="2500" dirty="0">
                <a:latin typeface="Times New Roman" panose="02020603050405020304" pitchFamily="18" charset="0"/>
                <a:cs typeface="Times New Roman" panose="02020603050405020304" pitchFamily="18" charset="0"/>
              </a:rPr>
              <a:t>The VAR approach sidesteps the need for structural modeling by treating every endogenous variable in the system as a function of the lagged values of all of the endogenous variables in the system. </a:t>
            </a:r>
          </a:p>
          <a:p>
            <a:endParaRPr lang="en-US" sz="2500" dirty="0">
              <a:latin typeface="Garamond" panose="02020404030301010803" pitchFamily="18" charset="0"/>
            </a:endParaRPr>
          </a:p>
        </p:txBody>
      </p:sp>
      <p:sp>
        <p:nvSpPr>
          <p:cNvPr id="4" name="Rectangle 3"/>
          <p:cNvSpPr/>
          <p:nvPr/>
        </p:nvSpPr>
        <p:spPr>
          <a:xfrm>
            <a:off x="0" y="135731"/>
            <a:ext cx="9144000" cy="430887"/>
          </a:xfrm>
          <a:prstGeom prst="rect">
            <a:avLst/>
          </a:prstGeom>
        </p:spPr>
        <p:txBody>
          <a:bodyPr wrap="square">
            <a:spAutoFit/>
          </a:bodyPr>
          <a:lstStyle/>
          <a:p>
            <a:pPr algn="ctr"/>
            <a:r>
              <a:rPr lang="en-US" sz="2200" b="1" dirty="0">
                <a:latin typeface="Garamond" panose="02020404030301010803" pitchFamily="18" charset="0"/>
              </a:rPr>
              <a:t>Evolution of macroeconomic modeling and forecasting methods (</a:t>
            </a:r>
            <a:r>
              <a:rPr lang="en-US" sz="2200" b="1" dirty="0" err="1">
                <a:latin typeface="Garamond" panose="02020404030301010803" pitchFamily="18" charset="0"/>
              </a:rPr>
              <a:t>contd</a:t>
            </a:r>
            <a:r>
              <a:rPr lang="en-US" sz="2200" b="1" dirty="0">
                <a:latin typeface="Garamond" panose="02020404030301010803" pitchFamily="18" charset="0"/>
              </a:rPr>
              <a:t>)</a:t>
            </a:r>
            <a:endParaRPr lang="en-US" sz="2200" dirty="0"/>
          </a:p>
        </p:txBody>
      </p:sp>
    </p:spTree>
    <p:extLst>
      <p:ext uri="{BB962C8B-B14F-4D97-AF65-F5344CB8AC3E}">
        <p14:creationId xmlns:p14="http://schemas.microsoft.com/office/powerpoint/2010/main" val="162265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A78608A-E24C-4BFF-986B-9CC8DC53C9EE}" type="slidenum">
              <a:rPr lang="en-US" smtClean="0"/>
              <a:pPr>
                <a:defRPr/>
              </a:pPr>
              <a:t>9</a:t>
            </a:fld>
            <a:endParaRPr lang="en-US" dirty="0"/>
          </a:p>
        </p:txBody>
      </p:sp>
      <p:sp>
        <p:nvSpPr>
          <p:cNvPr id="3" name="Rectangle 2"/>
          <p:cNvSpPr/>
          <p:nvPr/>
        </p:nvSpPr>
        <p:spPr>
          <a:xfrm>
            <a:off x="0" y="897731"/>
            <a:ext cx="9144000" cy="3477875"/>
          </a:xfrm>
          <a:prstGeom prst="rect">
            <a:avLst/>
          </a:prstGeom>
        </p:spPr>
        <p:txBody>
          <a:bodyPr wrap="square">
            <a:spAutoFit/>
          </a:bodyPr>
          <a:lstStyle/>
          <a:p>
            <a:r>
              <a:rPr lang="en-US" sz="2800" b="1" dirty="0">
                <a:latin typeface="Times New Roman" panose="02020603050405020304" pitchFamily="18" charset="0"/>
                <a:cs typeface="Times New Roman" panose="02020603050405020304" pitchFamily="18" charset="0"/>
              </a:rPr>
              <a:t>3) </a:t>
            </a:r>
            <a:r>
              <a:rPr lang="es-ES" sz="2400" b="1" dirty="0" err="1">
                <a:latin typeface="Times New Roman" panose="02020603050405020304" pitchFamily="18" charset="0"/>
                <a:cs typeface="Times New Roman" panose="02020603050405020304" pitchFamily="18" charset="0"/>
              </a:rPr>
              <a:t>Hsiao’s</a:t>
            </a:r>
            <a:r>
              <a:rPr lang="es-ES" sz="2400" b="1" dirty="0">
                <a:latin typeface="Times New Roman" panose="02020603050405020304" pitchFamily="18" charset="0"/>
                <a:cs typeface="Times New Roman" panose="02020603050405020304" pitchFamily="18" charset="0"/>
              </a:rPr>
              <a:t> Final </a:t>
            </a:r>
            <a:r>
              <a:rPr lang="es-ES" sz="2400" b="1" dirty="0" err="1">
                <a:latin typeface="Times New Roman" panose="02020603050405020304" pitchFamily="18" charset="0"/>
                <a:cs typeface="Times New Roman" panose="02020603050405020304" pitchFamily="18" charset="0"/>
              </a:rPr>
              <a:t>Prediction</a:t>
            </a:r>
            <a:r>
              <a:rPr lang="es-ES" sz="2400" b="1" dirty="0">
                <a:latin typeface="Times New Roman" panose="02020603050405020304" pitchFamily="18" charset="0"/>
                <a:cs typeface="Times New Roman" panose="02020603050405020304" pitchFamily="18" charset="0"/>
              </a:rPr>
              <a:t> Error (FPE) </a:t>
            </a:r>
            <a:r>
              <a:rPr lang="es-ES" sz="2400" b="1" dirty="0" err="1">
                <a:latin typeface="Times New Roman" panose="02020603050405020304" pitchFamily="18" charset="0"/>
                <a:cs typeface="Times New Roman" panose="02020603050405020304" pitchFamily="18" charset="0"/>
              </a:rPr>
              <a:t>Criteria</a:t>
            </a:r>
            <a:r>
              <a:rPr lang="es-ES" sz="2400" b="1" dirty="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The FPE criteria are based on minimizing the expected prediction error variance due to forecasting or due to incorrect estimation of the prediction coefficients.</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Final Prediction Error (FPE) criterion, a procedure that does not impose common lag-structure on the model but allows exogenous variable as well as the lag-lengths to differ for each variable in each equation (Hsiao 1981, Journal of Monetary Economics). </a:t>
            </a:r>
          </a:p>
        </p:txBody>
      </p:sp>
      <p:sp>
        <p:nvSpPr>
          <p:cNvPr id="4" name="Rectangle 3"/>
          <p:cNvSpPr/>
          <p:nvPr/>
        </p:nvSpPr>
        <p:spPr>
          <a:xfrm>
            <a:off x="0" y="135731"/>
            <a:ext cx="9144000" cy="430887"/>
          </a:xfrm>
          <a:prstGeom prst="rect">
            <a:avLst/>
          </a:prstGeom>
        </p:spPr>
        <p:txBody>
          <a:bodyPr wrap="square">
            <a:spAutoFit/>
          </a:bodyPr>
          <a:lstStyle/>
          <a:p>
            <a:pPr algn="ctr"/>
            <a:r>
              <a:rPr lang="en-US" sz="2200" b="1" dirty="0">
                <a:latin typeface="Garamond" panose="02020404030301010803" pitchFamily="18" charset="0"/>
              </a:rPr>
              <a:t>Evolution of macroeconomic modeling and forecasting methods (</a:t>
            </a:r>
            <a:r>
              <a:rPr lang="en-US" sz="2200" b="1" dirty="0" err="1">
                <a:latin typeface="Garamond" panose="02020404030301010803" pitchFamily="18" charset="0"/>
              </a:rPr>
              <a:t>contd</a:t>
            </a:r>
            <a:r>
              <a:rPr lang="en-US" sz="2200" b="1" dirty="0">
                <a:latin typeface="Garamond" panose="02020404030301010803" pitchFamily="18" charset="0"/>
              </a:rPr>
              <a:t>)</a:t>
            </a:r>
            <a:endParaRPr lang="en-US" sz="2200" dirty="0"/>
          </a:p>
        </p:txBody>
      </p:sp>
    </p:spTree>
    <p:extLst>
      <p:ext uri="{BB962C8B-B14F-4D97-AF65-F5344CB8AC3E}">
        <p14:creationId xmlns:p14="http://schemas.microsoft.com/office/powerpoint/2010/main" val="27249924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44138</TotalTime>
  <Words>2604</Words>
  <Application>Microsoft Office PowerPoint</Application>
  <PresentationFormat>Custom</PresentationFormat>
  <Paragraphs>394</Paragraphs>
  <Slides>38</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Calibri</vt:lpstr>
      <vt:lpstr>Courier New</vt:lpstr>
      <vt:lpstr>Franklin Gothic Book</vt:lpstr>
      <vt:lpstr>Garamond</vt:lpstr>
      <vt:lpstr>Perpetua</vt:lpstr>
      <vt:lpstr>Times New Roman</vt:lpstr>
      <vt:lpstr>Wingdings 2</vt:lpstr>
      <vt:lpstr>Equity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Md. Ahsan Ullah</dc:creator>
  <cp:lastModifiedBy>Coordinator of EEE</cp:lastModifiedBy>
  <cp:revision>8168</cp:revision>
  <cp:lastPrinted>2016-01-20T10:44:38Z</cp:lastPrinted>
  <dcterms:created xsi:type="dcterms:W3CDTF">2006-08-16T00:00:00Z</dcterms:created>
  <dcterms:modified xsi:type="dcterms:W3CDTF">2021-04-06T07:34:53Z</dcterms:modified>
</cp:coreProperties>
</file>