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1"/>
  </p:notesMasterIdLst>
  <p:handoutMasterIdLst>
    <p:handoutMasterId r:id="rId42"/>
  </p:handoutMasterIdLst>
  <p:sldIdLst>
    <p:sldId id="256" r:id="rId2"/>
    <p:sldId id="468" r:id="rId3"/>
    <p:sldId id="534" r:id="rId4"/>
    <p:sldId id="510" r:id="rId5"/>
    <p:sldId id="392" r:id="rId6"/>
    <p:sldId id="536" r:id="rId7"/>
    <p:sldId id="507" r:id="rId8"/>
    <p:sldId id="528" r:id="rId9"/>
    <p:sldId id="512" r:id="rId10"/>
    <p:sldId id="531" r:id="rId11"/>
    <p:sldId id="561" r:id="rId12"/>
    <p:sldId id="409" r:id="rId13"/>
    <p:sldId id="411" r:id="rId14"/>
    <p:sldId id="414" r:id="rId15"/>
    <p:sldId id="537" r:id="rId16"/>
    <p:sldId id="538" r:id="rId17"/>
    <p:sldId id="417" r:id="rId18"/>
    <p:sldId id="473" r:id="rId19"/>
    <p:sldId id="539" r:id="rId20"/>
    <p:sldId id="489" r:id="rId21"/>
    <p:sldId id="541" r:id="rId22"/>
    <p:sldId id="542" r:id="rId23"/>
    <p:sldId id="540" r:id="rId24"/>
    <p:sldId id="422" r:id="rId25"/>
    <p:sldId id="442" r:id="rId26"/>
    <p:sldId id="478" r:id="rId27"/>
    <p:sldId id="526" r:id="rId28"/>
    <p:sldId id="444" r:id="rId29"/>
    <p:sldId id="445" r:id="rId30"/>
    <p:sldId id="524" r:id="rId31"/>
    <p:sldId id="455" r:id="rId32"/>
    <p:sldId id="544" r:id="rId33"/>
    <p:sldId id="502" r:id="rId34"/>
    <p:sldId id="503" r:id="rId35"/>
    <p:sldId id="504" r:id="rId36"/>
    <p:sldId id="532" r:id="rId37"/>
    <p:sldId id="533" r:id="rId38"/>
    <p:sldId id="423" r:id="rId39"/>
    <p:sldId id="306"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000"/>
    <a:srgbClr val="00642D"/>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5" autoAdjust="0"/>
    <p:restoredTop sz="91058" autoAdjust="0"/>
  </p:normalViewPr>
  <p:slideViewPr>
    <p:cSldViewPr>
      <p:cViewPr varScale="1">
        <p:scale>
          <a:sx n="63" d="100"/>
          <a:sy n="63" d="100"/>
        </p:scale>
        <p:origin x="160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F7F82-3961-4DA7-A17D-49404FBCC2F2}" type="doc">
      <dgm:prSet loTypeId="urn:microsoft.com/office/officeart/2005/8/layout/lProcess2" loCatId="list" qsTypeId="urn:microsoft.com/office/officeart/2005/8/quickstyle/simple3" qsCatId="simple" csTypeId="urn:microsoft.com/office/officeart/2005/8/colors/accent1_2" csCatId="accent1" phldr="1"/>
      <dgm:spPr/>
      <dgm:t>
        <a:bodyPr/>
        <a:lstStyle/>
        <a:p>
          <a:endParaRPr lang="en-US"/>
        </a:p>
      </dgm:t>
    </dgm:pt>
    <dgm:pt modelId="{FE2A73E3-1F6F-4427-B1EA-119CD1951CFD}">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0" indent="0" algn="ctr" rtl="0" eaLnBrk="1" latinLnBrk="0" hangingPunct="1">
            <a:lnSpc>
              <a:spcPct val="90000"/>
            </a:lnSpc>
            <a:spcBef>
              <a:spcPts val="600"/>
            </a:spcBef>
            <a:spcAft>
              <a:spcPts val="600"/>
            </a:spcAft>
            <a:buClr>
              <a:schemeClr val="tx2"/>
            </a:buClr>
            <a:buSzPct val="73000"/>
            <a:buFont typeface="Wingdings 2"/>
            <a:buNone/>
          </a:pPr>
          <a:r>
            <a:rPr kumimoji="0" lang="en-US" sz="2400" b="1" i="1" kern="1200" baseline="0" smtClean="0">
              <a:effectLst>
                <a:outerShdw blurRad="38100" dist="38100" dir="2700000" algn="tl">
                  <a:srgbClr val="000000">
                    <a:alpha val="43137"/>
                  </a:srgbClr>
                </a:outerShdw>
              </a:effectLst>
              <a:latin typeface="+mn-lt"/>
              <a:ea typeface="+mn-ea"/>
              <a:cs typeface="+mn-cs"/>
            </a:rPr>
            <a:t>Laws Administered</a:t>
          </a:r>
          <a:endParaRPr kumimoji="0" lang="en-US" sz="2400" b="1" i="1" kern="1200" baseline="0" dirty="0">
            <a:effectLst>
              <a:outerShdw blurRad="38100" dist="38100" dir="2700000" algn="tl">
                <a:srgbClr val="000000">
                  <a:alpha val="43137"/>
                </a:srgbClr>
              </a:outerShdw>
            </a:effectLst>
            <a:latin typeface="+mn-lt"/>
            <a:ea typeface="+mn-ea"/>
            <a:cs typeface="+mn-cs"/>
          </a:endParaRPr>
        </a:p>
      </dgm:t>
    </dgm:pt>
    <dgm:pt modelId="{8433749F-AF7D-4525-8DD2-82920BE99679}" type="parTrans" cxnId="{D4CFB963-DA04-4F83-B0A8-1C4D9D436F2D}">
      <dgm:prSet/>
      <dgm:spPr/>
      <dgm:t>
        <a:bodyPr/>
        <a:lstStyle/>
        <a:p>
          <a:endParaRPr lang="en-US" sz="4400"/>
        </a:p>
      </dgm:t>
    </dgm:pt>
    <dgm:pt modelId="{C297688B-8DE7-49E7-A97B-379883690843}" type="sibTrans" cxnId="{D4CFB963-DA04-4F83-B0A8-1C4D9D436F2D}">
      <dgm:prSet/>
      <dgm:spPr/>
      <dgm:t>
        <a:bodyPr/>
        <a:lstStyle/>
        <a:p>
          <a:endParaRPr lang="en-US" sz="4400"/>
        </a:p>
      </dgm:t>
    </dgm:pt>
    <dgm:pt modelId="{055D502A-7097-48D9-A5F1-2ADA0E990D4C}">
      <dgm:prSet phldrT="[Text]" custT="1"/>
      <dgm:spPr/>
      <dgm:t>
        <a:bodyPr/>
        <a:lstStyle/>
        <a:p>
          <a:pPr algn="l"/>
          <a:r>
            <a:rPr lang="en-US" sz="1500" dirty="0" smtClean="0">
              <a:cs typeface="Times New Roman" pitchFamily="18" charset="0"/>
            </a:rPr>
            <a:t>The State Bank of Pakistan Act, 1956</a:t>
          </a:r>
          <a:endParaRPr lang="en-US" sz="1500" dirty="0"/>
        </a:p>
      </dgm:t>
    </dgm:pt>
    <dgm:pt modelId="{F395B02A-4F7A-4D47-9CFC-5DFD7C94D7D5}" type="parTrans" cxnId="{BA40DC37-2CD5-4623-B404-62FB68602B7C}">
      <dgm:prSet/>
      <dgm:spPr/>
      <dgm:t>
        <a:bodyPr/>
        <a:lstStyle/>
        <a:p>
          <a:endParaRPr lang="en-US" sz="4400"/>
        </a:p>
      </dgm:t>
    </dgm:pt>
    <dgm:pt modelId="{A370EE8E-2A6F-453E-98E7-C22E7EAB8E5C}" type="sibTrans" cxnId="{BA40DC37-2CD5-4623-B404-62FB68602B7C}">
      <dgm:prSet/>
      <dgm:spPr/>
      <dgm:t>
        <a:bodyPr/>
        <a:lstStyle/>
        <a:p>
          <a:endParaRPr lang="en-US" sz="4400"/>
        </a:p>
      </dgm:t>
    </dgm:pt>
    <dgm:pt modelId="{933CA837-C8E5-4F83-AF44-77C22A95055B}">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0" indent="0" algn="ctr" rtl="0" eaLnBrk="1" latinLnBrk="0" hangingPunct="1">
            <a:lnSpc>
              <a:spcPct val="90000"/>
            </a:lnSpc>
            <a:spcBef>
              <a:spcPts val="600"/>
            </a:spcBef>
            <a:spcAft>
              <a:spcPts val="600"/>
            </a:spcAft>
            <a:buClr>
              <a:schemeClr val="tx2"/>
            </a:buClr>
            <a:buSzPct val="73000"/>
            <a:buFont typeface="Wingdings 2"/>
            <a:buNone/>
          </a:pPr>
          <a:r>
            <a:rPr kumimoji="0" lang="en-US" sz="2400" b="1" i="1" kern="1200" baseline="0" smtClean="0">
              <a:effectLst>
                <a:outerShdw blurRad="38100" dist="38100" dir="2700000" algn="tl">
                  <a:srgbClr val="000000">
                    <a:alpha val="43137"/>
                  </a:srgbClr>
                </a:outerShdw>
              </a:effectLst>
              <a:latin typeface="+mn-lt"/>
              <a:ea typeface="+mn-ea"/>
              <a:cs typeface="+mn-cs"/>
            </a:rPr>
            <a:t>Focus of Legislation</a:t>
          </a:r>
          <a:endParaRPr kumimoji="0" lang="en-US" sz="2400" b="1" i="1" kern="1200" baseline="0" dirty="0">
            <a:effectLst>
              <a:outerShdw blurRad="38100" dist="38100" dir="2700000" algn="tl">
                <a:srgbClr val="000000">
                  <a:alpha val="43137"/>
                </a:srgbClr>
              </a:outerShdw>
            </a:effectLst>
            <a:latin typeface="+mn-lt"/>
            <a:ea typeface="+mn-ea"/>
            <a:cs typeface="+mn-cs"/>
          </a:endParaRPr>
        </a:p>
      </dgm:t>
    </dgm:pt>
    <dgm:pt modelId="{F39BCF20-AA55-47A1-8AAB-E55F6EAB4C4F}" type="parTrans" cxnId="{9BF4D6B6-9B0C-42B4-9BB0-76D0154F77F6}">
      <dgm:prSet/>
      <dgm:spPr/>
      <dgm:t>
        <a:bodyPr/>
        <a:lstStyle/>
        <a:p>
          <a:endParaRPr lang="en-US" sz="4400"/>
        </a:p>
      </dgm:t>
    </dgm:pt>
    <dgm:pt modelId="{6D75295D-F791-4EF9-8DC2-B6444F7576E5}" type="sibTrans" cxnId="{9BF4D6B6-9B0C-42B4-9BB0-76D0154F77F6}">
      <dgm:prSet/>
      <dgm:spPr/>
      <dgm:t>
        <a:bodyPr/>
        <a:lstStyle/>
        <a:p>
          <a:endParaRPr lang="en-US" sz="4400"/>
        </a:p>
      </dgm:t>
    </dgm:pt>
    <dgm:pt modelId="{301B7A66-3D9C-463C-ACA5-87B6FA06BDAE}">
      <dgm:prSet phldrT="[Text]" custT="1"/>
      <dgm:spPr/>
      <dgm:t>
        <a:bodyPr/>
        <a:lstStyle/>
        <a:p>
          <a:pPr algn="l"/>
          <a:r>
            <a:rPr lang="en-US" sz="1500" dirty="0" smtClean="0"/>
            <a:t>Prudential regulation and supervision</a:t>
          </a:r>
          <a:endParaRPr lang="en-US" sz="1500" dirty="0"/>
        </a:p>
      </dgm:t>
    </dgm:pt>
    <dgm:pt modelId="{3B56032A-CE5D-4ED1-9F09-2A7AFFA257B1}" type="parTrans" cxnId="{783F6DE6-32D7-4A79-9142-CF8D9CAB8CA0}">
      <dgm:prSet/>
      <dgm:spPr/>
      <dgm:t>
        <a:bodyPr/>
        <a:lstStyle/>
        <a:p>
          <a:endParaRPr lang="en-US" sz="4400"/>
        </a:p>
      </dgm:t>
    </dgm:pt>
    <dgm:pt modelId="{A658C209-DD16-4C08-9FC2-9BE83EC72D81}" type="sibTrans" cxnId="{783F6DE6-32D7-4A79-9142-CF8D9CAB8CA0}">
      <dgm:prSet/>
      <dgm:spPr/>
      <dgm:t>
        <a:bodyPr/>
        <a:lstStyle/>
        <a:p>
          <a:endParaRPr lang="en-US" sz="4400"/>
        </a:p>
      </dgm:t>
    </dgm:pt>
    <dgm:pt modelId="{C97D0BE7-4146-41AE-B3B9-893AED924850}">
      <dgm:prSet phldrT="[Text]" custT="1"/>
      <dgm:spPr/>
      <dgm:t>
        <a:bodyPr/>
        <a:lstStyle/>
        <a:p>
          <a:pPr algn="l"/>
          <a:r>
            <a:rPr lang="en-US" sz="1500" dirty="0" smtClean="0"/>
            <a:t>Deterrence of financial crime</a:t>
          </a:r>
          <a:endParaRPr lang="en-US" sz="1500" dirty="0"/>
        </a:p>
      </dgm:t>
    </dgm:pt>
    <dgm:pt modelId="{8B27491F-4494-46EC-BEE1-DA849727BDC3}" type="parTrans" cxnId="{4DC3F1DA-D2F5-447C-B7E9-BA1C9A2DF2D4}">
      <dgm:prSet/>
      <dgm:spPr/>
      <dgm:t>
        <a:bodyPr/>
        <a:lstStyle/>
        <a:p>
          <a:endParaRPr lang="en-US" sz="4400"/>
        </a:p>
      </dgm:t>
    </dgm:pt>
    <dgm:pt modelId="{C6E5D271-D09D-4810-B683-798876C339E9}" type="sibTrans" cxnId="{4DC3F1DA-D2F5-447C-B7E9-BA1C9A2DF2D4}">
      <dgm:prSet/>
      <dgm:spPr/>
      <dgm:t>
        <a:bodyPr/>
        <a:lstStyle/>
        <a:p>
          <a:endParaRPr lang="en-US" sz="4400"/>
        </a:p>
      </dgm:t>
    </dgm:pt>
    <dgm:pt modelId="{14ECDE85-38DA-44AF-8A6F-8545D8F3CEE6}">
      <dgm:prSet custT="1"/>
      <dgm:spPr/>
      <dgm:t>
        <a:bodyPr/>
        <a:lstStyle/>
        <a:p>
          <a:pPr algn="l"/>
          <a:r>
            <a:rPr lang="en-US" sz="1400" dirty="0" smtClean="0">
              <a:cs typeface="Times New Roman" pitchFamily="18" charset="0"/>
            </a:rPr>
            <a:t>The Banking Companies Ordinance, 1962</a:t>
          </a:r>
        </a:p>
      </dgm:t>
    </dgm:pt>
    <dgm:pt modelId="{D290755D-62B2-4273-A25F-CDE330E8BE08}" type="parTrans" cxnId="{413483D4-29C4-4A2A-9672-532F7999D44F}">
      <dgm:prSet/>
      <dgm:spPr/>
      <dgm:t>
        <a:bodyPr/>
        <a:lstStyle/>
        <a:p>
          <a:endParaRPr lang="en-US" sz="4400"/>
        </a:p>
      </dgm:t>
    </dgm:pt>
    <dgm:pt modelId="{2C35727C-B50D-4C66-AB29-8B5812D3D32B}" type="sibTrans" cxnId="{413483D4-29C4-4A2A-9672-532F7999D44F}">
      <dgm:prSet/>
      <dgm:spPr/>
      <dgm:t>
        <a:bodyPr/>
        <a:lstStyle/>
        <a:p>
          <a:endParaRPr lang="en-US" sz="4400"/>
        </a:p>
      </dgm:t>
    </dgm:pt>
    <dgm:pt modelId="{09A73032-42C0-4282-A14E-C813F10BCFF6}">
      <dgm:prSet custT="1"/>
      <dgm:spPr/>
      <dgm:t>
        <a:bodyPr/>
        <a:lstStyle/>
        <a:p>
          <a:pPr algn="l"/>
          <a:r>
            <a:rPr lang="en-US" sz="1400" dirty="0" smtClean="0">
              <a:cs typeface="Times New Roman" pitchFamily="18" charset="0"/>
            </a:rPr>
            <a:t>Deposit Protection Corporation Act, 2016</a:t>
          </a:r>
        </a:p>
      </dgm:t>
    </dgm:pt>
    <dgm:pt modelId="{C73D8723-8482-4A22-9E8C-BA9F9CDC8F9D}" type="parTrans" cxnId="{03A0809B-4042-4104-9311-716FB763BEF2}">
      <dgm:prSet/>
      <dgm:spPr/>
      <dgm:t>
        <a:bodyPr/>
        <a:lstStyle/>
        <a:p>
          <a:endParaRPr lang="en-US" sz="4400"/>
        </a:p>
      </dgm:t>
    </dgm:pt>
    <dgm:pt modelId="{77EE416C-BB11-4987-9D21-33549CDE4DA3}" type="sibTrans" cxnId="{03A0809B-4042-4104-9311-716FB763BEF2}">
      <dgm:prSet/>
      <dgm:spPr/>
      <dgm:t>
        <a:bodyPr/>
        <a:lstStyle/>
        <a:p>
          <a:endParaRPr lang="en-US" sz="4400"/>
        </a:p>
      </dgm:t>
    </dgm:pt>
    <dgm:pt modelId="{9E355E04-3239-437A-8620-D5FF6B225BD3}">
      <dgm:prSet custT="1"/>
      <dgm:spPr/>
      <dgm:t>
        <a:bodyPr/>
        <a:lstStyle/>
        <a:p>
          <a:pPr algn="l"/>
          <a:r>
            <a:rPr lang="en-US" sz="1500" dirty="0" smtClean="0">
              <a:cs typeface="Times New Roman" pitchFamily="18" charset="0"/>
            </a:rPr>
            <a:t>Credit Bureaus Act, 2015</a:t>
          </a:r>
        </a:p>
      </dgm:t>
    </dgm:pt>
    <dgm:pt modelId="{2EE4C3A3-0581-4E31-B8E0-D5A296E981BE}" type="parTrans" cxnId="{34963BF0-F526-4AA8-9406-0C08E2DF2BBE}">
      <dgm:prSet/>
      <dgm:spPr/>
      <dgm:t>
        <a:bodyPr/>
        <a:lstStyle/>
        <a:p>
          <a:endParaRPr lang="en-US" sz="4400"/>
        </a:p>
      </dgm:t>
    </dgm:pt>
    <dgm:pt modelId="{ADD1AD92-054B-41B1-8EFD-3651EBE063B5}" type="sibTrans" cxnId="{34963BF0-F526-4AA8-9406-0C08E2DF2BBE}">
      <dgm:prSet/>
      <dgm:spPr/>
      <dgm:t>
        <a:bodyPr/>
        <a:lstStyle/>
        <a:p>
          <a:endParaRPr lang="en-US" sz="4400"/>
        </a:p>
      </dgm:t>
    </dgm:pt>
    <dgm:pt modelId="{32947147-6425-44C6-A6D8-A456847CA3B6}">
      <dgm:prSet custT="1"/>
      <dgm:spPr/>
      <dgm:t>
        <a:bodyPr/>
        <a:lstStyle/>
        <a:p>
          <a:pPr algn="l"/>
          <a:r>
            <a:rPr lang="en-US" sz="1400" dirty="0" smtClean="0">
              <a:cs typeface="Times New Roman" pitchFamily="18" charset="0"/>
            </a:rPr>
            <a:t>Microfinance Institutions Ordinance, 2001</a:t>
          </a:r>
        </a:p>
      </dgm:t>
    </dgm:pt>
    <dgm:pt modelId="{698EFD47-B071-4B89-BC75-FF22194D0AAD}" type="parTrans" cxnId="{A02C1C08-CB6A-4CC9-8665-F347BEBA1146}">
      <dgm:prSet/>
      <dgm:spPr/>
      <dgm:t>
        <a:bodyPr/>
        <a:lstStyle/>
        <a:p>
          <a:endParaRPr lang="en-US" sz="4400"/>
        </a:p>
      </dgm:t>
    </dgm:pt>
    <dgm:pt modelId="{3A80EE23-090D-433F-AC66-9A8578CE4126}" type="sibTrans" cxnId="{A02C1C08-CB6A-4CC9-8665-F347BEBA1146}">
      <dgm:prSet/>
      <dgm:spPr/>
      <dgm:t>
        <a:bodyPr/>
        <a:lstStyle/>
        <a:p>
          <a:endParaRPr lang="en-US" sz="4400"/>
        </a:p>
      </dgm:t>
    </dgm:pt>
    <dgm:pt modelId="{EB8A0D2B-1BC2-46EC-BDBE-561C4945D8F0}">
      <dgm:prSet custT="1"/>
      <dgm:spPr/>
      <dgm:t>
        <a:bodyPr/>
        <a:lstStyle/>
        <a:p>
          <a:pPr algn="l"/>
          <a:r>
            <a:rPr lang="en-US" sz="1500" dirty="0" smtClean="0">
              <a:cs typeface="Times New Roman" pitchFamily="18" charset="0"/>
            </a:rPr>
            <a:t>Anti-Money Laundering Act, 2010</a:t>
          </a:r>
        </a:p>
      </dgm:t>
    </dgm:pt>
    <dgm:pt modelId="{145BDAEA-B428-4AF0-AC2C-CBA165659159}" type="parTrans" cxnId="{FE87BA76-DE75-48AE-B370-2B8F48771D5D}">
      <dgm:prSet/>
      <dgm:spPr/>
      <dgm:t>
        <a:bodyPr/>
        <a:lstStyle/>
        <a:p>
          <a:endParaRPr lang="en-US" sz="4400"/>
        </a:p>
      </dgm:t>
    </dgm:pt>
    <dgm:pt modelId="{B0E10B97-63C4-4BFB-9C76-0CA9BD4CC4F7}" type="sibTrans" cxnId="{FE87BA76-DE75-48AE-B370-2B8F48771D5D}">
      <dgm:prSet/>
      <dgm:spPr/>
      <dgm:t>
        <a:bodyPr/>
        <a:lstStyle/>
        <a:p>
          <a:endParaRPr lang="en-US" sz="4400"/>
        </a:p>
      </dgm:t>
    </dgm:pt>
    <dgm:pt modelId="{E26D3DE5-1063-4F84-B0B9-C7175D353982}">
      <dgm:prSet custT="1"/>
      <dgm:spPr/>
      <dgm:t>
        <a:bodyPr/>
        <a:lstStyle/>
        <a:p>
          <a:pPr algn="l"/>
          <a:r>
            <a:rPr lang="en-US" sz="1400" dirty="0" smtClean="0">
              <a:cs typeface="Times New Roman" pitchFamily="18" charset="0"/>
            </a:rPr>
            <a:t>Foreign Exchange Regulations Act, 1947</a:t>
          </a:r>
          <a:endParaRPr lang="en-US" sz="1400" dirty="0"/>
        </a:p>
      </dgm:t>
    </dgm:pt>
    <dgm:pt modelId="{595E8489-7FB7-4296-B2EC-4F100E63F7D8}" type="parTrans" cxnId="{175D4D5D-DCA0-4977-A67E-DA9E54F79A72}">
      <dgm:prSet/>
      <dgm:spPr/>
      <dgm:t>
        <a:bodyPr/>
        <a:lstStyle/>
        <a:p>
          <a:endParaRPr lang="en-US" sz="4400"/>
        </a:p>
      </dgm:t>
    </dgm:pt>
    <dgm:pt modelId="{FB351A1E-595B-41E1-ADEB-D7DBB728E14F}" type="sibTrans" cxnId="{175D4D5D-DCA0-4977-A67E-DA9E54F79A72}">
      <dgm:prSet/>
      <dgm:spPr/>
      <dgm:t>
        <a:bodyPr/>
        <a:lstStyle/>
        <a:p>
          <a:endParaRPr lang="en-US" sz="4400"/>
        </a:p>
      </dgm:t>
    </dgm:pt>
    <dgm:pt modelId="{7D13AD08-87E7-47F8-B17D-A661E74F89AD}">
      <dgm:prSet custT="1"/>
      <dgm:spPr/>
      <dgm:t>
        <a:bodyPr/>
        <a:lstStyle/>
        <a:p>
          <a:pPr algn="l"/>
          <a:r>
            <a:rPr lang="en-US" sz="1400" dirty="0" smtClean="0">
              <a:cs typeface="Times New Roman" pitchFamily="18" charset="0"/>
            </a:rPr>
            <a:t> </a:t>
          </a:r>
          <a:r>
            <a:rPr lang="en-US" sz="1400" dirty="0" smtClean="0"/>
            <a:t>The Banks (Nationalization) Act, 1974</a:t>
          </a:r>
          <a:endParaRPr lang="en-US" sz="1400" dirty="0"/>
        </a:p>
      </dgm:t>
    </dgm:pt>
    <dgm:pt modelId="{369875A4-6765-44E4-A2FE-4DF3C5D8FAE5}" type="parTrans" cxnId="{E69B2B21-0C81-43BB-8ED6-47956ED7D5BE}">
      <dgm:prSet/>
      <dgm:spPr/>
      <dgm:t>
        <a:bodyPr/>
        <a:lstStyle/>
        <a:p>
          <a:endParaRPr lang="en-US" sz="4400"/>
        </a:p>
      </dgm:t>
    </dgm:pt>
    <dgm:pt modelId="{FE522C14-E496-461D-90FD-D66049CF6AF3}" type="sibTrans" cxnId="{E69B2B21-0C81-43BB-8ED6-47956ED7D5BE}">
      <dgm:prSet/>
      <dgm:spPr/>
      <dgm:t>
        <a:bodyPr/>
        <a:lstStyle/>
        <a:p>
          <a:endParaRPr lang="en-US" sz="4400"/>
        </a:p>
      </dgm:t>
    </dgm:pt>
    <dgm:pt modelId="{F20F1D05-CF81-49C8-A151-E5D2F3E0DA8C}">
      <dgm:prSet phldrT="[Text]" custT="1"/>
      <dgm:spPr/>
      <dgm:t>
        <a:bodyPr/>
        <a:lstStyle/>
        <a:p>
          <a:pPr algn="l"/>
          <a:r>
            <a:rPr lang="en-US" sz="1500" dirty="0" smtClean="0"/>
            <a:t>Financial safety nets</a:t>
          </a:r>
          <a:endParaRPr lang="en-US" sz="1500" dirty="0"/>
        </a:p>
      </dgm:t>
    </dgm:pt>
    <dgm:pt modelId="{4F9BE152-0D55-4F24-BFDC-F629C2D611A7}" type="parTrans" cxnId="{AC438D8D-C9A7-4E96-BB6A-0F7DA099C011}">
      <dgm:prSet/>
      <dgm:spPr/>
      <dgm:t>
        <a:bodyPr/>
        <a:lstStyle/>
        <a:p>
          <a:endParaRPr lang="en-US" sz="4400"/>
        </a:p>
      </dgm:t>
    </dgm:pt>
    <dgm:pt modelId="{D7963D96-0745-433F-ABA2-18DEC10E7312}" type="sibTrans" cxnId="{AC438D8D-C9A7-4E96-BB6A-0F7DA099C011}">
      <dgm:prSet/>
      <dgm:spPr/>
      <dgm:t>
        <a:bodyPr/>
        <a:lstStyle/>
        <a:p>
          <a:endParaRPr lang="en-US" sz="4400"/>
        </a:p>
      </dgm:t>
    </dgm:pt>
    <dgm:pt modelId="{5E67DB29-447A-430C-9184-335894FBF4DE}">
      <dgm:prSet phldrT="[Text]" custT="1"/>
      <dgm:spPr/>
      <dgm:t>
        <a:bodyPr/>
        <a:lstStyle/>
        <a:p>
          <a:pPr algn="l"/>
          <a:r>
            <a:rPr lang="en-US" sz="1500" dirty="0" smtClean="0"/>
            <a:t>Orderly payment systems</a:t>
          </a:r>
          <a:endParaRPr lang="en-US" sz="1500" dirty="0"/>
        </a:p>
      </dgm:t>
    </dgm:pt>
    <dgm:pt modelId="{CEBBAE99-137B-41D1-A709-B1EE14230BE9}" type="parTrans" cxnId="{0BB7289A-E729-4D18-9406-2511913FDB2A}">
      <dgm:prSet/>
      <dgm:spPr/>
      <dgm:t>
        <a:bodyPr/>
        <a:lstStyle/>
        <a:p>
          <a:endParaRPr lang="en-US" sz="4400"/>
        </a:p>
      </dgm:t>
    </dgm:pt>
    <dgm:pt modelId="{BF438F74-2C73-4C1B-9DF7-C1182944CD5F}" type="sibTrans" cxnId="{0BB7289A-E729-4D18-9406-2511913FDB2A}">
      <dgm:prSet/>
      <dgm:spPr/>
      <dgm:t>
        <a:bodyPr/>
        <a:lstStyle/>
        <a:p>
          <a:endParaRPr lang="en-US" sz="4400"/>
        </a:p>
      </dgm:t>
    </dgm:pt>
    <dgm:pt modelId="{C7BAA04D-0E21-4602-93BA-1619898C18CD}">
      <dgm:prSet phldrT="[Text]" custT="1"/>
      <dgm:spPr/>
      <dgm:t>
        <a:bodyPr/>
        <a:lstStyle/>
        <a:p>
          <a:pPr algn="l"/>
          <a:r>
            <a:rPr lang="en-US" sz="1500" dirty="0" smtClean="0"/>
            <a:t>Fair, responsible and professional</a:t>
          </a:r>
          <a:endParaRPr lang="en-US" sz="1500" dirty="0"/>
        </a:p>
      </dgm:t>
    </dgm:pt>
    <dgm:pt modelId="{E530A8B9-75AF-48EB-BC35-7CAFB84598FA}" type="parTrans" cxnId="{C42F8737-CDA9-4F0A-AB3C-DDEE487FA77B}">
      <dgm:prSet/>
      <dgm:spPr/>
      <dgm:t>
        <a:bodyPr/>
        <a:lstStyle/>
        <a:p>
          <a:endParaRPr lang="en-US" sz="4400"/>
        </a:p>
      </dgm:t>
    </dgm:pt>
    <dgm:pt modelId="{8352ED13-13E2-4ACD-9F37-06E37F831346}" type="sibTrans" cxnId="{C42F8737-CDA9-4F0A-AB3C-DDEE487FA77B}">
      <dgm:prSet/>
      <dgm:spPr/>
      <dgm:t>
        <a:bodyPr/>
        <a:lstStyle/>
        <a:p>
          <a:endParaRPr lang="en-US" sz="4400"/>
        </a:p>
      </dgm:t>
    </dgm:pt>
    <dgm:pt modelId="{A5A48EDF-8861-4FDE-B267-E90A81F9A94D}">
      <dgm:prSet phldrT="[Text]" custT="1"/>
      <dgm:spPr/>
      <dgm:t>
        <a:bodyPr/>
        <a:lstStyle/>
        <a:p>
          <a:pPr algn="l"/>
          <a:r>
            <a:rPr lang="en-US" sz="1500" dirty="0" smtClean="0"/>
            <a:t>Tools for problem bank and crisis management</a:t>
          </a:r>
          <a:endParaRPr lang="en-US" sz="1500" dirty="0"/>
        </a:p>
      </dgm:t>
    </dgm:pt>
    <dgm:pt modelId="{EF1E547A-ABAB-40FF-8898-D8FB8FBFE6FD}" type="parTrans" cxnId="{B70468B8-02B8-428C-82D0-F55C10047A6C}">
      <dgm:prSet/>
      <dgm:spPr/>
      <dgm:t>
        <a:bodyPr/>
        <a:lstStyle/>
        <a:p>
          <a:endParaRPr lang="en-US" sz="4400"/>
        </a:p>
      </dgm:t>
    </dgm:pt>
    <dgm:pt modelId="{9AE1FC3C-29E6-4D99-A995-C0BD52440C9D}" type="sibTrans" cxnId="{B70468B8-02B8-428C-82D0-F55C10047A6C}">
      <dgm:prSet/>
      <dgm:spPr/>
      <dgm:t>
        <a:bodyPr/>
        <a:lstStyle/>
        <a:p>
          <a:endParaRPr lang="en-US" sz="4400"/>
        </a:p>
      </dgm:t>
    </dgm:pt>
    <dgm:pt modelId="{8ED69CF7-32C3-474F-B786-74F7A031D5E4}">
      <dgm:prSet custT="1"/>
      <dgm:spPr/>
      <dgm:t>
        <a:bodyPr/>
        <a:lstStyle/>
        <a:p>
          <a:pPr algn="l"/>
          <a:r>
            <a:rPr lang="en-US" sz="1400" dirty="0" smtClean="0">
              <a:cs typeface="Times New Roman" pitchFamily="18" charset="0"/>
            </a:rPr>
            <a:t>Payment Systems &amp; Electronic  Fund Transfers Act, 2007</a:t>
          </a:r>
          <a:endParaRPr lang="en-US" sz="1400" dirty="0"/>
        </a:p>
      </dgm:t>
    </dgm:pt>
    <dgm:pt modelId="{18916CE9-A05B-49EB-916C-FFDBB8641E37}" type="parTrans" cxnId="{EBE975B0-FB6E-4629-A92A-3F57C0E43635}">
      <dgm:prSet/>
      <dgm:spPr/>
      <dgm:t>
        <a:bodyPr/>
        <a:lstStyle/>
        <a:p>
          <a:endParaRPr lang="en-US" sz="1600"/>
        </a:p>
      </dgm:t>
    </dgm:pt>
    <dgm:pt modelId="{2759E752-445E-4EE0-B8E7-E1E1D2A68B3C}" type="sibTrans" cxnId="{EBE975B0-FB6E-4629-A92A-3F57C0E43635}">
      <dgm:prSet/>
      <dgm:spPr/>
      <dgm:t>
        <a:bodyPr/>
        <a:lstStyle/>
        <a:p>
          <a:endParaRPr lang="en-US" sz="1600"/>
        </a:p>
      </dgm:t>
    </dgm:pt>
    <dgm:pt modelId="{24D3E3C2-6C17-4C82-AB86-81AC653C4F8D}">
      <dgm:prSet custT="1"/>
      <dgm:spPr/>
      <dgm:t>
        <a:bodyPr/>
        <a:lstStyle/>
        <a:p>
          <a:pPr algn="l"/>
          <a:r>
            <a:rPr lang="en-US" sz="1400" dirty="0" smtClean="0">
              <a:cs typeface="Times New Roman" pitchFamily="18" charset="0"/>
            </a:rPr>
            <a:t>The Financial Institutions (Recovery Of Finances) Ordinance, 2001</a:t>
          </a:r>
        </a:p>
      </dgm:t>
    </dgm:pt>
    <dgm:pt modelId="{66A659C0-49B4-4E1F-99F6-B65A5A9498E2}" type="parTrans" cxnId="{83BD3D9C-806A-4498-8146-8AFDA4ED1D48}">
      <dgm:prSet/>
      <dgm:spPr/>
      <dgm:t>
        <a:bodyPr/>
        <a:lstStyle/>
        <a:p>
          <a:endParaRPr lang="en-US" sz="1600"/>
        </a:p>
      </dgm:t>
    </dgm:pt>
    <dgm:pt modelId="{3E854B29-285D-4692-8112-879188C4662D}" type="sibTrans" cxnId="{83BD3D9C-806A-4498-8146-8AFDA4ED1D48}">
      <dgm:prSet/>
      <dgm:spPr/>
      <dgm:t>
        <a:bodyPr/>
        <a:lstStyle/>
        <a:p>
          <a:endParaRPr lang="en-US" sz="1600"/>
        </a:p>
      </dgm:t>
    </dgm:pt>
    <dgm:pt modelId="{5D0EA612-BFEE-40EE-B5D0-34829114720D}" type="pres">
      <dgm:prSet presAssocID="{721F7F82-3961-4DA7-A17D-49404FBCC2F2}" presName="theList" presStyleCnt="0">
        <dgm:presLayoutVars>
          <dgm:dir/>
          <dgm:animLvl val="lvl"/>
          <dgm:resizeHandles val="exact"/>
        </dgm:presLayoutVars>
      </dgm:prSet>
      <dgm:spPr/>
      <dgm:t>
        <a:bodyPr/>
        <a:lstStyle/>
        <a:p>
          <a:endParaRPr lang="en-US"/>
        </a:p>
      </dgm:t>
    </dgm:pt>
    <dgm:pt modelId="{E97301D7-66B3-4B14-94E3-78A312BA3AEC}" type="pres">
      <dgm:prSet presAssocID="{FE2A73E3-1F6F-4427-B1EA-119CD1951CFD}" presName="compNode" presStyleCnt="0"/>
      <dgm:spPr/>
      <dgm:t>
        <a:bodyPr/>
        <a:lstStyle/>
        <a:p>
          <a:endParaRPr lang="en-US"/>
        </a:p>
      </dgm:t>
    </dgm:pt>
    <dgm:pt modelId="{F3C138D1-EF19-4841-A102-B7D97596DAB2}" type="pres">
      <dgm:prSet presAssocID="{FE2A73E3-1F6F-4427-B1EA-119CD1951CFD}" presName="aNode" presStyleLbl="bgShp" presStyleIdx="0" presStyleCnt="2" custLinFactNeighborY="1667"/>
      <dgm:spPr/>
      <dgm:t>
        <a:bodyPr/>
        <a:lstStyle/>
        <a:p>
          <a:endParaRPr lang="en-US"/>
        </a:p>
      </dgm:t>
    </dgm:pt>
    <dgm:pt modelId="{E0769FBD-43DE-472C-8176-F9099DD943D1}" type="pres">
      <dgm:prSet presAssocID="{FE2A73E3-1F6F-4427-B1EA-119CD1951CFD}" presName="textNode" presStyleLbl="bgShp" presStyleIdx="0" presStyleCnt="2"/>
      <dgm:spPr/>
      <dgm:t>
        <a:bodyPr/>
        <a:lstStyle/>
        <a:p>
          <a:endParaRPr lang="en-US"/>
        </a:p>
      </dgm:t>
    </dgm:pt>
    <dgm:pt modelId="{C924D65C-8C45-425B-A58E-79831D8FA9D0}" type="pres">
      <dgm:prSet presAssocID="{FE2A73E3-1F6F-4427-B1EA-119CD1951CFD}" presName="compChildNode" presStyleCnt="0"/>
      <dgm:spPr/>
      <dgm:t>
        <a:bodyPr/>
        <a:lstStyle/>
        <a:p>
          <a:endParaRPr lang="en-US"/>
        </a:p>
      </dgm:t>
    </dgm:pt>
    <dgm:pt modelId="{7E0C650F-5879-4715-9EAD-42C911AB0B43}" type="pres">
      <dgm:prSet presAssocID="{FE2A73E3-1F6F-4427-B1EA-119CD1951CFD}" presName="theInnerList" presStyleCnt="0"/>
      <dgm:spPr/>
      <dgm:t>
        <a:bodyPr/>
        <a:lstStyle/>
        <a:p>
          <a:endParaRPr lang="en-US"/>
        </a:p>
      </dgm:t>
    </dgm:pt>
    <dgm:pt modelId="{E4193971-4877-4670-AB77-CC0B7E6E1705}" type="pres">
      <dgm:prSet presAssocID="{055D502A-7097-48D9-A5F1-2ADA0E990D4C}" presName="childNode" presStyleLbl="node1" presStyleIdx="0" presStyleCnt="16" custScaleX="118394" custScaleY="118083" custLinFactY="-64942" custLinFactNeighborY="-100000">
        <dgm:presLayoutVars>
          <dgm:bulletEnabled val="1"/>
        </dgm:presLayoutVars>
      </dgm:prSet>
      <dgm:spPr/>
      <dgm:t>
        <a:bodyPr/>
        <a:lstStyle/>
        <a:p>
          <a:endParaRPr lang="en-US"/>
        </a:p>
      </dgm:t>
    </dgm:pt>
    <dgm:pt modelId="{C4C7AF56-14FD-4166-9F4E-42A5104BB409}" type="pres">
      <dgm:prSet presAssocID="{055D502A-7097-48D9-A5F1-2ADA0E990D4C}" presName="aSpace2" presStyleCnt="0"/>
      <dgm:spPr/>
      <dgm:t>
        <a:bodyPr/>
        <a:lstStyle/>
        <a:p>
          <a:endParaRPr lang="en-US"/>
        </a:p>
      </dgm:t>
    </dgm:pt>
    <dgm:pt modelId="{8D5D92F1-A87B-4B16-9545-6DFFF25BE3FF}" type="pres">
      <dgm:prSet presAssocID="{14ECDE85-38DA-44AF-8A6F-8545D8F3CEE6}" presName="childNode" presStyleLbl="node1" presStyleIdx="1" presStyleCnt="16" custScaleX="118394" custScaleY="118083" custLinFactY="-47022" custLinFactNeighborY="-100000">
        <dgm:presLayoutVars>
          <dgm:bulletEnabled val="1"/>
        </dgm:presLayoutVars>
      </dgm:prSet>
      <dgm:spPr/>
      <dgm:t>
        <a:bodyPr/>
        <a:lstStyle/>
        <a:p>
          <a:endParaRPr lang="en-US"/>
        </a:p>
      </dgm:t>
    </dgm:pt>
    <dgm:pt modelId="{D98A16CE-D18F-4DC0-9091-0C46464465B2}" type="pres">
      <dgm:prSet presAssocID="{14ECDE85-38DA-44AF-8A6F-8545D8F3CEE6}" presName="aSpace2" presStyleCnt="0"/>
      <dgm:spPr/>
      <dgm:t>
        <a:bodyPr/>
        <a:lstStyle/>
        <a:p>
          <a:endParaRPr lang="en-US"/>
        </a:p>
      </dgm:t>
    </dgm:pt>
    <dgm:pt modelId="{96B1A349-EACB-4655-B989-9CC84010C6AB}" type="pres">
      <dgm:prSet presAssocID="{09A73032-42C0-4282-A14E-C813F10BCFF6}" presName="childNode" presStyleLbl="node1" presStyleIdx="2" presStyleCnt="16" custScaleX="118394" custScaleY="118083" custLinFactY="-29101" custLinFactNeighborY="-100000">
        <dgm:presLayoutVars>
          <dgm:bulletEnabled val="1"/>
        </dgm:presLayoutVars>
      </dgm:prSet>
      <dgm:spPr/>
      <dgm:t>
        <a:bodyPr/>
        <a:lstStyle/>
        <a:p>
          <a:endParaRPr lang="en-US"/>
        </a:p>
      </dgm:t>
    </dgm:pt>
    <dgm:pt modelId="{059E90FA-5C1D-4C47-99EE-641E9D870552}" type="pres">
      <dgm:prSet presAssocID="{09A73032-42C0-4282-A14E-C813F10BCFF6}" presName="aSpace2" presStyleCnt="0"/>
      <dgm:spPr/>
      <dgm:t>
        <a:bodyPr/>
        <a:lstStyle/>
        <a:p>
          <a:endParaRPr lang="en-US"/>
        </a:p>
      </dgm:t>
    </dgm:pt>
    <dgm:pt modelId="{F5F8A67F-CEA2-4042-8915-5257458BB7EC}" type="pres">
      <dgm:prSet presAssocID="{9E355E04-3239-437A-8620-D5FF6B225BD3}" presName="childNode" presStyleLbl="node1" presStyleIdx="3" presStyleCnt="16" custScaleX="118394" custScaleY="118083" custLinFactY="-11180" custLinFactNeighborY="-100000">
        <dgm:presLayoutVars>
          <dgm:bulletEnabled val="1"/>
        </dgm:presLayoutVars>
      </dgm:prSet>
      <dgm:spPr/>
      <dgm:t>
        <a:bodyPr/>
        <a:lstStyle/>
        <a:p>
          <a:endParaRPr lang="en-US"/>
        </a:p>
      </dgm:t>
    </dgm:pt>
    <dgm:pt modelId="{E3AA4F63-2880-4A04-AE19-61A4287D1E9B}" type="pres">
      <dgm:prSet presAssocID="{9E355E04-3239-437A-8620-D5FF6B225BD3}" presName="aSpace2" presStyleCnt="0"/>
      <dgm:spPr/>
      <dgm:t>
        <a:bodyPr/>
        <a:lstStyle/>
        <a:p>
          <a:endParaRPr lang="en-US"/>
        </a:p>
      </dgm:t>
    </dgm:pt>
    <dgm:pt modelId="{399F07F5-8882-47D8-AC10-3ACDEDA8F611}" type="pres">
      <dgm:prSet presAssocID="{32947147-6425-44C6-A6D8-A456847CA3B6}" presName="childNode" presStyleLbl="node1" presStyleIdx="4" presStyleCnt="16" custScaleX="118394" custScaleY="118083" custLinFactNeighborY="-56188">
        <dgm:presLayoutVars>
          <dgm:bulletEnabled val="1"/>
        </dgm:presLayoutVars>
      </dgm:prSet>
      <dgm:spPr/>
      <dgm:t>
        <a:bodyPr/>
        <a:lstStyle/>
        <a:p>
          <a:endParaRPr lang="en-US"/>
        </a:p>
      </dgm:t>
    </dgm:pt>
    <dgm:pt modelId="{1EC7261C-85FF-4914-BD96-BE73739824A9}" type="pres">
      <dgm:prSet presAssocID="{32947147-6425-44C6-A6D8-A456847CA3B6}" presName="aSpace2" presStyleCnt="0"/>
      <dgm:spPr/>
      <dgm:t>
        <a:bodyPr/>
        <a:lstStyle/>
        <a:p>
          <a:endParaRPr lang="en-US"/>
        </a:p>
      </dgm:t>
    </dgm:pt>
    <dgm:pt modelId="{12B4B7CC-4FE4-45C8-9689-A8559CDE2864}" type="pres">
      <dgm:prSet presAssocID="{EB8A0D2B-1BC2-46EC-BDBE-561C4945D8F0}" presName="childNode" presStyleLbl="node1" presStyleIdx="5" presStyleCnt="16" custScaleX="118394" custScaleY="118083" custLinFactNeighborY="60297">
        <dgm:presLayoutVars>
          <dgm:bulletEnabled val="1"/>
        </dgm:presLayoutVars>
      </dgm:prSet>
      <dgm:spPr/>
      <dgm:t>
        <a:bodyPr/>
        <a:lstStyle/>
        <a:p>
          <a:endParaRPr lang="en-US"/>
        </a:p>
      </dgm:t>
    </dgm:pt>
    <dgm:pt modelId="{4FE1D24E-8DF2-4D4E-9315-DF4D4541C661}" type="pres">
      <dgm:prSet presAssocID="{EB8A0D2B-1BC2-46EC-BDBE-561C4945D8F0}" presName="aSpace2" presStyleCnt="0"/>
      <dgm:spPr/>
      <dgm:t>
        <a:bodyPr/>
        <a:lstStyle/>
        <a:p>
          <a:endParaRPr lang="en-US"/>
        </a:p>
      </dgm:t>
    </dgm:pt>
    <dgm:pt modelId="{0BBCBBC7-1901-421B-B737-1BED0AB48A50}" type="pres">
      <dgm:prSet presAssocID="{E26D3DE5-1063-4F84-B0B9-C7175D353982}" presName="childNode" presStyleLbl="node1" presStyleIdx="6" presStyleCnt="16" custScaleX="118394" custScaleY="118083" custLinFactNeighborY="90286">
        <dgm:presLayoutVars>
          <dgm:bulletEnabled val="1"/>
        </dgm:presLayoutVars>
      </dgm:prSet>
      <dgm:spPr/>
      <dgm:t>
        <a:bodyPr/>
        <a:lstStyle/>
        <a:p>
          <a:endParaRPr lang="en-US"/>
        </a:p>
      </dgm:t>
    </dgm:pt>
    <dgm:pt modelId="{2C9172CA-2273-4D99-8B7B-C6F0643E7392}" type="pres">
      <dgm:prSet presAssocID="{E26D3DE5-1063-4F84-B0B9-C7175D353982}" presName="aSpace2" presStyleCnt="0"/>
      <dgm:spPr/>
      <dgm:t>
        <a:bodyPr/>
        <a:lstStyle/>
        <a:p>
          <a:endParaRPr lang="en-US"/>
        </a:p>
      </dgm:t>
    </dgm:pt>
    <dgm:pt modelId="{13AD1DBA-F3CA-454B-AC1C-ABBA6ABB5037}" type="pres">
      <dgm:prSet presAssocID="{7D13AD08-87E7-47F8-B17D-A661E74F89AD}" presName="childNode" presStyleLbl="node1" presStyleIdx="7" presStyleCnt="16" custScaleX="118394" custScaleY="118083" custLinFactNeighborY="47259">
        <dgm:presLayoutVars>
          <dgm:bulletEnabled val="1"/>
        </dgm:presLayoutVars>
      </dgm:prSet>
      <dgm:spPr/>
      <dgm:t>
        <a:bodyPr/>
        <a:lstStyle/>
        <a:p>
          <a:endParaRPr lang="en-US"/>
        </a:p>
      </dgm:t>
    </dgm:pt>
    <dgm:pt modelId="{001BBACF-1606-4BC6-863B-B5C8DFD84A40}" type="pres">
      <dgm:prSet presAssocID="{7D13AD08-87E7-47F8-B17D-A661E74F89AD}" presName="aSpace2" presStyleCnt="0"/>
      <dgm:spPr/>
      <dgm:t>
        <a:bodyPr/>
        <a:lstStyle/>
        <a:p>
          <a:endParaRPr lang="en-US"/>
        </a:p>
      </dgm:t>
    </dgm:pt>
    <dgm:pt modelId="{E70FEE6B-C77A-417E-86F0-268F6EB405DC}" type="pres">
      <dgm:prSet presAssocID="{8ED69CF7-32C3-474F-B786-74F7A031D5E4}" presName="childNode" presStyleLbl="node1" presStyleIdx="8" presStyleCnt="16" custScaleX="118394" custScaleY="186756" custLinFactNeighborY="57828">
        <dgm:presLayoutVars>
          <dgm:bulletEnabled val="1"/>
        </dgm:presLayoutVars>
      </dgm:prSet>
      <dgm:spPr/>
      <dgm:t>
        <a:bodyPr/>
        <a:lstStyle/>
        <a:p>
          <a:endParaRPr lang="en-US"/>
        </a:p>
      </dgm:t>
    </dgm:pt>
    <dgm:pt modelId="{495CBE86-DF7E-42E7-AEE1-E2F7CEC0C830}" type="pres">
      <dgm:prSet presAssocID="{8ED69CF7-32C3-474F-B786-74F7A031D5E4}" presName="aSpace2" presStyleCnt="0"/>
      <dgm:spPr/>
      <dgm:t>
        <a:bodyPr/>
        <a:lstStyle/>
        <a:p>
          <a:endParaRPr lang="en-US"/>
        </a:p>
      </dgm:t>
    </dgm:pt>
    <dgm:pt modelId="{53B99CBE-2E88-43F8-9F19-8D05DDA3714A}" type="pres">
      <dgm:prSet presAssocID="{24D3E3C2-6C17-4C82-AB86-81AC653C4F8D}" presName="childNode" presStyleLbl="node1" presStyleIdx="9" presStyleCnt="16" custScaleX="118394" custScaleY="205972">
        <dgm:presLayoutVars>
          <dgm:bulletEnabled val="1"/>
        </dgm:presLayoutVars>
      </dgm:prSet>
      <dgm:spPr/>
      <dgm:t>
        <a:bodyPr/>
        <a:lstStyle/>
        <a:p>
          <a:endParaRPr lang="en-US"/>
        </a:p>
      </dgm:t>
    </dgm:pt>
    <dgm:pt modelId="{D3105DF6-9914-42FC-87C6-162FA91E0EFE}" type="pres">
      <dgm:prSet presAssocID="{FE2A73E3-1F6F-4427-B1EA-119CD1951CFD}" presName="aSpace" presStyleCnt="0"/>
      <dgm:spPr/>
      <dgm:t>
        <a:bodyPr/>
        <a:lstStyle/>
        <a:p>
          <a:endParaRPr lang="en-US"/>
        </a:p>
      </dgm:t>
    </dgm:pt>
    <dgm:pt modelId="{FA1F50AA-CEF8-4507-9FE4-D217F923A318}" type="pres">
      <dgm:prSet presAssocID="{933CA837-C8E5-4F83-AF44-77C22A95055B}" presName="compNode" presStyleCnt="0"/>
      <dgm:spPr/>
      <dgm:t>
        <a:bodyPr/>
        <a:lstStyle/>
        <a:p>
          <a:endParaRPr lang="en-US"/>
        </a:p>
      </dgm:t>
    </dgm:pt>
    <dgm:pt modelId="{19C28B8D-4DC8-4EA3-87EE-05841F231E70}" type="pres">
      <dgm:prSet presAssocID="{933CA837-C8E5-4F83-AF44-77C22A95055B}" presName="aNode" presStyleLbl="bgShp" presStyleIdx="1" presStyleCnt="2"/>
      <dgm:spPr/>
      <dgm:t>
        <a:bodyPr/>
        <a:lstStyle/>
        <a:p>
          <a:endParaRPr lang="en-US"/>
        </a:p>
      </dgm:t>
    </dgm:pt>
    <dgm:pt modelId="{99B09A72-F648-4323-A73F-391651CFC117}" type="pres">
      <dgm:prSet presAssocID="{933CA837-C8E5-4F83-AF44-77C22A95055B}" presName="textNode" presStyleLbl="bgShp" presStyleIdx="1" presStyleCnt="2"/>
      <dgm:spPr/>
      <dgm:t>
        <a:bodyPr/>
        <a:lstStyle/>
        <a:p>
          <a:endParaRPr lang="en-US"/>
        </a:p>
      </dgm:t>
    </dgm:pt>
    <dgm:pt modelId="{365AFFA9-7B2D-43E9-9346-43382F5B306C}" type="pres">
      <dgm:prSet presAssocID="{933CA837-C8E5-4F83-AF44-77C22A95055B}" presName="compChildNode" presStyleCnt="0"/>
      <dgm:spPr/>
      <dgm:t>
        <a:bodyPr/>
        <a:lstStyle/>
        <a:p>
          <a:endParaRPr lang="en-US"/>
        </a:p>
      </dgm:t>
    </dgm:pt>
    <dgm:pt modelId="{886A48F8-0B26-4651-A7EA-2D929502EA58}" type="pres">
      <dgm:prSet presAssocID="{933CA837-C8E5-4F83-AF44-77C22A95055B}" presName="theInnerList" presStyleCnt="0"/>
      <dgm:spPr/>
      <dgm:t>
        <a:bodyPr/>
        <a:lstStyle/>
        <a:p>
          <a:endParaRPr lang="en-US"/>
        </a:p>
      </dgm:t>
    </dgm:pt>
    <dgm:pt modelId="{B53AB90F-A9F3-46EB-BDE6-21D9B0A22E85}" type="pres">
      <dgm:prSet presAssocID="{301B7A66-3D9C-463C-ACA5-87B6FA06BDAE}" presName="childNode" presStyleLbl="node1" presStyleIdx="10" presStyleCnt="16" custScaleX="118394" custScaleY="2000000" custLinFactY="-200000" custLinFactNeighborY="-228314">
        <dgm:presLayoutVars>
          <dgm:bulletEnabled val="1"/>
        </dgm:presLayoutVars>
      </dgm:prSet>
      <dgm:spPr/>
      <dgm:t>
        <a:bodyPr/>
        <a:lstStyle/>
        <a:p>
          <a:endParaRPr lang="en-US"/>
        </a:p>
      </dgm:t>
    </dgm:pt>
    <dgm:pt modelId="{FF1663D2-00A1-4480-90C6-A0BB6224BDCA}" type="pres">
      <dgm:prSet presAssocID="{301B7A66-3D9C-463C-ACA5-87B6FA06BDAE}" presName="aSpace2" presStyleCnt="0"/>
      <dgm:spPr/>
      <dgm:t>
        <a:bodyPr/>
        <a:lstStyle/>
        <a:p>
          <a:endParaRPr lang="en-US"/>
        </a:p>
      </dgm:t>
    </dgm:pt>
    <dgm:pt modelId="{FAF0844A-483B-4EE0-A7EF-3BFD2C5C33DA}" type="pres">
      <dgm:prSet presAssocID="{F20F1D05-CF81-49C8-A151-E5D2F3E0DA8C}" presName="childNode" presStyleLbl="node1" presStyleIdx="11" presStyleCnt="16" custScaleX="118394" custScaleY="2000000" custLinFactY="-122569" custLinFactNeighborY="-200000">
        <dgm:presLayoutVars>
          <dgm:bulletEnabled val="1"/>
        </dgm:presLayoutVars>
      </dgm:prSet>
      <dgm:spPr/>
      <dgm:t>
        <a:bodyPr/>
        <a:lstStyle/>
        <a:p>
          <a:endParaRPr lang="en-US"/>
        </a:p>
      </dgm:t>
    </dgm:pt>
    <dgm:pt modelId="{28428FB1-898D-4F47-94DB-B53BF2FF6A32}" type="pres">
      <dgm:prSet presAssocID="{F20F1D05-CF81-49C8-A151-E5D2F3E0DA8C}" presName="aSpace2" presStyleCnt="0"/>
      <dgm:spPr/>
      <dgm:t>
        <a:bodyPr/>
        <a:lstStyle/>
        <a:p>
          <a:endParaRPr lang="en-US"/>
        </a:p>
      </dgm:t>
    </dgm:pt>
    <dgm:pt modelId="{BEB76D57-9D9F-44D1-A2E1-8B551CC8DC65}" type="pres">
      <dgm:prSet presAssocID="{5E67DB29-447A-430C-9184-335894FBF4DE}" presName="childNode" presStyleLbl="node1" presStyleIdx="12" presStyleCnt="16" custScaleX="118394" custScaleY="2000000" custLinFactY="-100000" custLinFactNeighborY="-116647">
        <dgm:presLayoutVars>
          <dgm:bulletEnabled val="1"/>
        </dgm:presLayoutVars>
      </dgm:prSet>
      <dgm:spPr/>
      <dgm:t>
        <a:bodyPr/>
        <a:lstStyle/>
        <a:p>
          <a:endParaRPr lang="en-US"/>
        </a:p>
      </dgm:t>
    </dgm:pt>
    <dgm:pt modelId="{0627E06A-EA0D-4FCB-A886-8A3E301073A2}" type="pres">
      <dgm:prSet presAssocID="{5E67DB29-447A-430C-9184-335894FBF4DE}" presName="aSpace2" presStyleCnt="0"/>
      <dgm:spPr/>
      <dgm:t>
        <a:bodyPr/>
        <a:lstStyle/>
        <a:p>
          <a:endParaRPr lang="en-US"/>
        </a:p>
      </dgm:t>
    </dgm:pt>
    <dgm:pt modelId="{7AE5FFCA-57EF-4A6A-B02A-973DE4EEE94D}" type="pres">
      <dgm:prSet presAssocID="{C7BAA04D-0E21-4602-93BA-1619898C18CD}" presName="childNode" presStyleLbl="node1" presStyleIdx="13" presStyleCnt="16" custScaleX="118394" custScaleY="2000000" custLinFactY="-100000" custLinFactNeighborY="-116647">
        <dgm:presLayoutVars>
          <dgm:bulletEnabled val="1"/>
        </dgm:presLayoutVars>
      </dgm:prSet>
      <dgm:spPr/>
      <dgm:t>
        <a:bodyPr/>
        <a:lstStyle/>
        <a:p>
          <a:endParaRPr lang="en-US"/>
        </a:p>
      </dgm:t>
    </dgm:pt>
    <dgm:pt modelId="{6A2E46F8-953A-460D-9F08-2F5B5F8610A4}" type="pres">
      <dgm:prSet presAssocID="{C7BAA04D-0E21-4602-93BA-1619898C18CD}" presName="aSpace2" presStyleCnt="0"/>
      <dgm:spPr/>
      <dgm:t>
        <a:bodyPr/>
        <a:lstStyle/>
        <a:p>
          <a:endParaRPr lang="en-US"/>
        </a:p>
      </dgm:t>
    </dgm:pt>
    <dgm:pt modelId="{C534FFB8-F8AD-4FDC-ACDD-932C6995B4CD}" type="pres">
      <dgm:prSet presAssocID="{A5A48EDF-8861-4FDE-B267-E90A81F9A94D}" presName="childNode" presStyleLbl="node1" presStyleIdx="14" presStyleCnt="16" custScaleX="118394" custScaleY="2000000" custLinFactY="-761" custLinFactNeighborY="-100000">
        <dgm:presLayoutVars>
          <dgm:bulletEnabled val="1"/>
        </dgm:presLayoutVars>
      </dgm:prSet>
      <dgm:spPr/>
      <dgm:t>
        <a:bodyPr/>
        <a:lstStyle/>
        <a:p>
          <a:endParaRPr lang="en-US"/>
        </a:p>
      </dgm:t>
    </dgm:pt>
    <dgm:pt modelId="{8C29402B-F8F3-4F52-AFD3-108CFEDD3ED9}" type="pres">
      <dgm:prSet presAssocID="{A5A48EDF-8861-4FDE-B267-E90A81F9A94D}" presName="aSpace2" presStyleCnt="0"/>
      <dgm:spPr/>
      <dgm:t>
        <a:bodyPr/>
        <a:lstStyle/>
        <a:p>
          <a:endParaRPr lang="en-US"/>
        </a:p>
      </dgm:t>
    </dgm:pt>
    <dgm:pt modelId="{E9E510FC-D619-4A2C-B3FA-F8F79FD87AE6}" type="pres">
      <dgm:prSet presAssocID="{C97D0BE7-4146-41AE-B3B9-893AED924850}" presName="childNode" presStyleLbl="node1" presStyleIdx="15" presStyleCnt="16" custScaleX="118394" custScaleY="2000000" custLinFactNeighborY="4981">
        <dgm:presLayoutVars>
          <dgm:bulletEnabled val="1"/>
        </dgm:presLayoutVars>
      </dgm:prSet>
      <dgm:spPr/>
      <dgm:t>
        <a:bodyPr/>
        <a:lstStyle/>
        <a:p>
          <a:endParaRPr lang="en-US"/>
        </a:p>
      </dgm:t>
    </dgm:pt>
  </dgm:ptLst>
  <dgm:cxnLst>
    <dgm:cxn modelId="{A02C1C08-CB6A-4CC9-8665-F347BEBA1146}" srcId="{FE2A73E3-1F6F-4427-B1EA-119CD1951CFD}" destId="{32947147-6425-44C6-A6D8-A456847CA3B6}" srcOrd="4" destOrd="0" parTransId="{698EFD47-B071-4B89-BC75-FF22194D0AAD}" sibTransId="{3A80EE23-090D-433F-AC66-9A8578CE4126}"/>
    <dgm:cxn modelId="{BF487D8F-2BD5-480D-B2DB-FF3FAC62BB0A}" type="presOf" srcId="{8ED69CF7-32C3-474F-B786-74F7A031D5E4}" destId="{E70FEE6B-C77A-417E-86F0-268F6EB405DC}" srcOrd="0" destOrd="0" presId="urn:microsoft.com/office/officeart/2005/8/layout/lProcess2"/>
    <dgm:cxn modelId="{BA40DC37-2CD5-4623-B404-62FB68602B7C}" srcId="{FE2A73E3-1F6F-4427-B1EA-119CD1951CFD}" destId="{055D502A-7097-48D9-A5F1-2ADA0E990D4C}" srcOrd="0" destOrd="0" parTransId="{F395B02A-4F7A-4D47-9CFC-5DFD7C94D7D5}" sibTransId="{A370EE8E-2A6F-453E-98E7-C22E7EAB8E5C}"/>
    <dgm:cxn modelId="{58716010-7FEF-473A-A660-F584DA1547C2}" type="presOf" srcId="{FE2A73E3-1F6F-4427-B1EA-119CD1951CFD}" destId="{E0769FBD-43DE-472C-8176-F9099DD943D1}" srcOrd="1" destOrd="0" presId="urn:microsoft.com/office/officeart/2005/8/layout/lProcess2"/>
    <dgm:cxn modelId="{9BF4D6B6-9B0C-42B4-9BB0-76D0154F77F6}" srcId="{721F7F82-3961-4DA7-A17D-49404FBCC2F2}" destId="{933CA837-C8E5-4F83-AF44-77C22A95055B}" srcOrd="1" destOrd="0" parTransId="{F39BCF20-AA55-47A1-8AAB-E55F6EAB4C4F}" sibTransId="{6D75295D-F791-4EF9-8DC2-B6444F7576E5}"/>
    <dgm:cxn modelId="{3FA7EECD-4EEB-4FAA-8437-5F2FC7DE7821}" type="presOf" srcId="{FE2A73E3-1F6F-4427-B1EA-119CD1951CFD}" destId="{F3C138D1-EF19-4841-A102-B7D97596DAB2}" srcOrd="0" destOrd="0" presId="urn:microsoft.com/office/officeart/2005/8/layout/lProcess2"/>
    <dgm:cxn modelId="{60B95665-C1B9-499D-90D4-B83AE825E468}" type="presOf" srcId="{C7BAA04D-0E21-4602-93BA-1619898C18CD}" destId="{7AE5FFCA-57EF-4A6A-B02A-973DE4EEE94D}" srcOrd="0" destOrd="0" presId="urn:microsoft.com/office/officeart/2005/8/layout/lProcess2"/>
    <dgm:cxn modelId="{4DC3F1DA-D2F5-447C-B7E9-BA1C9A2DF2D4}" srcId="{933CA837-C8E5-4F83-AF44-77C22A95055B}" destId="{C97D0BE7-4146-41AE-B3B9-893AED924850}" srcOrd="5" destOrd="0" parTransId="{8B27491F-4494-46EC-BEE1-DA849727BDC3}" sibTransId="{C6E5D271-D09D-4810-B683-798876C339E9}"/>
    <dgm:cxn modelId="{34963BF0-F526-4AA8-9406-0C08E2DF2BBE}" srcId="{FE2A73E3-1F6F-4427-B1EA-119CD1951CFD}" destId="{9E355E04-3239-437A-8620-D5FF6B225BD3}" srcOrd="3" destOrd="0" parTransId="{2EE4C3A3-0581-4E31-B8E0-D5A296E981BE}" sibTransId="{ADD1AD92-054B-41B1-8EFD-3651EBE063B5}"/>
    <dgm:cxn modelId="{9EF65354-5A67-4845-AB2B-4AE42EA4F55F}" type="presOf" srcId="{5E67DB29-447A-430C-9184-335894FBF4DE}" destId="{BEB76D57-9D9F-44D1-A2E1-8B551CC8DC65}" srcOrd="0" destOrd="0" presId="urn:microsoft.com/office/officeart/2005/8/layout/lProcess2"/>
    <dgm:cxn modelId="{E2E2605B-1EAC-47A7-9373-7789F7D4446F}" type="presOf" srcId="{933CA837-C8E5-4F83-AF44-77C22A95055B}" destId="{19C28B8D-4DC8-4EA3-87EE-05841F231E70}" srcOrd="0" destOrd="0" presId="urn:microsoft.com/office/officeart/2005/8/layout/lProcess2"/>
    <dgm:cxn modelId="{783F6DE6-32D7-4A79-9142-CF8D9CAB8CA0}" srcId="{933CA837-C8E5-4F83-AF44-77C22A95055B}" destId="{301B7A66-3D9C-463C-ACA5-87B6FA06BDAE}" srcOrd="0" destOrd="0" parTransId="{3B56032A-CE5D-4ED1-9F09-2A7AFFA257B1}" sibTransId="{A658C209-DD16-4C08-9FC2-9BE83EC72D81}"/>
    <dgm:cxn modelId="{1C1BF96B-FC35-4884-B83E-57AF25DE2F04}" type="presOf" srcId="{055D502A-7097-48D9-A5F1-2ADA0E990D4C}" destId="{E4193971-4877-4670-AB77-CC0B7E6E1705}" srcOrd="0" destOrd="0" presId="urn:microsoft.com/office/officeart/2005/8/layout/lProcess2"/>
    <dgm:cxn modelId="{2DD0A94D-02A7-4E57-ADBE-7368EE2CF527}" type="presOf" srcId="{9E355E04-3239-437A-8620-D5FF6B225BD3}" destId="{F5F8A67F-CEA2-4042-8915-5257458BB7EC}" srcOrd="0" destOrd="0" presId="urn:microsoft.com/office/officeart/2005/8/layout/lProcess2"/>
    <dgm:cxn modelId="{E1C95FFE-C082-4CA8-A4D7-4E171C8C0BAD}" type="presOf" srcId="{14ECDE85-38DA-44AF-8A6F-8545D8F3CEE6}" destId="{8D5D92F1-A87B-4B16-9545-6DFFF25BE3FF}" srcOrd="0" destOrd="0" presId="urn:microsoft.com/office/officeart/2005/8/layout/lProcess2"/>
    <dgm:cxn modelId="{3314AB64-5C3D-4FDC-8B4D-8EB8B7238BF6}" type="presOf" srcId="{32947147-6425-44C6-A6D8-A456847CA3B6}" destId="{399F07F5-8882-47D8-AC10-3ACDEDA8F611}" srcOrd="0" destOrd="0" presId="urn:microsoft.com/office/officeart/2005/8/layout/lProcess2"/>
    <dgm:cxn modelId="{03A0809B-4042-4104-9311-716FB763BEF2}" srcId="{FE2A73E3-1F6F-4427-B1EA-119CD1951CFD}" destId="{09A73032-42C0-4282-A14E-C813F10BCFF6}" srcOrd="2" destOrd="0" parTransId="{C73D8723-8482-4A22-9E8C-BA9F9CDC8F9D}" sibTransId="{77EE416C-BB11-4987-9D21-33549CDE4DA3}"/>
    <dgm:cxn modelId="{D64167C3-EBAC-43A4-BC69-9928879CEC9D}" type="presOf" srcId="{F20F1D05-CF81-49C8-A151-E5D2F3E0DA8C}" destId="{FAF0844A-483B-4EE0-A7EF-3BFD2C5C33DA}" srcOrd="0" destOrd="0" presId="urn:microsoft.com/office/officeart/2005/8/layout/lProcess2"/>
    <dgm:cxn modelId="{C42F8737-CDA9-4F0A-AB3C-DDEE487FA77B}" srcId="{933CA837-C8E5-4F83-AF44-77C22A95055B}" destId="{C7BAA04D-0E21-4602-93BA-1619898C18CD}" srcOrd="3" destOrd="0" parTransId="{E530A8B9-75AF-48EB-BC35-7CAFB84598FA}" sibTransId="{8352ED13-13E2-4ACD-9F37-06E37F831346}"/>
    <dgm:cxn modelId="{D4CFB963-DA04-4F83-B0A8-1C4D9D436F2D}" srcId="{721F7F82-3961-4DA7-A17D-49404FBCC2F2}" destId="{FE2A73E3-1F6F-4427-B1EA-119CD1951CFD}" srcOrd="0" destOrd="0" parTransId="{8433749F-AF7D-4525-8DD2-82920BE99679}" sibTransId="{C297688B-8DE7-49E7-A97B-379883690843}"/>
    <dgm:cxn modelId="{175D4D5D-DCA0-4977-A67E-DA9E54F79A72}" srcId="{FE2A73E3-1F6F-4427-B1EA-119CD1951CFD}" destId="{E26D3DE5-1063-4F84-B0B9-C7175D353982}" srcOrd="6" destOrd="0" parTransId="{595E8489-7FB7-4296-B2EC-4F100E63F7D8}" sibTransId="{FB351A1E-595B-41E1-ADEB-D7DBB728E14F}"/>
    <dgm:cxn modelId="{27FC65EA-11B8-4CD0-A75C-D1CF50A70B59}" type="presOf" srcId="{24D3E3C2-6C17-4C82-AB86-81AC653C4F8D}" destId="{53B99CBE-2E88-43F8-9F19-8D05DDA3714A}" srcOrd="0" destOrd="0" presId="urn:microsoft.com/office/officeart/2005/8/layout/lProcess2"/>
    <dgm:cxn modelId="{591E5A20-3DBA-4A00-A0B7-ABC10D46BD39}" type="presOf" srcId="{933CA837-C8E5-4F83-AF44-77C22A95055B}" destId="{99B09A72-F648-4323-A73F-391651CFC117}" srcOrd="1" destOrd="0" presId="urn:microsoft.com/office/officeart/2005/8/layout/lProcess2"/>
    <dgm:cxn modelId="{44F3214D-B85F-4817-AAA0-4066368A627E}" type="presOf" srcId="{7D13AD08-87E7-47F8-B17D-A661E74F89AD}" destId="{13AD1DBA-F3CA-454B-AC1C-ABBA6ABB5037}" srcOrd="0" destOrd="0" presId="urn:microsoft.com/office/officeart/2005/8/layout/lProcess2"/>
    <dgm:cxn modelId="{AC438D8D-C9A7-4E96-BB6A-0F7DA099C011}" srcId="{933CA837-C8E5-4F83-AF44-77C22A95055B}" destId="{F20F1D05-CF81-49C8-A151-E5D2F3E0DA8C}" srcOrd="1" destOrd="0" parTransId="{4F9BE152-0D55-4F24-BFDC-F629C2D611A7}" sibTransId="{D7963D96-0745-433F-ABA2-18DEC10E7312}"/>
    <dgm:cxn modelId="{8BFA35EB-3B1D-4352-9618-7D3953F9E03E}" type="presOf" srcId="{301B7A66-3D9C-463C-ACA5-87B6FA06BDAE}" destId="{B53AB90F-A9F3-46EB-BDE6-21D9B0A22E85}" srcOrd="0" destOrd="0" presId="urn:microsoft.com/office/officeart/2005/8/layout/lProcess2"/>
    <dgm:cxn modelId="{FDCDE6B0-FE3B-45D6-BF84-97BA9766B6EA}" type="presOf" srcId="{EB8A0D2B-1BC2-46EC-BDBE-561C4945D8F0}" destId="{12B4B7CC-4FE4-45C8-9689-A8559CDE2864}" srcOrd="0" destOrd="0" presId="urn:microsoft.com/office/officeart/2005/8/layout/lProcess2"/>
    <dgm:cxn modelId="{B70468B8-02B8-428C-82D0-F55C10047A6C}" srcId="{933CA837-C8E5-4F83-AF44-77C22A95055B}" destId="{A5A48EDF-8861-4FDE-B267-E90A81F9A94D}" srcOrd="4" destOrd="0" parTransId="{EF1E547A-ABAB-40FF-8898-D8FB8FBFE6FD}" sibTransId="{9AE1FC3C-29E6-4D99-A995-C0BD52440C9D}"/>
    <dgm:cxn modelId="{83BD3D9C-806A-4498-8146-8AFDA4ED1D48}" srcId="{FE2A73E3-1F6F-4427-B1EA-119CD1951CFD}" destId="{24D3E3C2-6C17-4C82-AB86-81AC653C4F8D}" srcOrd="9" destOrd="0" parTransId="{66A659C0-49B4-4E1F-99F6-B65A5A9498E2}" sibTransId="{3E854B29-285D-4692-8112-879188C4662D}"/>
    <dgm:cxn modelId="{413483D4-29C4-4A2A-9672-532F7999D44F}" srcId="{FE2A73E3-1F6F-4427-B1EA-119CD1951CFD}" destId="{14ECDE85-38DA-44AF-8A6F-8545D8F3CEE6}" srcOrd="1" destOrd="0" parTransId="{D290755D-62B2-4273-A25F-CDE330E8BE08}" sibTransId="{2C35727C-B50D-4C66-AB29-8B5812D3D32B}"/>
    <dgm:cxn modelId="{EBE975B0-FB6E-4629-A92A-3F57C0E43635}" srcId="{FE2A73E3-1F6F-4427-B1EA-119CD1951CFD}" destId="{8ED69CF7-32C3-474F-B786-74F7A031D5E4}" srcOrd="8" destOrd="0" parTransId="{18916CE9-A05B-49EB-916C-FFDBB8641E37}" sibTransId="{2759E752-445E-4EE0-B8E7-E1E1D2A68B3C}"/>
    <dgm:cxn modelId="{0BB7289A-E729-4D18-9406-2511913FDB2A}" srcId="{933CA837-C8E5-4F83-AF44-77C22A95055B}" destId="{5E67DB29-447A-430C-9184-335894FBF4DE}" srcOrd="2" destOrd="0" parTransId="{CEBBAE99-137B-41D1-A709-B1EE14230BE9}" sibTransId="{BF438F74-2C73-4C1B-9DF7-C1182944CD5F}"/>
    <dgm:cxn modelId="{8DECCDB0-894D-46A7-A85B-430D1FE6CE15}" type="presOf" srcId="{721F7F82-3961-4DA7-A17D-49404FBCC2F2}" destId="{5D0EA612-BFEE-40EE-B5D0-34829114720D}" srcOrd="0" destOrd="0" presId="urn:microsoft.com/office/officeart/2005/8/layout/lProcess2"/>
    <dgm:cxn modelId="{FE87BA76-DE75-48AE-B370-2B8F48771D5D}" srcId="{FE2A73E3-1F6F-4427-B1EA-119CD1951CFD}" destId="{EB8A0D2B-1BC2-46EC-BDBE-561C4945D8F0}" srcOrd="5" destOrd="0" parTransId="{145BDAEA-B428-4AF0-AC2C-CBA165659159}" sibTransId="{B0E10B97-63C4-4BFB-9C76-0CA9BD4CC4F7}"/>
    <dgm:cxn modelId="{1750CB92-8098-428B-87F8-1826DE458D3E}" type="presOf" srcId="{E26D3DE5-1063-4F84-B0B9-C7175D353982}" destId="{0BBCBBC7-1901-421B-B737-1BED0AB48A50}" srcOrd="0" destOrd="0" presId="urn:microsoft.com/office/officeart/2005/8/layout/lProcess2"/>
    <dgm:cxn modelId="{4C96AD06-E43D-42B8-9204-BB9A029C57D6}" type="presOf" srcId="{C97D0BE7-4146-41AE-B3B9-893AED924850}" destId="{E9E510FC-D619-4A2C-B3FA-F8F79FD87AE6}" srcOrd="0" destOrd="0" presId="urn:microsoft.com/office/officeart/2005/8/layout/lProcess2"/>
    <dgm:cxn modelId="{48C07C22-C270-4D1E-8D7D-3554808AF038}" type="presOf" srcId="{09A73032-42C0-4282-A14E-C813F10BCFF6}" destId="{96B1A349-EACB-4655-B989-9CC84010C6AB}" srcOrd="0" destOrd="0" presId="urn:microsoft.com/office/officeart/2005/8/layout/lProcess2"/>
    <dgm:cxn modelId="{E69B2B21-0C81-43BB-8ED6-47956ED7D5BE}" srcId="{FE2A73E3-1F6F-4427-B1EA-119CD1951CFD}" destId="{7D13AD08-87E7-47F8-B17D-A661E74F89AD}" srcOrd="7" destOrd="0" parTransId="{369875A4-6765-44E4-A2FE-4DF3C5D8FAE5}" sibTransId="{FE522C14-E496-461D-90FD-D66049CF6AF3}"/>
    <dgm:cxn modelId="{5C990476-96FC-4FDB-83F2-B0691C6F028A}" type="presOf" srcId="{A5A48EDF-8861-4FDE-B267-E90A81F9A94D}" destId="{C534FFB8-F8AD-4FDC-ACDD-932C6995B4CD}" srcOrd="0" destOrd="0" presId="urn:microsoft.com/office/officeart/2005/8/layout/lProcess2"/>
    <dgm:cxn modelId="{C45735DE-77EE-4BD4-9152-2F29C1CF1B7C}" type="presParOf" srcId="{5D0EA612-BFEE-40EE-B5D0-34829114720D}" destId="{E97301D7-66B3-4B14-94E3-78A312BA3AEC}" srcOrd="0" destOrd="0" presId="urn:microsoft.com/office/officeart/2005/8/layout/lProcess2"/>
    <dgm:cxn modelId="{B016EC14-DD88-4BF5-A901-0930DC33FE2C}" type="presParOf" srcId="{E97301D7-66B3-4B14-94E3-78A312BA3AEC}" destId="{F3C138D1-EF19-4841-A102-B7D97596DAB2}" srcOrd="0" destOrd="0" presId="urn:microsoft.com/office/officeart/2005/8/layout/lProcess2"/>
    <dgm:cxn modelId="{666AA812-C5E4-4D61-93F1-A3034D2E4943}" type="presParOf" srcId="{E97301D7-66B3-4B14-94E3-78A312BA3AEC}" destId="{E0769FBD-43DE-472C-8176-F9099DD943D1}" srcOrd="1" destOrd="0" presId="urn:microsoft.com/office/officeart/2005/8/layout/lProcess2"/>
    <dgm:cxn modelId="{8DE6289F-671A-40B6-B5C7-D3D77A0EB82F}" type="presParOf" srcId="{E97301D7-66B3-4B14-94E3-78A312BA3AEC}" destId="{C924D65C-8C45-425B-A58E-79831D8FA9D0}" srcOrd="2" destOrd="0" presId="urn:microsoft.com/office/officeart/2005/8/layout/lProcess2"/>
    <dgm:cxn modelId="{4907D4F8-8F06-47C8-9054-9154E6D1104F}" type="presParOf" srcId="{C924D65C-8C45-425B-A58E-79831D8FA9D0}" destId="{7E0C650F-5879-4715-9EAD-42C911AB0B43}" srcOrd="0" destOrd="0" presId="urn:microsoft.com/office/officeart/2005/8/layout/lProcess2"/>
    <dgm:cxn modelId="{5BE3C221-62E9-4C07-BE90-1DC758706487}" type="presParOf" srcId="{7E0C650F-5879-4715-9EAD-42C911AB0B43}" destId="{E4193971-4877-4670-AB77-CC0B7E6E1705}" srcOrd="0" destOrd="0" presId="urn:microsoft.com/office/officeart/2005/8/layout/lProcess2"/>
    <dgm:cxn modelId="{3FE3DB92-0A4F-43D1-91BD-4F12A8CBB5A2}" type="presParOf" srcId="{7E0C650F-5879-4715-9EAD-42C911AB0B43}" destId="{C4C7AF56-14FD-4166-9F4E-42A5104BB409}" srcOrd="1" destOrd="0" presId="urn:microsoft.com/office/officeart/2005/8/layout/lProcess2"/>
    <dgm:cxn modelId="{125CADAC-171C-4F15-A134-5ED23E3AE867}" type="presParOf" srcId="{7E0C650F-5879-4715-9EAD-42C911AB0B43}" destId="{8D5D92F1-A87B-4B16-9545-6DFFF25BE3FF}" srcOrd="2" destOrd="0" presId="urn:microsoft.com/office/officeart/2005/8/layout/lProcess2"/>
    <dgm:cxn modelId="{80FF71B6-EC98-4228-AB89-DE876A4CBA9A}" type="presParOf" srcId="{7E0C650F-5879-4715-9EAD-42C911AB0B43}" destId="{D98A16CE-D18F-4DC0-9091-0C46464465B2}" srcOrd="3" destOrd="0" presId="urn:microsoft.com/office/officeart/2005/8/layout/lProcess2"/>
    <dgm:cxn modelId="{ACFBB4A6-C5E2-4DF9-9F66-7FF1158CE928}" type="presParOf" srcId="{7E0C650F-5879-4715-9EAD-42C911AB0B43}" destId="{96B1A349-EACB-4655-B989-9CC84010C6AB}" srcOrd="4" destOrd="0" presId="urn:microsoft.com/office/officeart/2005/8/layout/lProcess2"/>
    <dgm:cxn modelId="{0A09A889-0F87-44A4-BE6E-14AE39602947}" type="presParOf" srcId="{7E0C650F-5879-4715-9EAD-42C911AB0B43}" destId="{059E90FA-5C1D-4C47-99EE-641E9D870552}" srcOrd="5" destOrd="0" presId="urn:microsoft.com/office/officeart/2005/8/layout/lProcess2"/>
    <dgm:cxn modelId="{7F1AAEEA-1F5F-4942-9F82-97A83364020F}" type="presParOf" srcId="{7E0C650F-5879-4715-9EAD-42C911AB0B43}" destId="{F5F8A67F-CEA2-4042-8915-5257458BB7EC}" srcOrd="6" destOrd="0" presId="urn:microsoft.com/office/officeart/2005/8/layout/lProcess2"/>
    <dgm:cxn modelId="{DD276D17-67D9-41CD-8DFE-DA891CAC8CDB}" type="presParOf" srcId="{7E0C650F-5879-4715-9EAD-42C911AB0B43}" destId="{E3AA4F63-2880-4A04-AE19-61A4287D1E9B}" srcOrd="7" destOrd="0" presId="urn:microsoft.com/office/officeart/2005/8/layout/lProcess2"/>
    <dgm:cxn modelId="{726660D3-74CC-4138-AEFC-34DFA73EA191}" type="presParOf" srcId="{7E0C650F-5879-4715-9EAD-42C911AB0B43}" destId="{399F07F5-8882-47D8-AC10-3ACDEDA8F611}" srcOrd="8" destOrd="0" presId="urn:microsoft.com/office/officeart/2005/8/layout/lProcess2"/>
    <dgm:cxn modelId="{FF93531C-D5D9-4CF0-8B7C-A0B1946D17FD}" type="presParOf" srcId="{7E0C650F-5879-4715-9EAD-42C911AB0B43}" destId="{1EC7261C-85FF-4914-BD96-BE73739824A9}" srcOrd="9" destOrd="0" presId="urn:microsoft.com/office/officeart/2005/8/layout/lProcess2"/>
    <dgm:cxn modelId="{5D36A40C-BD96-4798-8422-D67D80A11221}" type="presParOf" srcId="{7E0C650F-5879-4715-9EAD-42C911AB0B43}" destId="{12B4B7CC-4FE4-45C8-9689-A8559CDE2864}" srcOrd="10" destOrd="0" presId="urn:microsoft.com/office/officeart/2005/8/layout/lProcess2"/>
    <dgm:cxn modelId="{26487C31-6BEE-4ACB-96D9-3EB6B7E59D5F}" type="presParOf" srcId="{7E0C650F-5879-4715-9EAD-42C911AB0B43}" destId="{4FE1D24E-8DF2-4D4E-9315-DF4D4541C661}" srcOrd="11" destOrd="0" presId="urn:microsoft.com/office/officeart/2005/8/layout/lProcess2"/>
    <dgm:cxn modelId="{8D696471-4C1C-4117-AF81-408F6FBB8124}" type="presParOf" srcId="{7E0C650F-5879-4715-9EAD-42C911AB0B43}" destId="{0BBCBBC7-1901-421B-B737-1BED0AB48A50}" srcOrd="12" destOrd="0" presId="urn:microsoft.com/office/officeart/2005/8/layout/lProcess2"/>
    <dgm:cxn modelId="{CF114767-5C71-4CD2-8831-0D709F1CA3F1}" type="presParOf" srcId="{7E0C650F-5879-4715-9EAD-42C911AB0B43}" destId="{2C9172CA-2273-4D99-8B7B-C6F0643E7392}" srcOrd="13" destOrd="0" presId="urn:microsoft.com/office/officeart/2005/8/layout/lProcess2"/>
    <dgm:cxn modelId="{D7ED3BCE-E6FA-4B4B-9ACC-0CF67C6F72F0}" type="presParOf" srcId="{7E0C650F-5879-4715-9EAD-42C911AB0B43}" destId="{13AD1DBA-F3CA-454B-AC1C-ABBA6ABB5037}" srcOrd="14" destOrd="0" presId="urn:microsoft.com/office/officeart/2005/8/layout/lProcess2"/>
    <dgm:cxn modelId="{CC01EEEB-447E-46DF-A8B7-6B9565651CA3}" type="presParOf" srcId="{7E0C650F-5879-4715-9EAD-42C911AB0B43}" destId="{001BBACF-1606-4BC6-863B-B5C8DFD84A40}" srcOrd="15" destOrd="0" presId="urn:microsoft.com/office/officeart/2005/8/layout/lProcess2"/>
    <dgm:cxn modelId="{33F2631D-5DC8-4D32-A3BE-B0EB2FA55CE2}" type="presParOf" srcId="{7E0C650F-5879-4715-9EAD-42C911AB0B43}" destId="{E70FEE6B-C77A-417E-86F0-268F6EB405DC}" srcOrd="16" destOrd="0" presId="urn:microsoft.com/office/officeart/2005/8/layout/lProcess2"/>
    <dgm:cxn modelId="{84FEA0CA-6087-4E54-A2F2-BDBAE736E809}" type="presParOf" srcId="{7E0C650F-5879-4715-9EAD-42C911AB0B43}" destId="{495CBE86-DF7E-42E7-AEE1-E2F7CEC0C830}" srcOrd="17" destOrd="0" presId="urn:microsoft.com/office/officeart/2005/8/layout/lProcess2"/>
    <dgm:cxn modelId="{C9F8FF9C-F706-493E-80A2-7E933CA59990}" type="presParOf" srcId="{7E0C650F-5879-4715-9EAD-42C911AB0B43}" destId="{53B99CBE-2E88-43F8-9F19-8D05DDA3714A}" srcOrd="18" destOrd="0" presId="urn:microsoft.com/office/officeart/2005/8/layout/lProcess2"/>
    <dgm:cxn modelId="{692E248F-0433-467C-8ACF-888973F36B53}" type="presParOf" srcId="{5D0EA612-BFEE-40EE-B5D0-34829114720D}" destId="{D3105DF6-9914-42FC-87C6-162FA91E0EFE}" srcOrd="1" destOrd="0" presId="urn:microsoft.com/office/officeart/2005/8/layout/lProcess2"/>
    <dgm:cxn modelId="{28F31CA0-A0DB-4E30-8A39-1CA2675584A1}" type="presParOf" srcId="{5D0EA612-BFEE-40EE-B5D0-34829114720D}" destId="{FA1F50AA-CEF8-4507-9FE4-D217F923A318}" srcOrd="2" destOrd="0" presId="urn:microsoft.com/office/officeart/2005/8/layout/lProcess2"/>
    <dgm:cxn modelId="{2B3D4124-9DAA-43E7-8973-30FFC0EDBC69}" type="presParOf" srcId="{FA1F50AA-CEF8-4507-9FE4-D217F923A318}" destId="{19C28B8D-4DC8-4EA3-87EE-05841F231E70}" srcOrd="0" destOrd="0" presId="urn:microsoft.com/office/officeart/2005/8/layout/lProcess2"/>
    <dgm:cxn modelId="{56D20D00-3893-4F6A-A5C8-DF6C04F2FACE}" type="presParOf" srcId="{FA1F50AA-CEF8-4507-9FE4-D217F923A318}" destId="{99B09A72-F648-4323-A73F-391651CFC117}" srcOrd="1" destOrd="0" presId="urn:microsoft.com/office/officeart/2005/8/layout/lProcess2"/>
    <dgm:cxn modelId="{59B22D26-C53D-4C2C-8B65-51386794DEFE}" type="presParOf" srcId="{FA1F50AA-CEF8-4507-9FE4-D217F923A318}" destId="{365AFFA9-7B2D-43E9-9346-43382F5B306C}" srcOrd="2" destOrd="0" presId="urn:microsoft.com/office/officeart/2005/8/layout/lProcess2"/>
    <dgm:cxn modelId="{3276C0DC-D51D-44C4-9E96-0F81DFA5E596}" type="presParOf" srcId="{365AFFA9-7B2D-43E9-9346-43382F5B306C}" destId="{886A48F8-0B26-4651-A7EA-2D929502EA58}" srcOrd="0" destOrd="0" presId="urn:microsoft.com/office/officeart/2005/8/layout/lProcess2"/>
    <dgm:cxn modelId="{A7ADC4F6-D716-489E-A837-244080DD5C72}" type="presParOf" srcId="{886A48F8-0B26-4651-A7EA-2D929502EA58}" destId="{B53AB90F-A9F3-46EB-BDE6-21D9B0A22E85}" srcOrd="0" destOrd="0" presId="urn:microsoft.com/office/officeart/2005/8/layout/lProcess2"/>
    <dgm:cxn modelId="{CF2FA783-BE28-46E5-9D7D-2B71A1C97DC9}" type="presParOf" srcId="{886A48F8-0B26-4651-A7EA-2D929502EA58}" destId="{FF1663D2-00A1-4480-90C6-A0BB6224BDCA}" srcOrd="1" destOrd="0" presId="urn:microsoft.com/office/officeart/2005/8/layout/lProcess2"/>
    <dgm:cxn modelId="{8CF1097A-737E-46F7-8BAA-5901480BE60E}" type="presParOf" srcId="{886A48F8-0B26-4651-A7EA-2D929502EA58}" destId="{FAF0844A-483B-4EE0-A7EF-3BFD2C5C33DA}" srcOrd="2" destOrd="0" presId="urn:microsoft.com/office/officeart/2005/8/layout/lProcess2"/>
    <dgm:cxn modelId="{587DC1A5-A9F1-408F-90AB-075D6F5BC1BB}" type="presParOf" srcId="{886A48F8-0B26-4651-A7EA-2D929502EA58}" destId="{28428FB1-898D-4F47-94DB-B53BF2FF6A32}" srcOrd="3" destOrd="0" presId="urn:microsoft.com/office/officeart/2005/8/layout/lProcess2"/>
    <dgm:cxn modelId="{46505A93-06F1-4208-AB06-BA54267A6499}" type="presParOf" srcId="{886A48F8-0B26-4651-A7EA-2D929502EA58}" destId="{BEB76D57-9D9F-44D1-A2E1-8B551CC8DC65}" srcOrd="4" destOrd="0" presId="urn:microsoft.com/office/officeart/2005/8/layout/lProcess2"/>
    <dgm:cxn modelId="{2FED41D6-39BE-4C1C-975A-BDA1E69FC70F}" type="presParOf" srcId="{886A48F8-0B26-4651-A7EA-2D929502EA58}" destId="{0627E06A-EA0D-4FCB-A886-8A3E301073A2}" srcOrd="5" destOrd="0" presId="urn:microsoft.com/office/officeart/2005/8/layout/lProcess2"/>
    <dgm:cxn modelId="{183C9EB1-31EE-4D94-B69B-D731AD8E02A3}" type="presParOf" srcId="{886A48F8-0B26-4651-A7EA-2D929502EA58}" destId="{7AE5FFCA-57EF-4A6A-B02A-973DE4EEE94D}" srcOrd="6" destOrd="0" presId="urn:microsoft.com/office/officeart/2005/8/layout/lProcess2"/>
    <dgm:cxn modelId="{60EE598A-4E69-4ACD-A00E-868754DD1BA7}" type="presParOf" srcId="{886A48F8-0B26-4651-A7EA-2D929502EA58}" destId="{6A2E46F8-953A-460D-9F08-2F5B5F8610A4}" srcOrd="7" destOrd="0" presId="urn:microsoft.com/office/officeart/2005/8/layout/lProcess2"/>
    <dgm:cxn modelId="{87E95916-FFDE-45A4-8D8F-6D0DDDCD7764}" type="presParOf" srcId="{886A48F8-0B26-4651-A7EA-2D929502EA58}" destId="{C534FFB8-F8AD-4FDC-ACDD-932C6995B4CD}" srcOrd="8" destOrd="0" presId="urn:microsoft.com/office/officeart/2005/8/layout/lProcess2"/>
    <dgm:cxn modelId="{6902BCBE-69FF-44DD-B6FC-3D2CA0308FF7}" type="presParOf" srcId="{886A48F8-0B26-4651-A7EA-2D929502EA58}" destId="{8C29402B-F8F3-4F52-AFD3-108CFEDD3ED9}" srcOrd="9" destOrd="0" presId="urn:microsoft.com/office/officeart/2005/8/layout/lProcess2"/>
    <dgm:cxn modelId="{41452105-7940-4125-BF77-5C2D14E67140}" type="presParOf" srcId="{886A48F8-0B26-4651-A7EA-2D929502EA58}" destId="{E9E510FC-D619-4A2C-B3FA-F8F79FD87AE6}" srcOrd="10" destOrd="0" presId="urn:microsoft.com/office/officeart/2005/8/layout/lProcess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1F7F82-3961-4DA7-A17D-49404FBCC2F2}" type="doc">
      <dgm:prSet loTypeId="urn:microsoft.com/office/officeart/2005/8/layout/lProcess2" loCatId="list" qsTypeId="urn:microsoft.com/office/officeart/2005/8/quickstyle/simple3" qsCatId="simple" csTypeId="urn:microsoft.com/office/officeart/2005/8/colors/accent0_3" csCatId="mainScheme" phldr="1"/>
      <dgm:spPr>
        <a:scene3d>
          <a:camera prst="orthographicFront">
            <a:rot lat="0" lon="0" rev="0"/>
          </a:camera>
          <a:lightRig rig="soft" dir="t">
            <a:rot lat="0" lon="0" rev="0"/>
          </a:lightRig>
        </a:scene3d>
      </dgm:spPr>
      <dgm:t>
        <a:bodyPr/>
        <a:lstStyle/>
        <a:p>
          <a:endParaRPr lang="en-US"/>
        </a:p>
      </dgm:t>
    </dgm:pt>
    <dgm:pt modelId="{FE2A73E3-1F6F-4427-B1EA-119CD1951CFD}">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400" i="1" dirty="0" smtClean="0"/>
            <a:t>Cooperation with local Regulators </a:t>
          </a:r>
          <a:endParaRPr lang="en-US" sz="2400" i="1" dirty="0"/>
        </a:p>
      </dgm:t>
    </dgm:pt>
    <dgm:pt modelId="{8433749F-AF7D-4525-8DD2-82920BE99679}" type="parTrans" cxnId="{D4CFB963-DA04-4F83-B0A8-1C4D9D436F2D}">
      <dgm:prSet/>
      <dgm:spPr/>
      <dgm:t>
        <a:bodyPr/>
        <a:lstStyle/>
        <a:p>
          <a:endParaRPr lang="en-US" sz="1700"/>
        </a:p>
      </dgm:t>
    </dgm:pt>
    <dgm:pt modelId="{C297688B-8DE7-49E7-A97B-379883690843}" type="sibTrans" cxnId="{D4CFB963-DA04-4F83-B0A8-1C4D9D436F2D}">
      <dgm:prSet/>
      <dgm:spPr/>
      <dgm:t>
        <a:bodyPr/>
        <a:lstStyle/>
        <a:p>
          <a:endParaRPr lang="en-US" sz="1700"/>
        </a:p>
      </dgm:t>
    </dgm:pt>
    <dgm:pt modelId="{933CA837-C8E5-4F83-AF44-77C22A95055B}">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400" i="1" dirty="0" smtClean="0"/>
            <a:t>Cross Boarder Cooperation</a:t>
          </a:r>
          <a:endParaRPr lang="en-US" sz="2400" i="1" dirty="0"/>
        </a:p>
      </dgm:t>
    </dgm:pt>
    <dgm:pt modelId="{F39BCF20-AA55-47A1-8AAB-E55F6EAB4C4F}" type="parTrans" cxnId="{9BF4D6B6-9B0C-42B4-9BB0-76D0154F77F6}">
      <dgm:prSet/>
      <dgm:spPr/>
      <dgm:t>
        <a:bodyPr/>
        <a:lstStyle/>
        <a:p>
          <a:endParaRPr lang="en-US" sz="1700"/>
        </a:p>
      </dgm:t>
    </dgm:pt>
    <dgm:pt modelId="{6D75295D-F791-4EF9-8DC2-B6444F7576E5}" type="sibTrans" cxnId="{9BF4D6B6-9B0C-42B4-9BB0-76D0154F77F6}">
      <dgm:prSet/>
      <dgm:spPr/>
      <dgm:t>
        <a:bodyPr/>
        <a:lstStyle/>
        <a:p>
          <a:endParaRPr lang="en-US" sz="1700"/>
        </a:p>
      </dgm:t>
    </dgm:pt>
    <dgm:pt modelId="{301B7A66-3D9C-463C-ACA5-87B6FA06BDAE}">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err="1" smtClean="0"/>
            <a:t>MoUs</a:t>
          </a:r>
          <a:r>
            <a:rPr lang="en-US" sz="1700" dirty="0" smtClean="0"/>
            <a:t> signed with foreign regulators, while some are underway</a:t>
          </a:r>
          <a:endParaRPr lang="en-US" sz="1700" dirty="0"/>
        </a:p>
      </dgm:t>
    </dgm:pt>
    <dgm:pt modelId="{3B56032A-CE5D-4ED1-9F09-2A7AFFA257B1}" type="parTrans" cxnId="{783F6DE6-32D7-4A79-9142-CF8D9CAB8CA0}">
      <dgm:prSet/>
      <dgm:spPr/>
      <dgm:t>
        <a:bodyPr/>
        <a:lstStyle/>
        <a:p>
          <a:endParaRPr lang="en-US" sz="1700"/>
        </a:p>
      </dgm:t>
    </dgm:pt>
    <dgm:pt modelId="{A658C209-DD16-4C08-9FC2-9BE83EC72D81}" type="sibTrans" cxnId="{783F6DE6-32D7-4A79-9142-CF8D9CAB8CA0}">
      <dgm:prSet/>
      <dgm:spPr/>
      <dgm:t>
        <a:bodyPr/>
        <a:lstStyle/>
        <a:p>
          <a:endParaRPr lang="en-US" sz="1700"/>
        </a:p>
      </dgm:t>
    </dgm:pt>
    <dgm:pt modelId="{B00DE395-89E9-46D4-94BC-EF35B614A9AC}">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smtClean="0">
              <a:latin typeface="+mn-lt"/>
            </a:rPr>
            <a:t>SECP-SBP Joint Task Force (JTF) on financial conglomerates</a:t>
          </a:r>
          <a:endParaRPr lang="en-US" sz="1700" i="1" dirty="0">
            <a:latin typeface="+mn-lt"/>
          </a:endParaRPr>
        </a:p>
      </dgm:t>
    </dgm:pt>
    <dgm:pt modelId="{946B34C8-499D-4B0A-8893-C443490731F7}" type="parTrans" cxnId="{9097B7EF-7EDB-4470-AF94-C4FCDCB0AC44}">
      <dgm:prSet/>
      <dgm:spPr/>
      <dgm:t>
        <a:bodyPr/>
        <a:lstStyle/>
        <a:p>
          <a:endParaRPr lang="en-US" sz="1700"/>
        </a:p>
      </dgm:t>
    </dgm:pt>
    <dgm:pt modelId="{7FDF8348-2807-46CB-8AC1-19755519A150}" type="sibTrans" cxnId="{9097B7EF-7EDB-4470-AF94-C4FCDCB0AC44}">
      <dgm:prSet/>
      <dgm:spPr/>
      <dgm:t>
        <a:bodyPr/>
        <a:lstStyle/>
        <a:p>
          <a:endParaRPr lang="en-US" sz="1700"/>
        </a:p>
      </dgm:t>
    </dgm:pt>
    <dgm:pt modelId="{9B0FCA2A-9325-488F-AE7E-B730D8D71522}">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err="1" smtClean="0">
              <a:latin typeface="+mn-lt"/>
            </a:rPr>
            <a:t>MoU</a:t>
          </a:r>
          <a:r>
            <a:rPr lang="en-US" sz="1700" dirty="0" smtClean="0">
              <a:latin typeface="+mn-lt"/>
            </a:rPr>
            <a:t> with Securities Exchange Commission of Pakistan (SECP)</a:t>
          </a:r>
          <a:endParaRPr lang="en-US" sz="1700" i="1" dirty="0">
            <a:latin typeface="+mn-lt"/>
          </a:endParaRPr>
        </a:p>
      </dgm:t>
    </dgm:pt>
    <dgm:pt modelId="{CF1B60CF-7164-47C1-85BD-103CC3471E31}" type="parTrans" cxnId="{1FDD3782-A61A-42E7-9039-7AEDDE0F79CB}">
      <dgm:prSet/>
      <dgm:spPr/>
      <dgm:t>
        <a:bodyPr/>
        <a:lstStyle/>
        <a:p>
          <a:endParaRPr lang="en-US" sz="1700"/>
        </a:p>
      </dgm:t>
    </dgm:pt>
    <dgm:pt modelId="{24442BB3-CC14-4D78-AF66-81662EF69CC8}" type="sibTrans" cxnId="{1FDD3782-A61A-42E7-9039-7AEDDE0F79CB}">
      <dgm:prSet/>
      <dgm:spPr/>
      <dgm:t>
        <a:bodyPr/>
        <a:lstStyle/>
        <a:p>
          <a:endParaRPr lang="en-US" sz="1700"/>
        </a:p>
      </dgm:t>
    </dgm:pt>
    <dgm:pt modelId="{30A6709B-32B2-4996-A53A-E1F1C2AF708F}">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smtClean="0">
              <a:effectLst/>
              <a:latin typeface="+mn-lt"/>
              <a:ea typeface="+mn-ea"/>
              <a:cs typeface="+mn-cs"/>
            </a:rPr>
            <a:t>Coordination committee between SBP-SECP in place</a:t>
          </a:r>
          <a:endParaRPr lang="en-US" sz="1700" i="1" dirty="0">
            <a:latin typeface="+mn-lt"/>
          </a:endParaRPr>
        </a:p>
      </dgm:t>
    </dgm:pt>
    <dgm:pt modelId="{5DCBDA36-1838-41E8-B068-FF75DA465E68}" type="parTrans" cxnId="{34411837-7125-4D6A-9F9E-46017C34DBD5}">
      <dgm:prSet/>
      <dgm:spPr/>
      <dgm:t>
        <a:bodyPr/>
        <a:lstStyle/>
        <a:p>
          <a:endParaRPr lang="en-US" sz="1700"/>
        </a:p>
      </dgm:t>
    </dgm:pt>
    <dgm:pt modelId="{83F24AF8-FAA7-49E8-B3F1-29F9C2ACB277}" type="sibTrans" cxnId="{34411837-7125-4D6A-9F9E-46017C34DBD5}">
      <dgm:prSet/>
      <dgm:spPr/>
      <dgm:t>
        <a:bodyPr/>
        <a:lstStyle/>
        <a:p>
          <a:endParaRPr lang="en-US" sz="1700"/>
        </a:p>
      </dgm:t>
    </dgm:pt>
    <dgm:pt modelId="{A69C999C-B2C6-47C0-B8A4-E4271FF58B1E}">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smtClean="0"/>
            <a:t>SBP actively participate in FSB activities ; presently co-chair of FSB-RCG Asia</a:t>
          </a:r>
          <a:endParaRPr lang="en-US" sz="1700" dirty="0"/>
        </a:p>
      </dgm:t>
    </dgm:pt>
    <dgm:pt modelId="{C5225DE7-B90A-4E37-AB4C-62EC394CC682}" type="parTrans" cxnId="{906D1449-332F-4408-BFFE-00C7BB7A0D59}">
      <dgm:prSet/>
      <dgm:spPr/>
      <dgm:t>
        <a:bodyPr/>
        <a:lstStyle/>
        <a:p>
          <a:endParaRPr lang="en-US" sz="1700"/>
        </a:p>
      </dgm:t>
    </dgm:pt>
    <dgm:pt modelId="{8AC5A204-EDAA-47BC-A5A6-6AEDF966E303}" type="sibTrans" cxnId="{906D1449-332F-4408-BFFE-00C7BB7A0D59}">
      <dgm:prSet/>
      <dgm:spPr/>
      <dgm:t>
        <a:bodyPr/>
        <a:lstStyle/>
        <a:p>
          <a:endParaRPr lang="en-US" sz="1700"/>
        </a:p>
      </dgm:t>
    </dgm:pt>
    <dgm:pt modelId="{BD1B595B-727A-4DB7-A69D-22A01E1AFB73}">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smtClean="0"/>
            <a:t>SBP founding and full member of the Islamic Financial Services Board (IFSB) and represented on its Council, Technical Committees and Working Groups</a:t>
          </a:r>
          <a:endParaRPr lang="en-US" sz="1700" dirty="0"/>
        </a:p>
      </dgm:t>
    </dgm:pt>
    <dgm:pt modelId="{348CF935-CA24-41DE-AD70-56B19FC713FA}" type="parTrans" cxnId="{C63E9610-74A1-4B08-83AB-8057533523CB}">
      <dgm:prSet/>
      <dgm:spPr/>
      <dgm:t>
        <a:bodyPr/>
        <a:lstStyle/>
        <a:p>
          <a:endParaRPr lang="en-US" sz="1700"/>
        </a:p>
      </dgm:t>
    </dgm:pt>
    <dgm:pt modelId="{667B4D8D-025A-48DE-BA14-E759CF2A1EA3}" type="sibTrans" cxnId="{C63E9610-74A1-4B08-83AB-8057533523CB}">
      <dgm:prSet/>
      <dgm:spPr/>
      <dgm:t>
        <a:bodyPr/>
        <a:lstStyle/>
        <a:p>
          <a:endParaRPr lang="en-US" sz="1700"/>
        </a:p>
      </dgm:t>
    </dgm:pt>
    <dgm:pt modelId="{30105A2C-7FEB-4895-A758-A098B5A439D5}">
      <dgm:prSet phldrT="[Text]" custT="1"/>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1700" dirty="0" smtClean="0"/>
            <a:t>Coordination Committee of SBP and Institute of Chartered Accountants Pakistan</a:t>
          </a:r>
          <a:endParaRPr lang="en-US" sz="1700" i="1" dirty="0">
            <a:latin typeface="+mn-lt"/>
          </a:endParaRPr>
        </a:p>
      </dgm:t>
    </dgm:pt>
    <dgm:pt modelId="{D361D492-FA4F-4989-B19F-47990601B474}" type="parTrans" cxnId="{7D78FFBA-5B44-4103-85C9-93C792E1BDA3}">
      <dgm:prSet/>
      <dgm:spPr/>
      <dgm:t>
        <a:bodyPr/>
        <a:lstStyle/>
        <a:p>
          <a:endParaRPr lang="en-US" sz="1700"/>
        </a:p>
      </dgm:t>
    </dgm:pt>
    <dgm:pt modelId="{82CE477E-BD7B-4EE0-810B-1FAAE86359DB}" type="sibTrans" cxnId="{7D78FFBA-5B44-4103-85C9-93C792E1BDA3}">
      <dgm:prSet/>
      <dgm:spPr/>
      <dgm:t>
        <a:bodyPr/>
        <a:lstStyle/>
        <a:p>
          <a:endParaRPr lang="en-US" sz="1700"/>
        </a:p>
      </dgm:t>
    </dgm:pt>
    <dgm:pt modelId="{5D0EA612-BFEE-40EE-B5D0-34829114720D}" type="pres">
      <dgm:prSet presAssocID="{721F7F82-3961-4DA7-A17D-49404FBCC2F2}" presName="theList" presStyleCnt="0">
        <dgm:presLayoutVars>
          <dgm:dir/>
          <dgm:animLvl val="lvl"/>
          <dgm:resizeHandles val="exact"/>
        </dgm:presLayoutVars>
      </dgm:prSet>
      <dgm:spPr/>
      <dgm:t>
        <a:bodyPr/>
        <a:lstStyle/>
        <a:p>
          <a:endParaRPr lang="en-US"/>
        </a:p>
      </dgm:t>
    </dgm:pt>
    <dgm:pt modelId="{E97301D7-66B3-4B14-94E3-78A312BA3AEC}" type="pres">
      <dgm:prSet presAssocID="{FE2A73E3-1F6F-4427-B1EA-119CD1951CFD}" presName="compNode"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F3C138D1-EF19-4841-A102-B7D97596DAB2}" type="pres">
      <dgm:prSet presAssocID="{FE2A73E3-1F6F-4427-B1EA-119CD1951CFD}" presName="aNode" presStyleLbl="bgShp" presStyleIdx="0" presStyleCnt="2" custScaleX="128557" custLinFactNeighborX="-20064" custLinFactNeighborY="-1638"/>
      <dgm:spPr/>
      <dgm:t>
        <a:bodyPr/>
        <a:lstStyle/>
        <a:p>
          <a:endParaRPr lang="en-US"/>
        </a:p>
      </dgm:t>
    </dgm:pt>
    <dgm:pt modelId="{E0769FBD-43DE-472C-8176-F9099DD943D1}" type="pres">
      <dgm:prSet presAssocID="{FE2A73E3-1F6F-4427-B1EA-119CD1951CFD}" presName="textNode" presStyleLbl="bgShp" presStyleIdx="0" presStyleCnt="2"/>
      <dgm:spPr/>
      <dgm:t>
        <a:bodyPr/>
        <a:lstStyle/>
        <a:p>
          <a:endParaRPr lang="en-US"/>
        </a:p>
      </dgm:t>
    </dgm:pt>
    <dgm:pt modelId="{C924D65C-8C45-425B-A58E-79831D8FA9D0}" type="pres">
      <dgm:prSet presAssocID="{FE2A73E3-1F6F-4427-B1EA-119CD1951CFD}" presName="compChildNode"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7E0C650F-5879-4715-9EAD-42C911AB0B43}" type="pres">
      <dgm:prSet presAssocID="{FE2A73E3-1F6F-4427-B1EA-119CD1951CFD}" presName="theInnerList"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6DB4B8FE-3DA1-488A-8542-0CF61B52D046}" type="pres">
      <dgm:prSet presAssocID="{9B0FCA2A-9325-488F-AE7E-B730D8D71522}" presName="childNode" presStyleLbl="node1" presStyleIdx="0" presStyleCnt="7" custScaleX="153398" custScaleY="2000000">
        <dgm:presLayoutVars>
          <dgm:bulletEnabled val="1"/>
        </dgm:presLayoutVars>
      </dgm:prSet>
      <dgm:spPr/>
      <dgm:t>
        <a:bodyPr/>
        <a:lstStyle/>
        <a:p>
          <a:endParaRPr lang="en-US"/>
        </a:p>
      </dgm:t>
    </dgm:pt>
    <dgm:pt modelId="{30CC71D2-C7B0-467D-AF1E-A63F9AA681F2}" type="pres">
      <dgm:prSet presAssocID="{9B0FCA2A-9325-488F-AE7E-B730D8D71522}" presName="aSpace2"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D24C86F4-7080-48F1-BD81-F4F929988D4C}" type="pres">
      <dgm:prSet presAssocID="{30A6709B-32B2-4996-A53A-E1F1C2AF708F}" presName="childNode" presStyleLbl="node1" presStyleIdx="1" presStyleCnt="7" custScaleX="153398" custScaleY="2000000">
        <dgm:presLayoutVars>
          <dgm:bulletEnabled val="1"/>
        </dgm:presLayoutVars>
      </dgm:prSet>
      <dgm:spPr/>
      <dgm:t>
        <a:bodyPr/>
        <a:lstStyle/>
        <a:p>
          <a:endParaRPr lang="en-US"/>
        </a:p>
      </dgm:t>
    </dgm:pt>
    <dgm:pt modelId="{B0CD24C2-B5DB-454C-9147-250D86AE9075}" type="pres">
      <dgm:prSet presAssocID="{30A6709B-32B2-4996-A53A-E1F1C2AF708F}" presName="aSpace2"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EA40B349-20FD-4B79-9FF8-4D5ED367DAE1}" type="pres">
      <dgm:prSet presAssocID="{B00DE395-89E9-46D4-94BC-EF35B614A9AC}" presName="childNode" presStyleLbl="node1" presStyleIdx="2" presStyleCnt="7" custScaleX="153398" custScaleY="2000000">
        <dgm:presLayoutVars>
          <dgm:bulletEnabled val="1"/>
        </dgm:presLayoutVars>
      </dgm:prSet>
      <dgm:spPr/>
      <dgm:t>
        <a:bodyPr/>
        <a:lstStyle/>
        <a:p>
          <a:endParaRPr lang="en-US"/>
        </a:p>
      </dgm:t>
    </dgm:pt>
    <dgm:pt modelId="{5F76899E-139C-4585-B65C-FFD27C611369}" type="pres">
      <dgm:prSet presAssocID="{B00DE395-89E9-46D4-94BC-EF35B614A9AC}" presName="aSpace2"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82F92ED3-21DD-4D35-A8DC-BBA3E0B2ED95}" type="pres">
      <dgm:prSet presAssocID="{30105A2C-7FEB-4895-A758-A098B5A439D5}" presName="childNode" presStyleLbl="node1" presStyleIdx="3" presStyleCnt="7" custScaleX="153398" custScaleY="2000000">
        <dgm:presLayoutVars>
          <dgm:bulletEnabled val="1"/>
        </dgm:presLayoutVars>
      </dgm:prSet>
      <dgm:spPr/>
      <dgm:t>
        <a:bodyPr/>
        <a:lstStyle/>
        <a:p>
          <a:endParaRPr lang="en-US"/>
        </a:p>
      </dgm:t>
    </dgm:pt>
    <dgm:pt modelId="{D3105DF6-9914-42FC-87C6-162FA91E0EFE}" type="pres">
      <dgm:prSet presAssocID="{FE2A73E3-1F6F-4427-B1EA-119CD1951CFD}" presName="aSpace"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FA1F50AA-CEF8-4507-9FE4-D217F923A318}" type="pres">
      <dgm:prSet presAssocID="{933CA837-C8E5-4F83-AF44-77C22A95055B}" presName="compNode"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19C28B8D-4DC8-4EA3-87EE-05841F231E70}" type="pres">
      <dgm:prSet presAssocID="{933CA837-C8E5-4F83-AF44-77C22A95055B}" presName="aNode" presStyleLbl="bgShp" presStyleIdx="1" presStyleCnt="2" custScaleX="132980"/>
      <dgm:spPr/>
      <dgm:t>
        <a:bodyPr/>
        <a:lstStyle/>
        <a:p>
          <a:endParaRPr lang="en-US"/>
        </a:p>
      </dgm:t>
    </dgm:pt>
    <dgm:pt modelId="{99B09A72-F648-4323-A73F-391651CFC117}" type="pres">
      <dgm:prSet presAssocID="{933CA837-C8E5-4F83-AF44-77C22A95055B}" presName="textNode" presStyleLbl="bgShp" presStyleIdx="1" presStyleCnt="2"/>
      <dgm:spPr/>
      <dgm:t>
        <a:bodyPr/>
        <a:lstStyle/>
        <a:p>
          <a:endParaRPr lang="en-US"/>
        </a:p>
      </dgm:t>
    </dgm:pt>
    <dgm:pt modelId="{365AFFA9-7B2D-43E9-9346-43382F5B306C}" type="pres">
      <dgm:prSet presAssocID="{933CA837-C8E5-4F83-AF44-77C22A95055B}" presName="compChildNode"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886A48F8-0B26-4651-A7EA-2D929502EA58}" type="pres">
      <dgm:prSet presAssocID="{933CA837-C8E5-4F83-AF44-77C22A95055B}" presName="theInnerList"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B53AB90F-A9F3-46EB-BDE6-21D9B0A22E85}" type="pres">
      <dgm:prSet presAssocID="{301B7A66-3D9C-463C-ACA5-87B6FA06BDAE}" presName="childNode" presStyleLbl="node1" presStyleIdx="4" presStyleCnt="7" custScaleX="153398" custScaleY="1005117">
        <dgm:presLayoutVars>
          <dgm:bulletEnabled val="1"/>
        </dgm:presLayoutVars>
      </dgm:prSet>
      <dgm:spPr/>
      <dgm:t>
        <a:bodyPr/>
        <a:lstStyle/>
        <a:p>
          <a:endParaRPr lang="en-US"/>
        </a:p>
      </dgm:t>
    </dgm:pt>
    <dgm:pt modelId="{FF1663D2-00A1-4480-90C6-A0BB6224BDCA}" type="pres">
      <dgm:prSet presAssocID="{301B7A66-3D9C-463C-ACA5-87B6FA06BDAE}" presName="aSpace2"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F543920D-F94B-4DA0-942C-D7895A5EAADF}" type="pres">
      <dgm:prSet presAssocID="{A69C999C-B2C6-47C0-B8A4-E4271FF58B1E}" presName="childNode" presStyleLbl="node1" presStyleIdx="5" presStyleCnt="7" custScaleX="153398" custScaleY="1118756">
        <dgm:presLayoutVars>
          <dgm:bulletEnabled val="1"/>
        </dgm:presLayoutVars>
      </dgm:prSet>
      <dgm:spPr/>
      <dgm:t>
        <a:bodyPr/>
        <a:lstStyle/>
        <a:p>
          <a:endParaRPr lang="en-US"/>
        </a:p>
      </dgm:t>
    </dgm:pt>
    <dgm:pt modelId="{53299E37-9B81-4054-8D25-BC02CD4C62B4}" type="pres">
      <dgm:prSet presAssocID="{A69C999C-B2C6-47C0-B8A4-E4271FF58B1E}" presName="aSpace2" presStyleCnt="0"/>
      <dgm: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endParaRPr lang="en-US"/>
        </a:p>
      </dgm:t>
    </dgm:pt>
    <dgm:pt modelId="{7F3E8857-1D5D-488E-9D04-8BE98E4450FC}" type="pres">
      <dgm:prSet presAssocID="{BD1B595B-727A-4DB7-A69D-22A01E1AFB73}" presName="childNode" presStyleLbl="node1" presStyleIdx="6" presStyleCnt="7" custScaleX="153398" custScaleY="2000000">
        <dgm:presLayoutVars>
          <dgm:bulletEnabled val="1"/>
        </dgm:presLayoutVars>
      </dgm:prSet>
      <dgm:spPr/>
      <dgm:t>
        <a:bodyPr/>
        <a:lstStyle/>
        <a:p>
          <a:endParaRPr lang="en-US"/>
        </a:p>
      </dgm:t>
    </dgm:pt>
  </dgm:ptLst>
  <dgm:cxnLst>
    <dgm:cxn modelId="{58716010-7FEF-473A-A660-F584DA1547C2}" type="presOf" srcId="{FE2A73E3-1F6F-4427-B1EA-119CD1951CFD}" destId="{E0769FBD-43DE-472C-8176-F9099DD943D1}" srcOrd="1" destOrd="0" presId="urn:microsoft.com/office/officeart/2005/8/layout/lProcess2"/>
    <dgm:cxn modelId="{906D1449-332F-4408-BFFE-00C7BB7A0D59}" srcId="{933CA837-C8E5-4F83-AF44-77C22A95055B}" destId="{A69C999C-B2C6-47C0-B8A4-E4271FF58B1E}" srcOrd="1" destOrd="0" parTransId="{C5225DE7-B90A-4E37-AB4C-62EC394CC682}" sibTransId="{8AC5A204-EDAA-47BC-A5A6-6AEDF966E303}"/>
    <dgm:cxn modelId="{9BF4D6B6-9B0C-42B4-9BB0-76D0154F77F6}" srcId="{721F7F82-3961-4DA7-A17D-49404FBCC2F2}" destId="{933CA837-C8E5-4F83-AF44-77C22A95055B}" srcOrd="1" destOrd="0" parTransId="{F39BCF20-AA55-47A1-8AAB-E55F6EAB4C4F}" sibTransId="{6D75295D-F791-4EF9-8DC2-B6444F7576E5}"/>
    <dgm:cxn modelId="{9F052909-A37E-4D73-9FB3-D309AF1838EB}" type="presOf" srcId="{B00DE395-89E9-46D4-94BC-EF35B614A9AC}" destId="{EA40B349-20FD-4B79-9FF8-4D5ED367DAE1}" srcOrd="0" destOrd="0" presId="urn:microsoft.com/office/officeart/2005/8/layout/lProcess2"/>
    <dgm:cxn modelId="{003625A9-0083-41BD-B9D2-FF7F398E6D9A}" type="presOf" srcId="{A69C999C-B2C6-47C0-B8A4-E4271FF58B1E}" destId="{F543920D-F94B-4DA0-942C-D7895A5EAADF}" srcOrd="0" destOrd="0" presId="urn:microsoft.com/office/officeart/2005/8/layout/lProcess2"/>
    <dgm:cxn modelId="{1FDD3782-A61A-42E7-9039-7AEDDE0F79CB}" srcId="{FE2A73E3-1F6F-4427-B1EA-119CD1951CFD}" destId="{9B0FCA2A-9325-488F-AE7E-B730D8D71522}" srcOrd="0" destOrd="0" parTransId="{CF1B60CF-7164-47C1-85BD-103CC3471E31}" sibTransId="{24442BB3-CC14-4D78-AF66-81662EF69CC8}"/>
    <dgm:cxn modelId="{8DECCDB0-894D-46A7-A85B-430D1FE6CE15}" type="presOf" srcId="{721F7F82-3961-4DA7-A17D-49404FBCC2F2}" destId="{5D0EA612-BFEE-40EE-B5D0-34829114720D}" srcOrd="0" destOrd="0" presId="urn:microsoft.com/office/officeart/2005/8/layout/lProcess2"/>
    <dgm:cxn modelId="{9097B7EF-7EDB-4470-AF94-C4FCDCB0AC44}" srcId="{FE2A73E3-1F6F-4427-B1EA-119CD1951CFD}" destId="{B00DE395-89E9-46D4-94BC-EF35B614A9AC}" srcOrd="2" destOrd="0" parTransId="{946B34C8-499D-4B0A-8893-C443490731F7}" sibTransId="{7FDF8348-2807-46CB-8AC1-19755519A150}"/>
    <dgm:cxn modelId="{C63E9610-74A1-4B08-83AB-8057533523CB}" srcId="{933CA837-C8E5-4F83-AF44-77C22A95055B}" destId="{BD1B595B-727A-4DB7-A69D-22A01E1AFB73}" srcOrd="2" destOrd="0" parTransId="{348CF935-CA24-41DE-AD70-56B19FC713FA}" sibTransId="{667B4D8D-025A-48DE-BA14-E759CF2A1EA3}"/>
    <dgm:cxn modelId="{7D78FFBA-5B44-4103-85C9-93C792E1BDA3}" srcId="{FE2A73E3-1F6F-4427-B1EA-119CD1951CFD}" destId="{30105A2C-7FEB-4895-A758-A098B5A439D5}" srcOrd="3" destOrd="0" parTransId="{D361D492-FA4F-4989-B19F-47990601B474}" sibTransId="{82CE477E-BD7B-4EE0-810B-1FAAE86359DB}"/>
    <dgm:cxn modelId="{8BFA35EB-3B1D-4352-9618-7D3953F9E03E}" type="presOf" srcId="{301B7A66-3D9C-463C-ACA5-87B6FA06BDAE}" destId="{B53AB90F-A9F3-46EB-BDE6-21D9B0A22E85}" srcOrd="0" destOrd="0" presId="urn:microsoft.com/office/officeart/2005/8/layout/lProcess2"/>
    <dgm:cxn modelId="{3CA75F95-8999-4D7D-915A-126AADE717B4}" type="presOf" srcId="{9B0FCA2A-9325-488F-AE7E-B730D8D71522}" destId="{6DB4B8FE-3DA1-488A-8542-0CF61B52D046}" srcOrd="0" destOrd="0" presId="urn:microsoft.com/office/officeart/2005/8/layout/lProcess2"/>
    <dgm:cxn modelId="{D4CFB963-DA04-4F83-B0A8-1C4D9D436F2D}" srcId="{721F7F82-3961-4DA7-A17D-49404FBCC2F2}" destId="{FE2A73E3-1F6F-4427-B1EA-119CD1951CFD}" srcOrd="0" destOrd="0" parTransId="{8433749F-AF7D-4525-8DD2-82920BE99679}" sibTransId="{C297688B-8DE7-49E7-A97B-379883690843}"/>
    <dgm:cxn modelId="{3FA7EECD-4EEB-4FAA-8437-5F2FC7DE7821}" type="presOf" srcId="{FE2A73E3-1F6F-4427-B1EA-119CD1951CFD}" destId="{F3C138D1-EF19-4841-A102-B7D97596DAB2}" srcOrd="0" destOrd="0" presId="urn:microsoft.com/office/officeart/2005/8/layout/lProcess2"/>
    <dgm:cxn modelId="{34411837-7125-4D6A-9F9E-46017C34DBD5}" srcId="{FE2A73E3-1F6F-4427-B1EA-119CD1951CFD}" destId="{30A6709B-32B2-4996-A53A-E1F1C2AF708F}" srcOrd="1" destOrd="0" parTransId="{5DCBDA36-1838-41E8-B068-FF75DA465E68}" sibTransId="{83F24AF8-FAA7-49E8-B3F1-29F9C2ACB277}"/>
    <dgm:cxn modelId="{E2E2605B-1EAC-47A7-9373-7789F7D4446F}" type="presOf" srcId="{933CA837-C8E5-4F83-AF44-77C22A95055B}" destId="{19C28B8D-4DC8-4EA3-87EE-05841F231E70}" srcOrd="0" destOrd="0" presId="urn:microsoft.com/office/officeart/2005/8/layout/lProcess2"/>
    <dgm:cxn modelId="{CAA22930-B079-4189-9B6B-CAC22933DDFC}" type="presOf" srcId="{30A6709B-32B2-4996-A53A-E1F1C2AF708F}" destId="{D24C86F4-7080-48F1-BD81-F4F929988D4C}" srcOrd="0" destOrd="0" presId="urn:microsoft.com/office/officeart/2005/8/layout/lProcess2"/>
    <dgm:cxn modelId="{591E5A20-3DBA-4A00-A0B7-ABC10D46BD39}" type="presOf" srcId="{933CA837-C8E5-4F83-AF44-77C22A95055B}" destId="{99B09A72-F648-4323-A73F-391651CFC117}" srcOrd="1" destOrd="0" presId="urn:microsoft.com/office/officeart/2005/8/layout/lProcess2"/>
    <dgm:cxn modelId="{783F6DE6-32D7-4A79-9142-CF8D9CAB8CA0}" srcId="{933CA837-C8E5-4F83-AF44-77C22A95055B}" destId="{301B7A66-3D9C-463C-ACA5-87B6FA06BDAE}" srcOrd="0" destOrd="0" parTransId="{3B56032A-CE5D-4ED1-9F09-2A7AFFA257B1}" sibTransId="{A658C209-DD16-4C08-9FC2-9BE83EC72D81}"/>
    <dgm:cxn modelId="{DBFFB363-3ABF-40D7-BDE6-7551F4A4958E}" type="presOf" srcId="{30105A2C-7FEB-4895-A758-A098B5A439D5}" destId="{82F92ED3-21DD-4D35-A8DC-BBA3E0B2ED95}" srcOrd="0" destOrd="0" presId="urn:microsoft.com/office/officeart/2005/8/layout/lProcess2"/>
    <dgm:cxn modelId="{3279BE24-C01A-4E90-A0B4-922BF9060767}" type="presOf" srcId="{BD1B595B-727A-4DB7-A69D-22A01E1AFB73}" destId="{7F3E8857-1D5D-488E-9D04-8BE98E4450FC}" srcOrd="0" destOrd="0" presId="urn:microsoft.com/office/officeart/2005/8/layout/lProcess2"/>
    <dgm:cxn modelId="{C45735DE-77EE-4BD4-9152-2F29C1CF1B7C}" type="presParOf" srcId="{5D0EA612-BFEE-40EE-B5D0-34829114720D}" destId="{E97301D7-66B3-4B14-94E3-78A312BA3AEC}" srcOrd="0" destOrd="0" presId="urn:microsoft.com/office/officeart/2005/8/layout/lProcess2"/>
    <dgm:cxn modelId="{B016EC14-DD88-4BF5-A901-0930DC33FE2C}" type="presParOf" srcId="{E97301D7-66B3-4B14-94E3-78A312BA3AEC}" destId="{F3C138D1-EF19-4841-A102-B7D97596DAB2}" srcOrd="0" destOrd="0" presId="urn:microsoft.com/office/officeart/2005/8/layout/lProcess2"/>
    <dgm:cxn modelId="{666AA812-C5E4-4D61-93F1-A3034D2E4943}" type="presParOf" srcId="{E97301D7-66B3-4B14-94E3-78A312BA3AEC}" destId="{E0769FBD-43DE-472C-8176-F9099DD943D1}" srcOrd="1" destOrd="0" presId="urn:microsoft.com/office/officeart/2005/8/layout/lProcess2"/>
    <dgm:cxn modelId="{8DE6289F-671A-40B6-B5C7-D3D77A0EB82F}" type="presParOf" srcId="{E97301D7-66B3-4B14-94E3-78A312BA3AEC}" destId="{C924D65C-8C45-425B-A58E-79831D8FA9D0}" srcOrd="2" destOrd="0" presId="urn:microsoft.com/office/officeart/2005/8/layout/lProcess2"/>
    <dgm:cxn modelId="{4907D4F8-8F06-47C8-9054-9154E6D1104F}" type="presParOf" srcId="{C924D65C-8C45-425B-A58E-79831D8FA9D0}" destId="{7E0C650F-5879-4715-9EAD-42C911AB0B43}" srcOrd="0" destOrd="0" presId="urn:microsoft.com/office/officeart/2005/8/layout/lProcess2"/>
    <dgm:cxn modelId="{8A76DE20-F882-487D-B56A-266FEA8B7744}" type="presParOf" srcId="{7E0C650F-5879-4715-9EAD-42C911AB0B43}" destId="{6DB4B8FE-3DA1-488A-8542-0CF61B52D046}" srcOrd="0" destOrd="0" presId="urn:microsoft.com/office/officeart/2005/8/layout/lProcess2"/>
    <dgm:cxn modelId="{5D048E42-669E-4B83-A3AD-9312740D4527}" type="presParOf" srcId="{7E0C650F-5879-4715-9EAD-42C911AB0B43}" destId="{30CC71D2-C7B0-467D-AF1E-A63F9AA681F2}" srcOrd="1" destOrd="0" presId="urn:microsoft.com/office/officeart/2005/8/layout/lProcess2"/>
    <dgm:cxn modelId="{CAFB4844-3644-4A47-B8AC-0D13FA47FDB8}" type="presParOf" srcId="{7E0C650F-5879-4715-9EAD-42C911AB0B43}" destId="{D24C86F4-7080-48F1-BD81-F4F929988D4C}" srcOrd="2" destOrd="0" presId="urn:microsoft.com/office/officeart/2005/8/layout/lProcess2"/>
    <dgm:cxn modelId="{D840C2B2-2E81-4727-9C2E-F7A8711855F3}" type="presParOf" srcId="{7E0C650F-5879-4715-9EAD-42C911AB0B43}" destId="{B0CD24C2-B5DB-454C-9147-250D86AE9075}" srcOrd="3" destOrd="0" presId="urn:microsoft.com/office/officeart/2005/8/layout/lProcess2"/>
    <dgm:cxn modelId="{86D328B2-690B-45DB-AFD2-37A5DAEE12D5}" type="presParOf" srcId="{7E0C650F-5879-4715-9EAD-42C911AB0B43}" destId="{EA40B349-20FD-4B79-9FF8-4D5ED367DAE1}" srcOrd="4" destOrd="0" presId="urn:microsoft.com/office/officeart/2005/8/layout/lProcess2"/>
    <dgm:cxn modelId="{10D20D55-878C-4669-B567-17A983C7F3C6}" type="presParOf" srcId="{7E0C650F-5879-4715-9EAD-42C911AB0B43}" destId="{5F76899E-139C-4585-B65C-FFD27C611369}" srcOrd="5" destOrd="0" presId="urn:microsoft.com/office/officeart/2005/8/layout/lProcess2"/>
    <dgm:cxn modelId="{8242B3C2-5BDD-4A8F-99FF-8AAE52375EBD}" type="presParOf" srcId="{7E0C650F-5879-4715-9EAD-42C911AB0B43}" destId="{82F92ED3-21DD-4D35-A8DC-BBA3E0B2ED95}" srcOrd="6" destOrd="0" presId="urn:microsoft.com/office/officeart/2005/8/layout/lProcess2"/>
    <dgm:cxn modelId="{692E248F-0433-467C-8ACF-888973F36B53}" type="presParOf" srcId="{5D0EA612-BFEE-40EE-B5D0-34829114720D}" destId="{D3105DF6-9914-42FC-87C6-162FA91E0EFE}" srcOrd="1" destOrd="0" presId="urn:microsoft.com/office/officeart/2005/8/layout/lProcess2"/>
    <dgm:cxn modelId="{28F31CA0-A0DB-4E30-8A39-1CA2675584A1}" type="presParOf" srcId="{5D0EA612-BFEE-40EE-B5D0-34829114720D}" destId="{FA1F50AA-CEF8-4507-9FE4-D217F923A318}" srcOrd="2" destOrd="0" presId="urn:microsoft.com/office/officeart/2005/8/layout/lProcess2"/>
    <dgm:cxn modelId="{2B3D4124-9DAA-43E7-8973-30FFC0EDBC69}" type="presParOf" srcId="{FA1F50AA-CEF8-4507-9FE4-D217F923A318}" destId="{19C28B8D-4DC8-4EA3-87EE-05841F231E70}" srcOrd="0" destOrd="0" presId="urn:microsoft.com/office/officeart/2005/8/layout/lProcess2"/>
    <dgm:cxn modelId="{56D20D00-3893-4F6A-A5C8-DF6C04F2FACE}" type="presParOf" srcId="{FA1F50AA-CEF8-4507-9FE4-D217F923A318}" destId="{99B09A72-F648-4323-A73F-391651CFC117}" srcOrd="1" destOrd="0" presId="urn:microsoft.com/office/officeart/2005/8/layout/lProcess2"/>
    <dgm:cxn modelId="{59B22D26-C53D-4C2C-8B65-51386794DEFE}" type="presParOf" srcId="{FA1F50AA-CEF8-4507-9FE4-D217F923A318}" destId="{365AFFA9-7B2D-43E9-9346-43382F5B306C}" srcOrd="2" destOrd="0" presId="urn:microsoft.com/office/officeart/2005/8/layout/lProcess2"/>
    <dgm:cxn modelId="{3276C0DC-D51D-44C4-9E96-0F81DFA5E596}" type="presParOf" srcId="{365AFFA9-7B2D-43E9-9346-43382F5B306C}" destId="{886A48F8-0B26-4651-A7EA-2D929502EA58}" srcOrd="0" destOrd="0" presId="urn:microsoft.com/office/officeart/2005/8/layout/lProcess2"/>
    <dgm:cxn modelId="{A7ADC4F6-D716-489E-A837-244080DD5C72}" type="presParOf" srcId="{886A48F8-0B26-4651-A7EA-2D929502EA58}" destId="{B53AB90F-A9F3-46EB-BDE6-21D9B0A22E85}" srcOrd="0" destOrd="0" presId="urn:microsoft.com/office/officeart/2005/8/layout/lProcess2"/>
    <dgm:cxn modelId="{CF2FA783-BE28-46E5-9D7D-2B71A1C97DC9}" type="presParOf" srcId="{886A48F8-0B26-4651-A7EA-2D929502EA58}" destId="{FF1663D2-00A1-4480-90C6-A0BB6224BDCA}" srcOrd="1" destOrd="0" presId="urn:microsoft.com/office/officeart/2005/8/layout/lProcess2"/>
    <dgm:cxn modelId="{917D87CE-38E6-474F-839B-CF096063F570}" type="presParOf" srcId="{886A48F8-0B26-4651-A7EA-2D929502EA58}" destId="{F543920D-F94B-4DA0-942C-D7895A5EAADF}" srcOrd="2" destOrd="0" presId="urn:microsoft.com/office/officeart/2005/8/layout/lProcess2"/>
    <dgm:cxn modelId="{1D2CB91A-9FBD-4F91-B416-8CFD3AB1D6D8}" type="presParOf" srcId="{886A48F8-0B26-4651-A7EA-2D929502EA58}" destId="{53299E37-9B81-4054-8D25-BC02CD4C62B4}" srcOrd="3" destOrd="0" presId="urn:microsoft.com/office/officeart/2005/8/layout/lProcess2"/>
    <dgm:cxn modelId="{E5711E18-C142-4143-926A-F10F6A58BE6D}" type="presParOf" srcId="{886A48F8-0B26-4651-A7EA-2D929502EA58}" destId="{7F3E8857-1D5D-488E-9D04-8BE98E4450FC}"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BC1F1CA1-63C1-44EC-832B-95080E662932}" type="doc">
      <dgm:prSet loTypeId="urn:microsoft.com/office/officeart/2005/8/layout/orgChart1" loCatId="hierarchy" qsTypeId="urn:microsoft.com/office/officeart/2005/8/quickstyle/simple3" qsCatId="simple" csTypeId="urn:microsoft.com/office/officeart/2005/8/colors/accent1_4" csCatId="accent1" phldr="1"/>
      <dgm:spPr/>
    </dgm:pt>
    <dgm:pt modelId="{E9E1A1D1-4C39-4974-B006-1DCD8DF09BF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effectLst/>
              <a:latin typeface="Cambria" panose="02040503050406030204" pitchFamily="18" charset="0"/>
              <a:cs typeface="Arial" panose="020B0604020202020204" pitchFamily="34" charset="0"/>
            </a:rPr>
            <a:t>Financial Institutions</a:t>
          </a:r>
        </a:p>
      </dgm:t>
    </dgm:pt>
    <dgm:pt modelId="{4DF6880F-FDEA-4E24-9C87-2768CF904D86}" type="parTrans" cxnId="{6361D5FA-F0B1-4CDF-B739-F755AF6292FC}">
      <dgm:prSet/>
      <dgm:spPr/>
      <dgm:t>
        <a:bodyPr/>
        <a:lstStyle/>
        <a:p>
          <a:pPr algn="ctr"/>
          <a:endParaRPr lang="en-US" sz="1400"/>
        </a:p>
      </dgm:t>
    </dgm:pt>
    <dgm:pt modelId="{E5349EC2-C06F-4A72-AEB1-A7E1C507537E}" type="sibTrans" cxnId="{6361D5FA-F0B1-4CDF-B739-F755AF6292FC}">
      <dgm:prSet/>
      <dgm:spPr/>
      <dgm:t>
        <a:bodyPr/>
        <a:lstStyle/>
        <a:p>
          <a:pPr algn="ctr"/>
          <a:endParaRPr lang="en-US" sz="1400"/>
        </a:p>
      </dgm:t>
    </dgm:pt>
    <dgm:pt modelId="{67571DF9-A892-4CE7-BA93-64859EF97F2C}">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sz="1600" b="1" dirty="0" smtClean="0"/>
            <a:t>State Bank of Pakistan</a:t>
          </a:r>
        </a:p>
      </dgm:t>
    </dgm:pt>
    <dgm:pt modelId="{F347159C-56FD-440D-9E54-4D74D96EDFD2}" type="parTrans" cxnId="{34E3F501-E8A3-4FBC-88BB-E6EEEE929F8E}">
      <dgm:prSet/>
      <dgm:spPr/>
      <dgm:t>
        <a:bodyPr/>
        <a:lstStyle/>
        <a:p>
          <a:pPr algn="ctr"/>
          <a:endParaRPr lang="en-US" sz="1400"/>
        </a:p>
      </dgm:t>
    </dgm:pt>
    <dgm:pt modelId="{44958B1E-9998-4204-A8FC-C19BD7909756}" type="sibTrans" cxnId="{34E3F501-E8A3-4FBC-88BB-E6EEEE929F8E}">
      <dgm:prSet/>
      <dgm:spPr/>
      <dgm:t>
        <a:bodyPr/>
        <a:lstStyle/>
        <a:p>
          <a:pPr algn="ctr"/>
          <a:endParaRPr lang="en-US" sz="1400"/>
        </a:p>
      </dgm:t>
    </dgm:pt>
    <dgm:pt modelId="{E579F758-727B-47DC-AE46-E0409B27535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t>Banks (34)</a:t>
          </a:r>
          <a:r>
            <a:rPr kumimoji="0" lang="en-US" altLang="en-US" sz="1400" b="0" i="0" u="none" strike="noStrike" cap="none" normalizeH="0" baseline="0" dirty="0" smtClean="0">
              <a:ln/>
              <a:effectLst/>
              <a:latin typeface="Cambria" panose="02040503050406030204" pitchFamily="18" charset="0"/>
              <a:cs typeface="Arial" panose="020B0604020202020204" pitchFamily="34" charset="0"/>
            </a:rPr>
            <a:t> </a:t>
          </a:r>
        </a:p>
      </dgm:t>
    </dgm:pt>
    <dgm:pt modelId="{CEC7FB07-3DBF-4B61-859F-6314D609B34D}" type="parTrans" cxnId="{4F6E7708-7BE1-4A88-BA11-FBF9C88D6988}">
      <dgm:prSet/>
      <dgm:spPr/>
      <dgm:t>
        <a:bodyPr/>
        <a:lstStyle/>
        <a:p>
          <a:pPr algn="ctr"/>
          <a:endParaRPr lang="en-US" sz="1400"/>
        </a:p>
      </dgm:t>
    </dgm:pt>
    <dgm:pt modelId="{4AD8E0F7-B3F7-4D51-B2EE-6F9C3867B2C8}" type="sibTrans" cxnId="{4F6E7708-7BE1-4A88-BA11-FBF9C88D6988}">
      <dgm:prSet/>
      <dgm:spPr/>
      <dgm:t>
        <a:bodyPr/>
        <a:lstStyle/>
        <a:p>
          <a:pPr algn="ctr"/>
          <a:endParaRPr lang="en-US" sz="1400"/>
        </a:p>
      </dgm:t>
    </dgm:pt>
    <dgm:pt modelId="{C9C487AD-8283-427B-9531-D492BF22C572}">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t>Microfinance banks (11)</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E7A7B040-323E-4174-A0D0-3CDEC19D4F38}" type="parTrans" cxnId="{89420BAB-1EE3-4D5F-93B9-355A3B082206}">
      <dgm:prSet/>
      <dgm:spPr/>
      <dgm:t>
        <a:bodyPr/>
        <a:lstStyle/>
        <a:p>
          <a:pPr algn="ctr"/>
          <a:endParaRPr lang="en-US" sz="1400"/>
        </a:p>
      </dgm:t>
    </dgm:pt>
    <dgm:pt modelId="{380F1D51-0350-4367-97DB-DCD9ED3DBF74}" type="sibTrans" cxnId="{89420BAB-1EE3-4D5F-93B9-355A3B082206}">
      <dgm:prSet/>
      <dgm:spPr/>
      <dgm:t>
        <a:bodyPr/>
        <a:lstStyle/>
        <a:p>
          <a:pPr algn="ctr"/>
          <a:endParaRPr lang="en-US" sz="1400"/>
        </a:p>
      </dgm:t>
    </dgm:pt>
    <dgm:pt modelId="{114169CF-D56C-4591-9D30-6F545428D00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t>Development Finance Institutions (8)</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E913D5D6-B574-4763-94F8-D7601C7822BE}" type="parTrans" cxnId="{B307DF42-82F3-431E-BD7E-B28A78577CC5}">
      <dgm:prSet/>
      <dgm:spPr/>
      <dgm:t>
        <a:bodyPr/>
        <a:lstStyle/>
        <a:p>
          <a:pPr algn="ctr"/>
          <a:endParaRPr lang="en-US" sz="1400"/>
        </a:p>
      </dgm:t>
    </dgm:pt>
    <dgm:pt modelId="{D30AEDC0-1423-4526-A61E-53B8D044EAD4}" type="sibTrans" cxnId="{B307DF42-82F3-431E-BD7E-B28A78577CC5}">
      <dgm:prSet/>
      <dgm:spPr/>
      <dgm:t>
        <a:bodyPr/>
        <a:lstStyle/>
        <a:p>
          <a:pPr algn="ctr"/>
          <a:endParaRPr lang="en-US" sz="1400"/>
        </a:p>
      </dgm:t>
    </dgm:pt>
    <dgm:pt modelId="{A8B9E558-D540-4878-B30B-3D25AF483927}">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500" b="1" dirty="0" smtClean="0"/>
            <a:t>Securities and Exchange Commission of Pakistan</a:t>
          </a:r>
          <a:endParaRPr kumimoji="0" lang="en-US" altLang="en-US" sz="1500" b="1" i="0" u="none" strike="noStrike" cap="none" normalizeH="0" baseline="0" dirty="0" smtClean="0">
            <a:ln/>
            <a:effectLst/>
            <a:latin typeface="Cambria" panose="02040503050406030204" pitchFamily="18" charset="0"/>
            <a:cs typeface="Arial" panose="020B0604020202020204" pitchFamily="34" charset="0"/>
          </a:endParaRPr>
        </a:p>
      </dgm:t>
    </dgm:pt>
    <dgm:pt modelId="{A44EDD2C-76C2-4DB3-BF7A-AEF6835CF15F}" type="parTrans" cxnId="{90B3D9F7-4739-468F-BFD6-CA0B2F703D07}">
      <dgm:prSet/>
      <dgm:spPr/>
      <dgm:t>
        <a:bodyPr/>
        <a:lstStyle/>
        <a:p>
          <a:pPr algn="ctr"/>
          <a:endParaRPr lang="en-US" sz="1400"/>
        </a:p>
      </dgm:t>
    </dgm:pt>
    <dgm:pt modelId="{E4113E3C-BD16-4FD1-8095-436421A6A56E}" type="sibTrans" cxnId="{90B3D9F7-4739-468F-BFD6-CA0B2F703D07}">
      <dgm:prSet/>
      <dgm:spPr/>
      <dgm:t>
        <a:bodyPr/>
        <a:lstStyle/>
        <a:p>
          <a:pPr algn="ctr"/>
          <a:endParaRPr lang="en-US" sz="1400"/>
        </a:p>
      </dgm:t>
    </dgm:pt>
    <dgm:pt modelId="{18FA6043-3158-4877-96D8-8A599EBBE826}">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t>Insurance Companies (47)</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07654075-40FA-438A-BCCA-B1628B446698}" type="parTrans" cxnId="{C9222543-F2B9-4E91-A482-7EED854E6106}">
      <dgm:prSet/>
      <dgm:spPr/>
      <dgm:t>
        <a:bodyPr/>
        <a:lstStyle/>
        <a:p>
          <a:pPr algn="ctr"/>
          <a:endParaRPr lang="en-US" sz="1400"/>
        </a:p>
      </dgm:t>
    </dgm:pt>
    <dgm:pt modelId="{4BDCA3E2-D612-4D73-9FFC-1CE1823EE22D}" type="sibTrans" cxnId="{C9222543-F2B9-4E91-A482-7EED854E6106}">
      <dgm:prSet/>
      <dgm:spPr/>
      <dgm:t>
        <a:bodyPr/>
        <a:lstStyle/>
        <a:p>
          <a:pPr algn="ctr"/>
          <a:endParaRPr lang="en-US" sz="1400"/>
        </a:p>
      </dgm:t>
    </dgm:pt>
    <dgm:pt modelId="{8ED1AD7F-9ACC-482C-9280-A9AB4D5A9BC0}">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t>Investment banks (7)</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A77E86CD-8EE8-40A1-BAE3-3BD559D36CEE}" type="parTrans" cxnId="{8CA0DADA-E08A-42A4-97CD-15D3BFC5CBB5}">
      <dgm:prSet/>
      <dgm:spPr/>
      <dgm:t>
        <a:bodyPr/>
        <a:lstStyle/>
        <a:p>
          <a:pPr algn="ctr"/>
          <a:endParaRPr lang="en-US" sz="1400"/>
        </a:p>
      </dgm:t>
    </dgm:pt>
    <dgm:pt modelId="{7BEFFA76-082D-49EB-A463-53E5EE6949D3}" type="sibTrans" cxnId="{8CA0DADA-E08A-42A4-97CD-15D3BFC5CBB5}">
      <dgm:prSet/>
      <dgm:spPr/>
      <dgm:t>
        <a:bodyPr/>
        <a:lstStyle/>
        <a:p>
          <a:pPr algn="ctr"/>
          <a:endParaRPr lang="en-US" sz="1400"/>
        </a:p>
      </dgm:t>
    </dgm:pt>
    <dgm:pt modelId="{4AEB406D-C6AA-4CC8-A4BA-53B477201C16}">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t>Leasing Companies (9)</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39A973C9-3612-4BCB-A5D7-F73CB7DE11CA}" type="parTrans" cxnId="{42A64B69-9A5E-43EB-8504-9DD6278A6BD4}">
      <dgm:prSet/>
      <dgm:spPr/>
      <dgm:t>
        <a:bodyPr/>
        <a:lstStyle/>
        <a:p>
          <a:pPr algn="ctr"/>
          <a:endParaRPr lang="en-US" sz="1400"/>
        </a:p>
      </dgm:t>
    </dgm:pt>
    <dgm:pt modelId="{B294CA9E-826D-4648-AF25-E59D150B448C}" type="sibTrans" cxnId="{42A64B69-9A5E-43EB-8504-9DD6278A6BD4}">
      <dgm:prSet/>
      <dgm:spPr/>
      <dgm:t>
        <a:bodyPr/>
        <a:lstStyle/>
        <a:p>
          <a:pPr algn="ctr"/>
          <a:endParaRPr lang="en-US" sz="1400"/>
        </a:p>
      </dgm:t>
    </dgm:pt>
    <dgm:pt modelId="{75D3066C-9249-4D8B-8730-E930CDFAF04F}">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effectLst/>
              <a:latin typeface="Cambria" panose="02040503050406030204" pitchFamily="18" charset="0"/>
              <a:cs typeface="Arial" panose="020B0604020202020204" pitchFamily="34" charset="0"/>
            </a:rPr>
            <a:t>Mutual Funds(173</a:t>
          </a:r>
          <a:r>
            <a:rPr kumimoji="0" lang="en-US" altLang="en-US" sz="1400" b="0" i="0" u="none" strike="noStrike" cap="none" normalizeH="0" baseline="0" dirty="0" smtClean="0">
              <a:ln/>
              <a:effectLst/>
              <a:latin typeface="Cambria" panose="02040503050406030204" pitchFamily="18" charset="0"/>
              <a:cs typeface="Arial" panose="020B0604020202020204" pitchFamily="34" charset="0"/>
            </a:rPr>
            <a:t>)</a:t>
          </a:r>
        </a:p>
      </dgm:t>
    </dgm:pt>
    <dgm:pt modelId="{24FCAE00-E323-4F7E-8C0A-87AD370FB244}" type="parTrans" cxnId="{8727CD9B-1F75-4A71-8EB5-3FED4A5610ED}">
      <dgm:prSet/>
      <dgm:spPr/>
      <dgm:t>
        <a:bodyPr/>
        <a:lstStyle/>
        <a:p>
          <a:pPr algn="ctr"/>
          <a:endParaRPr lang="en-US" sz="1400"/>
        </a:p>
      </dgm:t>
    </dgm:pt>
    <dgm:pt modelId="{DD6D1F45-3960-40BF-ADF3-1E827D51A6D2}" type="sibTrans" cxnId="{8727CD9B-1F75-4A71-8EB5-3FED4A5610ED}">
      <dgm:prSet/>
      <dgm:spPr/>
      <dgm:t>
        <a:bodyPr/>
        <a:lstStyle/>
        <a:p>
          <a:pPr algn="ctr"/>
          <a:endParaRPr lang="en-US" sz="1400"/>
        </a:p>
      </dgm:t>
    </dgm:pt>
    <dgm:pt modelId="{77E14FB3-A138-4DE7-BDA7-F2D3AEA8B764}">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500" b="1" dirty="0" smtClean="0"/>
            <a:t>Central Directorate of National Savings</a:t>
          </a:r>
          <a:endParaRPr kumimoji="0" lang="en-US" altLang="en-US" sz="1500" b="1" i="0" u="none" strike="noStrike" cap="none" normalizeH="0" baseline="0" dirty="0" smtClean="0">
            <a:ln/>
            <a:effectLst/>
            <a:latin typeface="Cambria" panose="02040503050406030204" pitchFamily="18" charset="0"/>
            <a:cs typeface="Arial" panose="020B0604020202020204" pitchFamily="34" charset="0"/>
          </a:endParaRPr>
        </a:p>
      </dgm:t>
    </dgm:pt>
    <dgm:pt modelId="{2843C7F0-BAA5-4866-ADEB-E871B891CE3B}" type="parTrans" cxnId="{E7F17494-95B4-419F-A0BF-F8D93A1FB966}">
      <dgm:prSet/>
      <dgm:spPr/>
      <dgm:t>
        <a:bodyPr/>
        <a:lstStyle/>
        <a:p>
          <a:pPr algn="ctr"/>
          <a:endParaRPr lang="en-US" sz="1400"/>
        </a:p>
      </dgm:t>
    </dgm:pt>
    <dgm:pt modelId="{B92D4004-CE8E-4E40-9812-24966F501C7C}" type="sibTrans" cxnId="{E7F17494-95B4-419F-A0BF-F8D93A1FB966}">
      <dgm:prSet/>
      <dgm:spPr/>
      <dgm:t>
        <a:bodyPr/>
        <a:lstStyle/>
        <a:p>
          <a:pPr algn="ctr"/>
          <a:endParaRPr lang="en-US" sz="1400"/>
        </a:p>
      </dgm:t>
    </dgm:pt>
    <dgm:pt modelId="{6E536BBA-CF5A-4FCB-A6D4-F99259DCB2B5}">
      <dgm:prSet custT="1"/>
      <dgm:spPr/>
      <dgm:t>
        <a:bodyPr/>
        <a:lstStyle/>
        <a:p>
          <a:pPr marL="0" lvl="0" indent="0" algn="ctr" defTabSz="914400">
            <a:lnSpc>
              <a:spcPct val="100000"/>
            </a:lnSpc>
            <a:spcBef>
              <a:spcPct val="0"/>
            </a:spcBef>
            <a:spcAft>
              <a:spcPct val="0"/>
            </a:spcAft>
            <a:buNone/>
          </a:pPr>
          <a:r>
            <a:rPr lang="en-US" sz="1400" b="1" dirty="0" smtClean="0"/>
            <a:t>Exchange Companies A(26)-B (26)</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777BAB86-AD05-4A3A-B51D-32E5C93304CD}" type="parTrans" cxnId="{36EC4F64-7DE5-4D25-A825-22B053D87A82}">
      <dgm:prSet/>
      <dgm:spPr/>
      <dgm:t>
        <a:bodyPr/>
        <a:lstStyle/>
        <a:p>
          <a:endParaRPr lang="en-US" sz="2000"/>
        </a:p>
      </dgm:t>
    </dgm:pt>
    <dgm:pt modelId="{809B3449-D02A-480E-B5DE-CB2BA0D54C90}" type="sibTrans" cxnId="{36EC4F64-7DE5-4D25-A825-22B053D87A82}">
      <dgm:prSet/>
      <dgm:spPr/>
      <dgm:t>
        <a:bodyPr/>
        <a:lstStyle/>
        <a:p>
          <a:endParaRPr lang="en-US" sz="2000"/>
        </a:p>
      </dgm:t>
    </dgm:pt>
    <dgm:pt modelId="{578D2F6D-4582-4FAB-97CF-7D08095578A4}">
      <dgm:prSet custT="1"/>
      <dgm:spPr/>
      <dgm:t>
        <a:bodyPr/>
        <a:lstStyle/>
        <a:p>
          <a:pPr marL="0" lvl="0" indent="0" algn="ctr" defTabSz="914400">
            <a:lnSpc>
              <a:spcPct val="100000"/>
            </a:lnSpc>
            <a:spcBef>
              <a:spcPct val="0"/>
            </a:spcBef>
            <a:spcAft>
              <a:spcPct val="0"/>
            </a:spcAft>
            <a:buNone/>
          </a:pPr>
          <a:r>
            <a:rPr lang="en-US" sz="1400" b="1" dirty="0" err="1" smtClean="0"/>
            <a:t>Modarabas</a:t>
          </a:r>
          <a:r>
            <a:rPr lang="en-US" sz="1400" b="1" dirty="0" smtClean="0"/>
            <a:t> (28)</a:t>
          </a:r>
          <a:endParaRPr kumimoji="0" lang="en-US" altLang="en-US" sz="1400" b="0" i="0" u="none" strike="noStrike" cap="none" normalizeH="0" baseline="0" dirty="0" smtClean="0">
            <a:ln/>
            <a:effectLst/>
            <a:latin typeface="Cambria" panose="02040503050406030204" pitchFamily="18" charset="0"/>
            <a:cs typeface="Arial" panose="020B0604020202020204" pitchFamily="34" charset="0"/>
          </a:endParaRPr>
        </a:p>
      </dgm:t>
    </dgm:pt>
    <dgm:pt modelId="{CBE81B99-17D5-4575-AC7E-EB11C59BBBCF}" type="parTrans" cxnId="{6981E39C-1A1C-48F5-95A3-7095EBC0109C}">
      <dgm:prSet/>
      <dgm:spPr/>
      <dgm:t>
        <a:bodyPr/>
        <a:lstStyle/>
        <a:p>
          <a:endParaRPr lang="en-US" sz="2000"/>
        </a:p>
      </dgm:t>
    </dgm:pt>
    <dgm:pt modelId="{4B4E524A-CE01-43DB-A4BB-29DCCA733C4D}" type="sibTrans" cxnId="{6981E39C-1A1C-48F5-95A3-7095EBC0109C}">
      <dgm:prSet/>
      <dgm:spPr/>
      <dgm:t>
        <a:bodyPr/>
        <a:lstStyle/>
        <a:p>
          <a:endParaRPr lang="en-US" sz="2000"/>
        </a:p>
      </dgm:t>
    </dgm:pt>
    <dgm:pt modelId="{C702EF37-C9A6-4EEB-BFEA-D04ECCA0792B}" type="pres">
      <dgm:prSet presAssocID="{BC1F1CA1-63C1-44EC-832B-95080E662932}" presName="hierChild1" presStyleCnt="0">
        <dgm:presLayoutVars>
          <dgm:orgChart val="1"/>
          <dgm:chPref val="1"/>
          <dgm:dir/>
          <dgm:animOne val="branch"/>
          <dgm:animLvl val="lvl"/>
          <dgm:resizeHandles/>
        </dgm:presLayoutVars>
      </dgm:prSet>
      <dgm:spPr/>
    </dgm:pt>
    <dgm:pt modelId="{83793C10-9D2A-4255-B118-5A8C244881DD}" type="pres">
      <dgm:prSet presAssocID="{E9E1A1D1-4C39-4974-B006-1DCD8DF09BF3}" presName="hierRoot1" presStyleCnt="0">
        <dgm:presLayoutVars>
          <dgm:hierBranch/>
        </dgm:presLayoutVars>
      </dgm:prSet>
      <dgm:spPr/>
    </dgm:pt>
    <dgm:pt modelId="{186F0C5F-7784-428E-97DE-6E84AA59E0B5}" type="pres">
      <dgm:prSet presAssocID="{E9E1A1D1-4C39-4974-B006-1DCD8DF09BF3}" presName="rootComposite1" presStyleCnt="0"/>
      <dgm:spPr/>
    </dgm:pt>
    <dgm:pt modelId="{EEE9F34B-2B8D-4B65-99EC-8AAB523AACB8}" type="pres">
      <dgm:prSet presAssocID="{E9E1A1D1-4C39-4974-B006-1DCD8DF09BF3}" presName="rootText1" presStyleLbl="node0" presStyleIdx="0" presStyleCnt="1" custScaleX="314841">
        <dgm:presLayoutVars>
          <dgm:chPref val="3"/>
        </dgm:presLayoutVars>
      </dgm:prSet>
      <dgm:spPr/>
      <dgm:t>
        <a:bodyPr/>
        <a:lstStyle/>
        <a:p>
          <a:endParaRPr lang="en-US"/>
        </a:p>
      </dgm:t>
    </dgm:pt>
    <dgm:pt modelId="{BFD7E347-E4B2-4552-B491-96D50ADF3152}" type="pres">
      <dgm:prSet presAssocID="{E9E1A1D1-4C39-4974-B006-1DCD8DF09BF3}" presName="rootConnector1" presStyleLbl="node1" presStyleIdx="0" presStyleCnt="0"/>
      <dgm:spPr/>
      <dgm:t>
        <a:bodyPr/>
        <a:lstStyle/>
        <a:p>
          <a:endParaRPr lang="en-US"/>
        </a:p>
      </dgm:t>
    </dgm:pt>
    <dgm:pt modelId="{52607587-BE9F-4EC9-8227-F6D53402C85F}" type="pres">
      <dgm:prSet presAssocID="{E9E1A1D1-4C39-4974-B006-1DCD8DF09BF3}" presName="hierChild2" presStyleCnt="0"/>
      <dgm:spPr/>
    </dgm:pt>
    <dgm:pt modelId="{194E3E96-B0E9-4193-A60B-A736098AD23D}" type="pres">
      <dgm:prSet presAssocID="{F347159C-56FD-440D-9E54-4D74D96EDFD2}" presName="Name35" presStyleLbl="parChTrans1D2" presStyleIdx="0" presStyleCnt="3"/>
      <dgm:spPr/>
      <dgm:t>
        <a:bodyPr/>
        <a:lstStyle/>
        <a:p>
          <a:endParaRPr lang="en-US"/>
        </a:p>
      </dgm:t>
    </dgm:pt>
    <dgm:pt modelId="{D2169258-64CE-493B-92B3-81BD6B40D6A6}" type="pres">
      <dgm:prSet presAssocID="{67571DF9-A892-4CE7-BA93-64859EF97F2C}" presName="hierRoot2" presStyleCnt="0">
        <dgm:presLayoutVars>
          <dgm:hierBranch val="r"/>
        </dgm:presLayoutVars>
      </dgm:prSet>
      <dgm:spPr/>
    </dgm:pt>
    <dgm:pt modelId="{A9DF4215-5024-4639-85B8-6B44DB87C855}" type="pres">
      <dgm:prSet presAssocID="{67571DF9-A892-4CE7-BA93-64859EF97F2C}" presName="rootComposite" presStyleCnt="0"/>
      <dgm:spPr/>
    </dgm:pt>
    <dgm:pt modelId="{452AD1B4-484C-4749-B03F-47560C1F1E61}" type="pres">
      <dgm:prSet presAssocID="{67571DF9-A892-4CE7-BA93-64859EF97F2C}" presName="rootText" presStyleLbl="node2" presStyleIdx="0" presStyleCnt="3" custScaleX="223643">
        <dgm:presLayoutVars>
          <dgm:chPref val="3"/>
        </dgm:presLayoutVars>
      </dgm:prSet>
      <dgm:spPr/>
      <dgm:t>
        <a:bodyPr/>
        <a:lstStyle/>
        <a:p>
          <a:endParaRPr lang="en-US"/>
        </a:p>
      </dgm:t>
    </dgm:pt>
    <dgm:pt modelId="{84809AD7-FECD-4D38-82C8-DFE998B2F4F4}" type="pres">
      <dgm:prSet presAssocID="{67571DF9-A892-4CE7-BA93-64859EF97F2C}" presName="rootConnector" presStyleLbl="node2" presStyleIdx="0" presStyleCnt="3"/>
      <dgm:spPr/>
      <dgm:t>
        <a:bodyPr/>
        <a:lstStyle/>
        <a:p>
          <a:endParaRPr lang="en-US"/>
        </a:p>
      </dgm:t>
    </dgm:pt>
    <dgm:pt modelId="{73D2D2CD-A32F-46E1-837A-AE63AC07DEC8}" type="pres">
      <dgm:prSet presAssocID="{67571DF9-A892-4CE7-BA93-64859EF97F2C}" presName="hierChild4" presStyleCnt="0"/>
      <dgm:spPr/>
    </dgm:pt>
    <dgm:pt modelId="{EBD6E628-BEB8-4837-9D72-4AF6A787D50D}" type="pres">
      <dgm:prSet presAssocID="{CEC7FB07-3DBF-4B61-859F-6314D609B34D}" presName="Name50" presStyleLbl="parChTrans1D3" presStyleIdx="0" presStyleCnt="9"/>
      <dgm:spPr/>
      <dgm:t>
        <a:bodyPr/>
        <a:lstStyle/>
        <a:p>
          <a:endParaRPr lang="en-US"/>
        </a:p>
      </dgm:t>
    </dgm:pt>
    <dgm:pt modelId="{3665007A-1621-4F8C-80A6-D4E32074AC0B}" type="pres">
      <dgm:prSet presAssocID="{E579F758-727B-47DC-AE46-E0409B275355}" presName="hierRoot2" presStyleCnt="0">
        <dgm:presLayoutVars>
          <dgm:hierBranch val="r"/>
        </dgm:presLayoutVars>
      </dgm:prSet>
      <dgm:spPr/>
    </dgm:pt>
    <dgm:pt modelId="{2948BB90-FAB3-4562-9B51-17089C5700E6}" type="pres">
      <dgm:prSet presAssocID="{E579F758-727B-47DC-AE46-E0409B275355}" presName="rootComposite" presStyleCnt="0"/>
      <dgm:spPr/>
    </dgm:pt>
    <dgm:pt modelId="{B8DE4C75-9EA9-4D56-BE5B-D44815215089}" type="pres">
      <dgm:prSet presAssocID="{E579F758-727B-47DC-AE46-E0409B275355}" presName="rootText" presStyleLbl="node3" presStyleIdx="0" presStyleCnt="9" custScaleX="175725" custScaleY="123008">
        <dgm:presLayoutVars>
          <dgm:chPref val="3"/>
        </dgm:presLayoutVars>
      </dgm:prSet>
      <dgm:spPr/>
      <dgm:t>
        <a:bodyPr/>
        <a:lstStyle/>
        <a:p>
          <a:endParaRPr lang="en-US"/>
        </a:p>
      </dgm:t>
    </dgm:pt>
    <dgm:pt modelId="{2F366720-8ADA-4CC5-BC43-8BBA359BAFD7}" type="pres">
      <dgm:prSet presAssocID="{E579F758-727B-47DC-AE46-E0409B275355}" presName="rootConnector" presStyleLbl="node3" presStyleIdx="0" presStyleCnt="9"/>
      <dgm:spPr/>
      <dgm:t>
        <a:bodyPr/>
        <a:lstStyle/>
        <a:p>
          <a:endParaRPr lang="en-US"/>
        </a:p>
      </dgm:t>
    </dgm:pt>
    <dgm:pt modelId="{30287BE2-C5E3-44E3-869A-C1CE75C45DA3}" type="pres">
      <dgm:prSet presAssocID="{E579F758-727B-47DC-AE46-E0409B275355}" presName="hierChild4" presStyleCnt="0"/>
      <dgm:spPr/>
    </dgm:pt>
    <dgm:pt modelId="{A15FA948-8C1F-4BD8-B00E-CA39ED8EC47D}" type="pres">
      <dgm:prSet presAssocID="{E579F758-727B-47DC-AE46-E0409B275355}" presName="hierChild5" presStyleCnt="0"/>
      <dgm:spPr/>
    </dgm:pt>
    <dgm:pt modelId="{9E236499-7E16-4E29-BD5F-837B5564DCE6}" type="pres">
      <dgm:prSet presAssocID="{E7A7B040-323E-4174-A0D0-3CDEC19D4F38}" presName="Name50" presStyleLbl="parChTrans1D3" presStyleIdx="1" presStyleCnt="9"/>
      <dgm:spPr/>
      <dgm:t>
        <a:bodyPr/>
        <a:lstStyle/>
        <a:p>
          <a:endParaRPr lang="en-US"/>
        </a:p>
      </dgm:t>
    </dgm:pt>
    <dgm:pt modelId="{A3360440-2465-47F0-B82A-25E0B8333C2A}" type="pres">
      <dgm:prSet presAssocID="{C9C487AD-8283-427B-9531-D492BF22C572}" presName="hierRoot2" presStyleCnt="0">
        <dgm:presLayoutVars>
          <dgm:hierBranch val="r"/>
        </dgm:presLayoutVars>
      </dgm:prSet>
      <dgm:spPr/>
    </dgm:pt>
    <dgm:pt modelId="{CFD4F9E7-D619-43B3-8846-3DD6AFE20EAF}" type="pres">
      <dgm:prSet presAssocID="{C9C487AD-8283-427B-9531-D492BF22C572}" presName="rootComposite" presStyleCnt="0"/>
      <dgm:spPr/>
    </dgm:pt>
    <dgm:pt modelId="{819E3DF9-D411-4AA2-ABAD-51B1C54B7249}" type="pres">
      <dgm:prSet presAssocID="{C9C487AD-8283-427B-9531-D492BF22C572}" presName="rootText" presStyleLbl="node3" presStyleIdx="1" presStyleCnt="9" custScaleX="175725" custScaleY="123008">
        <dgm:presLayoutVars>
          <dgm:chPref val="3"/>
        </dgm:presLayoutVars>
      </dgm:prSet>
      <dgm:spPr/>
      <dgm:t>
        <a:bodyPr/>
        <a:lstStyle/>
        <a:p>
          <a:endParaRPr lang="en-US"/>
        </a:p>
      </dgm:t>
    </dgm:pt>
    <dgm:pt modelId="{84180490-217A-47E9-9E06-CFC1CA10EDDC}" type="pres">
      <dgm:prSet presAssocID="{C9C487AD-8283-427B-9531-D492BF22C572}" presName="rootConnector" presStyleLbl="node3" presStyleIdx="1" presStyleCnt="9"/>
      <dgm:spPr/>
      <dgm:t>
        <a:bodyPr/>
        <a:lstStyle/>
        <a:p>
          <a:endParaRPr lang="en-US"/>
        </a:p>
      </dgm:t>
    </dgm:pt>
    <dgm:pt modelId="{76A03F49-2527-4FB4-93E9-C82DB2AB3973}" type="pres">
      <dgm:prSet presAssocID="{C9C487AD-8283-427B-9531-D492BF22C572}" presName="hierChild4" presStyleCnt="0"/>
      <dgm:spPr/>
    </dgm:pt>
    <dgm:pt modelId="{A23F4397-78BE-4838-AE54-8C99B3BD7D13}" type="pres">
      <dgm:prSet presAssocID="{C9C487AD-8283-427B-9531-D492BF22C572}" presName="hierChild5" presStyleCnt="0"/>
      <dgm:spPr/>
    </dgm:pt>
    <dgm:pt modelId="{2A9FB118-132A-4B2E-B8FA-A5085AD0FDF8}" type="pres">
      <dgm:prSet presAssocID="{E913D5D6-B574-4763-94F8-D7601C7822BE}" presName="Name50" presStyleLbl="parChTrans1D3" presStyleIdx="2" presStyleCnt="9"/>
      <dgm:spPr/>
      <dgm:t>
        <a:bodyPr/>
        <a:lstStyle/>
        <a:p>
          <a:endParaRPr lang="en-US"/>
        </a:p>
      </dgm:t>
    </dgm:pt>
    <dgm:pt modelId="{A7A12B9D-6EEB-4D0E-AB4E-80CA8F9D3450}" type="pres">
      <dgm:prSet presAssocID="{114169CF-D56C-4591-9D30-6F545428D003}" presName="hierRoot2" presStyleCnt="0">
        <dgm:presLayoutVars>
          <dgm:hierBranch val="r"/>
        </dgm:presLayoutVars>
      </dgm:prSet>
      <dgm:spPr/>
    </dgm:pt>
    <dgm:pt modelId="{BFC5DF26-31D8-4240-B7C0-D6EDCE99ECFC}" type="pres">
      <dgm:prSet presAssocID="{114169CF-D56C-4591-9D30-6F545428D003}" presName="rootComposite" presStyleCnt="0"/>
      <dgm:spPr/>
    </dgm:pt>
    <dgm:pt modelId="{AFFF7A8B-D9AA-4C2C-B594-ABEE444B0FBB}" type="pres">
      <dgm:prSet presAssocID="{114169CF-D56C-4591-9D30-6F545428D003}" presName="rootText" presStyleLbl="node3" presStyleIdx="2" presStyleCnt="9" custScaleX="175725" custScaleY="123008">
        <dgm:presLayoutVars>
          <dgm:chPref val="3"/>
        </dgm:presLayoutVars>
      </dgm:prSet>
      <dgm:spPr/>
      <dgm:t>
        <a:bodyPr/>
        <a:lstStyle/>
        <a:p>
          <a:endParaRPr lang="en-US"/>
        </a:p>
      </dgm:t>
    </dgm:pt>
    <dgm:pt modelId="{B5EC4903-6124-4F2B-B4AB-7254888975F5}" type="pres">
      <dgm:prSet presAssocID="{114169CF-D56C-4591-9D30-6F545428D003}" presName="rootConnector" presStyleLbl="node3" presStyleIdx="2" presStyleCnt="9"/>
      <dgm:spPr/>
      <dgm:t>
        <a:bodyPr/>
        <a:lstStyle/>
        <a:p>
          <a:endParaRPr lang="en-US"/>
        </a:p>
      </dgm:t>
    </dgm:pt>
    <dgm:pt modelId="{E004E007-B726-4F30-B83A-B9BFFC009FCB}" type="pres">
      <dgm:prSet presAssocID="{114169CF-D56C-4591-9D30-6F545428D003}" presName="hierChild4" presStyleCnt="0"/>
      <dgm:spPr/>
    </dgm:pt>
    <dgm:pt modelId="{A246B4D6-5DE4-4325-86F0-7B6847DB9D14}" type="pres">
      <dgm:prSet presAssocID="{114169CF-D56C-4591-9D30-6F545428D003}" presName="hierChild5" presStyleCnt="0"/>
      <dgm:spPr/>
    </dgm:pt>
    <dgm:pt modelId="{F58BCB59-E0B1-4058-A4B2-09336E6A8FD3}" type="pres">
      <dgm:prSet presAssocID="{777BAB86-AD05-4A3A-B51D-32E5C93304CD}" presName="Name50" presStyleLbl="parChTrans1D3" presStyleIdx="3" presStyleCnt="9"/>
      <dgm:spPr/>
      <dgm:t>
        <a:bodyPr/>
        <a:lstStyle/>
        <a:p>
          <a:endParaRPr lang="en-US"/>
        </a:p>
      </dgm:t>
    </dgm:pt>
    <dgm:pt modelId="{C83CB8DA-FDE9-40FF-9E63-20482C737BA0}" type="pres">
      <dgm:prSet presAssocID="{6E536BBA-CF5A-4FCB-A6D4-F99259DCB2B5}" presName="hierRoot2" presStyleCnt="0">
        <dgm:presLayoutVars>
          <dgm:hierBranch val="init"/>
        </dgm:presLayoutVars>
      </dgm:prSet>
      <dgm:spPr/>
    </dgm:pt>
    <dgm:pt modelId="{11CD1091-FFA7-493C-BD7D-AA1C5E0F3B74}" type="pres">
      <dgm:prSet presAssocID="{6E536BBA-CF5A-4FCB-A6D4-F99259DCB2B5}" presName="rootComposite" presStyleCnt="0"/>
      <dgm:spPr/>
    </dgm:pt>
    <dgm:pt modelId="{930B686F-63E1-434B-8640-BBE6B9B52151}" type="pres">
      <dgm:prSet presAssocID="{6E536BBA-CF5A-4FCB-A6D4-F99259DCB2B5}" presName="rootText" presStyleLbl="node3" presStyleIdx="3" presStyleCnt="9" custScaleX="175725" custScaleY="123008">
        <dgm:presLayoutVars>
          <dgm:chPref val="3"/>
        </dgm:presLayoutVars>
      </dgm:prSet>
      <dgm:spPr/>
      <dgm:t>
        <a:bodyPr/>
        <a:lstStyle/>
        <a:p>
          <a:endParaRPr lang="en-US"/>
        </a:p>
      </dgm:t>
    </dgm:pt>
    <dgm:pt modelId="{C7276A76-268C-4F4E-91C2-2ACB46F28823}" type="pres">
      <dgm:prSet presAssocID="{6E536BBA-CF5A-4FCB-A6D4-F99259DCB2B5}" presName="rootConnector" presStyleLbl="node3" presStyleIdx="3" presStyleCnt="9"/>
      <dgm:spPr/>
      <dgm:t>
        <a:bodyPr/>
        <a:lstStyle/>
        <a:p>
          <a:endParaRPr lang="en-US"/>
        </a:p>
      </dgm:t>
    </dgm:pt>
    <dgm:pt modelId="{2E2F02A8-C6B6-46FB-AB83-189813F7F72D}" type="pres">
      <dgm:prSet presAssocID="{6E536BBA-CF5A-4FCB-A6D4-F99259DCB2B5}" presName="hierChild4" presStyleCnt="0"/>
      <dgm:spPr/>
    </dgm:pt>
    <dgm:pt modelId="{DA3DC285-BBD8-454B-9914-86D0794EC8DA}" type="pres">
      <dgm:prSet presAssocID="{6E536BBA-CF5A-4FCB-A6D4-F99259DCB2B5}" presName="hierChild5" presStyleCnt="0"/>
      <dgm:spPr/>
    </dgm:pt>
    <dgm:pt modelId="{865560F5-F0B8-4EF1-80EE-F3981F5B2C82}" type="pres">
      <dgm:prSet presAssocID="{67571DF9-A892-4CE7-BA93-64859EF97F2C}" presName="hierChild5" presStyleCnt="0"/>
      <dgm:spPr/>
    </dgm:pt>
    <dgm:pt modelId="{C3B2A96D-3817-46B4-B4DE-2BB106D06173}" type="pres">
      <dgm:prSet presAssocID="{A44EDD2C-76C2-4DB3-BF7A-AEF6835CF15F}" presName="Name35" presStyleLbl="parChTrans1D2" presStyleIdx="1" presStyleCnt="3"/>
      <dgm:spPr/>
      <dgm:t>
        <a:bodyPr/>
        <a:lstStyle/>
        <a:p>
          <a:endParaRPr lang="en-US"/>
        </a:p>
      </dgm:t>
    </dgm:pt>
    <dgm:pt modelId="{94DD2CD2-7487-4D8E-A617-DE635AAAAAA6}" type="pres">
      <dgm:prSet presAssocID="{A8B9E558-D540-4878-B30B-3D25AF483927}" presName="hierRoot2" presStyleCnt="0">
        <dgm:presLayoutVars>
          <dgm:hierBranch val="r"/>
        </dgm:presLayoutVars>
      </dgm:prSet>
      <dgm:spPr/>
    </dgm:pt>
    <dgm:pt modelId="{EE6BBAD2-E132-44F0-9EF3-DA520179035A}" type="pres">
      <dgm:prSet presAssocID="{A8B9E558-D540-4878-B30B-3D25AF483927}" presName="rootComposite" presStyleCnt="0"/>
      <dgm:spPr/>
    </dgm:pt>
    <dgm:pt modelId="{EFE8D37E-1C51-4131-92B4-14A0FF04596F}" type="pres">
      <dgm:prSet presAssocID="{A8B9E558-D540-4878-B30B-3D25AF483927}" presName="rootText" presStyleLbl="node2" presStyleIdx="1" presStyleCnt="3" custScaleX="223643">
        <dgm:presLayoutVars>
          <dgm:chPref val="3"/>
        </dgm:presLayoutVars>
      </dgm:prSet>
      <dgm:spPr/>
      <dgm:t>
        <a:bodyPr/>
        <a:lstStyle/>
        <a:p>
          <a:endParaRPr lang="en-US"/>
        </a:p>
      </dgm:t>
    </dgm:pt>
    <dgm:pt modelId="{C20DCC8E-CAC7-4CA1-A441-121DCC6B5502}" type="pres">
      <dgm:prSet presAssocID="{A8B9E558-D540-4878-B30B-3D25AF483927}" presName="rootConnector" presStyleLbl="node2" presStyleIdx="1" presStyleCnt="3"/>
      <dgm:spPr/>
      <dgm:t>
        <a:bodyPr/>
        <a:lstStyle/>
        <a:p>
          <a:endParaRPr lang="en-US"/>
        </a:p>
      </dgm:t>
    </dgm:pt>
    <dgm:pt modelId="{984322C6-98AB-48D4-AC9D-D7D1A9030FBE}" type="pres">
      <dgm:prSet presAssocID="{A8B9E558-D540-4878-B30B-3D25AF483927}" presName="hierChild4" presStyleCnt="0"/>
      <dgm:spPr/>
    </dgm:pt>
    <dgm:pt modelId="{7E552DC8-42F5-4D40-9398-7BBCBCCA0A70}" type="pres">
      <dgm:prSet presAssocID="{07654075-40FA-438A-BCCA-B1628B446698}" presName="Name50" presStyleLbl="parChTrans1D3" presStyleIdx="4" presStyleCnt="9"/>
      <dgm:spPr/>
      <dgm:t>
        <a:bodyPr/>
        <a:lstStyle/>
        <a:p>
          <a:endParaRPr lang="en-US"/>
        </a:p>
      </dgm:t>
    </dgm:pt>
    <dgm:pt modelId="{D65277AD-0DEC-40BD-9614-0CBC2F63FC25}" type="pres">
      <dgm:prSet presAssocID="{18FA6043-3158-4877-96D8-8A599EBBE826}" presName="hierRoot2" presStyleCnt="0">
        <dgm:presLayoutVars>
          <dgm:hierBranch val="r"/>
        </dgm:presLayoutVars>
      </dgm:prSet>
      <dgm:spPr/>
    </dgm:pt>
    <dgm:pt modelId="{B5CC2199-A798-4089-AF76-3909222D51AB}" type="pres">
      <dgm:prSet presAssocID="{18FA6043-3158-4877-96D8-8A599EBBE826}" presName="rootComposite" presStyleCnt="0"/>
      <dgm:spPr/>
    </dgm:pt>
    <dgm:pt modelId="{8EE8A543-70EA-4AA9-8D4F-C9B78C6FBAD2}" type="pres">
      <dgm:prSet presAssocID="{18FA6043-3158-4877-96D8-8A599EBBE826}" presName="rootText" presStyleLbl="node3" presStyleIdx="4" presStyleCnt="9" custScaleX="175725">
        <dgm:presLayoutVars>
          <dgm:chPref val="3"/>
        </dgm:presLayoutVars>
      </dgm:prSet>
      <dgm:spPr/>
      <dgm:t>
        <a:bodyPr/>
        <a:lstStyle/>
        <a:p>
          <a:endParaRPr lang="en-US"/>
        </a:p>
      </dgm:t>
    </dgm:pt>
    <dgm:pt modelId="{47D3A39C-B297-4005-9468-E00060706711}" type="pres">
      <dgm:prSet presAssocID="{18FA6043-3158-4877-96D8-8A599EBBE826}" presName="rootConnector" presStyleLbl="node3" presStyleIdx="4" presStyleCnt="9"/>
      <dgm:spPr/>
      <dgm:t>
        <a:bodyPr/>
        <a:lstStyle/>
        <a:p>
          <a:endParaRPr lang="en-US"/>
        </a:p>
      </dgm:t>
    </dgm:pt>
    <dgm:pt modelId="{6F45306B-A287-4BF2-A906-45FB9A5E240B}" type="pres">
      <dgm:prSet presAssocID="{18FA6043-3158-4877-96D8-8A599EBBE826}" presName="hierChild4" presStyleCnt="0"/>
      <dgm:spPr/>
    </dgm:pt>
    <dgm:pt modelId="{48CAC721-DF5A-4C30-9107-DCFD226D1543}" type="pres">
      <dgm:prSet presAssocID="{18FA6043-3158-4877-96D8-8A599EBBE826}" presName="hierChild5" presStyleCnt="0"/>
      <dgm:spPr/>
    </dgm:pt>
    <dgm:pt modelId="{4D285F55-8B46-470D-A262-A0744C087968}" type="pres">
      <dgm:prSet presAssocID="{A77E86CD-8EE8-40A1-BAE3-3BD559D36CEE}" presName="Name50" presStyleLbl="parChTrans1D3" presStyleIdx="5" presStyleCnt="9"/>
      <dgm:spPr/>
      <dgm:t>
        <a:bodyPr/>
        <a:lstStyle/>
        <a:p>
          <a:endParaRPr lang="en-US"/>
        </a:p>
      </dgm:t>
    </dgm:pt>
    <dgm:pt modelId="{48537639-3182-4DB6-8771-4B5869A54C6F}" type="pres">
      <dgm:prSet presAssocID="{8ED1AD7F-9ACC-482C-9280-A9AB4D5A9BC0}" presName="hierRoot2" presStyleCnt="0">
        <dgm:presLayoutVars>
          <dgm:hierBranch val="r"/>
        </dgm:presLayoutVars>
      </dgm:prSet>
      <dgm:spPr/>
    </dgm:pt>
    <dgm:pt modelId="{5E65FE35-6E02-4F72-BCA6-56E81F9C0CD9}" type="pres">
      <dgm:prSet presAssocID="{8ED1AD7F-9ACC-482C-9280-A9AB4D5A9BC0}" presName="rootComposite" presStyleCnt="0"/>
      <dgm:spPr/>
    </dgm:pt>
    <dgm:pt modelId="{6E50E927-C698-4AFE-A79F-5470AF4D418A}" type="pres">
      <dgm:prSet presAssocID="{8ED1AD7F-9ACC-482C-9280-A9AB4D5A9BC0}" presName="rootText" presStyleLbl="node3" presStyleIdx="5" presStyleCnt="9" custScaleX="175725">
        <dgm:presLayoutVars>
          <dgm:chPref val="3"/>
        </dgm:presLayoutVars>
      </dgm:prSet>
      <dgm:spPr/>
      <dgm:t>
        <a:bodyPr/>
        <a:lstStyle/>
        <a:p>
          <a:endParaRPr lang="en-US"/>
        </a:p>
      </dgm:t>
    </dgm:pt>
    <dgm:pt modelId="{E8B9A27E-D146-4E0C-AB3B-45D5B35BCD0A}" type="pres">
      <dgm:prSet presAssocID="{8ED1AD7F-9ACC-482C-9280-A9AB4D5A9BC0}" presName="rootConnector" presStyleLbl="node3" presStyleIdx="5" presStyleCnt="9"/>
      <dgm:spPr/>
      <dgm:t>
        <a:bodyPr/>
        <a:lstStyle/>
        <a:p>
          <a:endParaRPr lang="en-US"/>
        </a:p>
      </dgm:t>
    </dgm:pt>
    <dgm:pt modelId="{2BD91723-7577-482E-839E-D0EB5296FC4A}" type="pres">
      <dgm:prSet presAssocID="{8ED1AD7F-9ACC-482C-9280-A9AB4D5A9BC0}" presName="hierChild4" presStyleCnt="0"/>
      <dgm:spPr/>
    </dgm:pt>
    <dgm:pt modelId="{6C6BE3EE-F8D9-48CC-9DE8-99D463704339}" type="pres">
      <dgm:prSet presAssocID="{8ED1AD7F-9ACC-482C-9280-A9AB4D5A9BC0}" presName="hierChild5" presStyleCnt="0"/>
      <dgm:spPr/>
    </dgm:pt>
    <dgm:pt modelId="{E20B357C-EF20-43E4-9D6D-66ED8582BE7E}" type="pres">
      <dgm:prSet presAssocID="{39A973C9-3612-4BCB-A5D7-F73CB7DE11CA}" presName="Name50" presStyleLbl="parChTrans1D3" presStyleIdx="6" presStyleCnt="9"/>
      <dgm:spPr/>
      <dgm:t>
        <a:bodyPr/>
        <a:lstStyle/>
        <a:p>
          <a:endParaRPr lang="en-US"/>
        </a:p>
      </dgm:t>
    </dgm:pt>
    <dgm:pt modelId="{9B4D8204-1C1D-47C7-A665-DD1B3D70EFCE}" type="pres">
      <dgm:prSet presAssocID="{4AEB406D-C6AA-4CC8-A4BA-53B477201C16}" presName="hierRoot2" presStyleCnt="0">
        <dgm:presLayoutVars>
          <dgm:hierBranch val="r"/>
        </dgm:presLayoutVars>
      </dgm:prSet>
      <dgm:spPr/>
    </dgm:pt>
    <dgm:pt modelId="{922E2B57-0568-423A-B382-5200B2EE07AD}" type="pres">
      <dgm:prSet presAssocID="{4AEB406D-C6AA-4CC8-A4BA-53B477201C16}" presName="rootComposite" presStyleCnt="0"/>
      <dgm:spPr/>
    </dgm:pt>
    <dgm:pt modelId="{6ED795BE-CDCE-4100-8C49-946811D536BC}" type="pres">
      <dgm:prSet presAssocID="{4AEB406D-C6AA-4CC8-A4BA-53B477201C16}" presName="rootText" presStyleLbl="node3" presStyleIdx="6" presStyleCnt="9" custScaleX="175725">
        <dgm:presLayoutVars>
          <dgm:chPref val="3"/>
        </dgm:presLayoutVars>
      </dgm:prSet>
      <dgm:spPr/>
      <dgm:t>
        <a:bodyPr/>
        <a:lstStyle/>
        <a:p>
          <a:endParaRPr lang="en-US"/>
        </a:p>
      </dgm:t>
    </dgm:pt>
    <dgm:pt modelId="{8071FF64-5CB8-4570-A9E4-EC1146424F6E}" type="pres">
      <dgm:prSet presAssocID="{4AEB406D-C6AA-4CC8-A4BA-53B477201C16}" presName="rootConnector" presStyleLbl="node3" presStyleIdx="6" presStyleCnt="9"/>
      <dgm:spPr/>
      <dgm:t>
        <a:bodyPr/>
        <a:lstStyle/>
        <a:p>
          <a:endParaRPr lang="en-US"/>
        </a:p>
      </dgm:t>
    </dgm:pt>
    <dgm:pt modelId="{C09F4745-90B5-4B9B-831D-690108631D38}" type="pres">
      <dgm:prSet presAssocID="{4AEB406D-C6AA-4CC8-A4BA-53B477201C16}" presName="hierChild4" presStyleCnt="0"/>
      <dgm:spPr/>
    </dgm:pt>
    <dgm:pt modelId="{B09798C4-1409-4D87-8811-43BAFD72A445}" type="pres">
      <dgm:prSet presAssocID="{4AEB406D-C6AA-4CC8-A4BA-53B477201C16}" presName="hierChild5" presStyleCnt="0"/>
      <dgm:spPr/>
    </dgm:pt>
    <dgm:pt modelId="{21005489-579D-4CAB-9166-E56BC9045329}" type="pres">
      <dgm:prSet presAssocID="{CBE81B99-17D5-4575-AC7E-EB11C59BBBCF}" presName="Name50" presStyleLbl="parChTrans1D3" presStyleIdx="7" presStyleCnt="9"/>
      <dgm:spPr/>
      <dgm:t>
        <a:bodyPr/>
        <a:lstStyle/>
        <a:p>
          <a:endParaRPr lang="en-US"/>
        </a:p>
      </dgm:t>
    </dgm:pt>
    <dgm:pt modelId="{49D48854-1D39-40DD-A18C-9376580BA069}" type="pres">
      <dgm:prSet presAssocID="{578D2F6D-4582-4FAB-97CF-7D08095578A4}" presName="hierRoot2" presStyleCnt="0">
        <dgm:presLayoutVars>
          <dgm:hierBranch val="init"/>
        </dgm:presLayoutVars>
      </dgm:prSet>
      <dgm:spPr/>
    </dgm:pt>
    <dgm:pt modelId="{BAC16E97-B422-424A-9FD4-06D2EE2D0F96}" type="pres">
      <dgm:prSet presAssocID="{578D2F6D-4582-4FAB-97CF-7D08095578A4}" presName="rootComposite" presStyleCnt="0"/>
      <dgm:spPr/>
    </dgm:pt>
    <dgm:pt modelId="{73AF2ACC-4513-4C36-A612-4B6E88222F45}" type="pres">
      <dgm:prSet presAssocID="{578D2F6D-4582-4FAB-97CF-7D08095578A4}" presName="rootText" presStyleLbl="node3" presStyleIdx="7" presStyleCnt="9" custScaleX="175725">
        <dgm:presLayoutVars>
          <dgm:chPref val="3"/>
        </dgm:presLayoutVars>
      </dgm:prSet>
      <dgm:spPr/>
      <dgm:t>
        <a:bodyPr/>
        <a:lstStyle/>
        <a:p>
          <a:endParaRPr lang="en-US"/>
        </a:p>
      </dgm:t>
    </dgm:pt>
    <dgm:pt modelId="{08C161FF-911C-47A1-9E5C-7D2ED23F3339}" type="pres">
      <dgm:prSet presAssocID="{578D2F6D-4582-4FAB-97CF-7D08095578A4}" presName="rootConnector" presStyleLbl="node3" presStyleIdx="7" presStyleCnt="9"/>
      <dgm:spPr/>
      <dgm:t>
        <a:bodyPr/>
        <a:lstStyle/>
        <a:p>
          <a:endParaRPr lang="en-US"/>
        </a:p>
      </dgm:t>
    </dgm:pt>
    <dgm:pt modelId="{9037DF60-5227-4531-B79F-E28C70825B38}" type="pres">
      <dgm:prSet presAssocID="{578D2F6D-4582-4FAB-97CF-7D08095578A4}" presName="hierChild4" presStyleCnt="0"/>
      <dgm:spPr/>
    </dgm:pt>
    <dgm:pt modelId="{563A0260-DA1F-4279-9575-50FA27DE5135}" type="pres">
      <dgm:prSet presAssocID="{578D2F6D-4582-4FAB-97CF-7D08095578A4}" presName="hierChild5" presStyleCnt="0"/>
      <dgm:spPr/>
    </dgm:pt>
    <dgm:pt modelId="{0EFAC4D5-1EE5-4A41-9B93-FBBD0C5235C8}" type="pres">
      <dgm:prSet presAssocID="{24FCAE00-E323-4F7E-8C0A-87AD370FB244}" presName="Name50" presStyleLbl="parChTrans1D3" presStyleIdx="8" presStyleCnt="9"/>
      <dgm:spPr/>
      <dgm:t>
        <a:bodyPr/>
        <a:lstStyle/>
        <a:p>
          <a:endParaRPr lang="en-US"/>
        </a:p>
      </dgm:t>
    </dgm:pt>
    <dgm:pt modelId="{B7FC57F2-992F-4694-BAEB-9DA90316B658}" type="pres">
      <dgm:prSet presAssocID="{75D3066C-9249-4D8B-8730-E930CDFAF04F}" presName="hierRoot2" presStyleCnt="0">
        <dgm:presLayoutVars>
          <dgm:hierBranch val="r"/>
        </dgm:presLayoutVars>
      </dgm:prSet>
      <dgm:spPr/>
    </dgm:pt>
    <dgm:pt modelId="{59455295-3C8E-49D3-B152-0FFF6F78AD95}" type="pres">
      <dgm:prSet presAssocID="{75D3066C-9249-4D8B-8730-E930CDFAF04F}" presName="rootComposite" presStyleCnt="0"/>
      <dgm:spPr/>
    </dgm:pt>
    <dgm:pt modelId="{5091CDEE-B69D-41A9-892B-D8C359F6A10F}" type="pres">
      <dgm:prSet presAssocID="{75D3066C-9249-4D8B-8730-E930CDFAF04F}" presName="rootText" presStyleLbl="node3" presStyleIdx="8" presStyleCnt="9" custScaleX="175725">
        <dgm:presLayoutVars>
          <dgm:chPref val="3"/>
        </dgm:presLayoutVars>
      </dgm:prSet>
      <dgm:spPr/>
      <dgm:t>
        <a:bodyPr/>
        <a:lstStyle/>
        <a:p>
          <a:endParaRPr lang="en-US"/>
        </a:p>
      </dgm:t>
    </dgm:pt>
    <dgm:pt modelId="{CB9F3E6F-A543-4CEE-BC4B-110EACC5B5AC}" type="pres">
      <dgm:prSet presAssocID="{75D3066C-9249-4D8B-8730-E930CDFAF04F}" presName="rootConnector" presStyleLbl="node3" presStyleIdx="8" presStyleCnt="9"/>
      <dgm:spPr/>
      <dgm:t>
        <a:bodyPr/>
        <a:lstStyle/>
        <a:p>
          <a:endParaRPr lang="en-US"/>
        </a:p>
      </dgm:t>
    </dgm:pt>
    <dgm:pt modelId="{CD6C104C-632A-4C3C-971C-6C8EB0D9973B}" type="pres">
      <dgm:prSet presAssocID="{75D3066C-9249-4D8B-8730-E930CDFAF04F}" presName="hierChild4" presStyleCnt="0"/>
      <dgm:spPr/>
    </dgm:pt>
    <dgm:pt modelId="{730614EE-25CC-4F97-991C-2B98AFF60E24}" type="pres">
      <dgm:prSet presAssocID="{75D3066C-9249-4D8B-8730-E930CDFAF04F}" presName="hierChild5" presStyleCnt="0"/>
      <dgm:spPr/>
    </dgm:pt>
    <dgm:pt modelId="{C03E9F8B-BAFE-41BC-8EFC-B4B1D51FF7FF}" type="pres">
      <dgm:prSet presAssocID="{A8B9E558-D540-4878-B30B-3D25AF483927}" presName="hierChild5" presStyleCnt="0"/>
      <dgm:spPr/>
    </dgm:pt>
    <dgm:pt modelId="{CCD09944-6683-4183-B6FE-F19E04B65FAC}" type="pres">
      <dgm:prSet presAssocID="{2843C7F0-BAA5-4866-ADEB-E871B891CE3B}" presName="Name35" presStyleLbl="parChTrans1D2" presStyleIdx="2" presStyleCnt="3"/>
      <dgm:spPr/>
      <dgm:t>
        <a:bodyPr/>
        <a:lstStyle/>
        <a:p>
          <a:endParaRPr lang="en-US"/>
        </a:p>
      </dgm:t>
    </dgm:pt>
    <dgm:pt modelId="{EECDE839-3AFB-4890-81AE-752705B5B256}" type="pres">
      <dgm:prSet presAssocID="{77E14FB3-A138-4DE7-BDA7-F2D3AEA8B764}" presName="hierRoot2" presStyleCnt="0">
        <dgm:presLayoutVars>
          <dgm:hierBranch val="r"/>
        </dgm:presLayoutVars>
      </dgm:prSet>
      <dgm:spPr/>
    </dgm:pt>
    <dgm:pt modelId="{C54E11C2-2D4E-46ED-ABA1-6975FAAB9FF6}" type="pres">
      <dgm:prSet presAssocID="{77E14FB3-A138-4DE7-BDA7-F2D3AEA8B764}" presName="rootComposite" presStyleCnt="0"/>
      <dgm:spPr/>
    </dgm:pt>
    <dgm:pt modelId="{2B4FE523-C0DB-4950-9D2F-A4A61B03D390}" type="pres">
      <dgm:prSet presAssocID="{77E14FB3-A138-4DE7-BDA7-F2D3AEA8B764}" presName="rootText" presStyleLbl="node2" presStyleIdx="2" presStyleCnt="3" custScaleX="223643">
        <dgm:presLayoutVars>
          <dgm:chPref val="3"/>
        </dgm:presLayoutVars>
      </dgm:prSet>
      <dgm:spPr/>
      <dgm:t>
        <a:bodyPr/>
        <a:lstStyle/>
        <a:p>
          <a:endParaRPr lang="en-US"/>
        </a:p>
      </dgm:t>
    </dgm:pt>
    <dgm:pt modelId="{6ED06F03-075E-4A7C-9D93-3C89DF08A2FC}" type="pres">
      <dgm:prSet presAssocID="{77E14FB3-A138-4DE7-BDA7-F2D3AEA8B764}" presName="rootConnector" presStyleLbl="node2" presStyleIdx="2" presStyleCnt="3"/>
      <dgm:spPr/>
      <dgm:t>
        <a:bodyPr/>
        <a:lstStyle/>
        <a:p>
          <a:endParaRPr lang="en-US"/>
        </a:p>
      </dgm:t>
    </dgm:pt>
    <dgm:pt modelId="{48CB36D1-9C67-4948-9C19-2D0ED0C3291D}" type="pres">
      <dgm:prSet presAssocID="{77E14FB3-A138-4DE7-BDA7-F2D3AEA8B764}" presName="hierChild4" presStyleCnt="0"/>
      <dgm:spPr/>
    </dgm:pt>
    <dgm:pt modelId="{08CEEF10-8E96-49A2-8359-7A0316F9C9CB}" type="pres">
      <dgm:prSet presAssocID="{77E14FB3-A138-4DE7-BDA7-F2D3AEA8B764}" presName="hierChild5" presStyleCnt="0"/>
      <dgm:spPr/>
    </dgm:pt>
    <dgm:pt modelId="{5AE5506F-5C95-48B2-9DA7-F93A66CCE7BF}" type="pres">
      <dgm:prSet presAssocID="{E9E1A1D1-4C39-4974-B006-1DCD8DF09BF3}" presName="hierChild3" presStyleCnt="0"/>
      <dgm:spPr/>
    </dgm:pt>
  </dgm:ptLst>
  <dgm:cxnLst>
    <dgm:cxn modelId="{8FB875C9-BEA5-4A43-829A-58E67092BE48}" type="presOf" srcId="{E7A7B040-323E-4174-A0D0-3CDEC19D4F38}" destId="{9E236499-7E16-4E29-BD5F-837B5564DCE6}" srcOrd="0" destOrd="0" presId="urn:microsoft.com/office/officeart/2005/8/layout/orgChart1"/>
    <dgm:cxn modelId="{EE7BD9E4-4D00-428D-A750-554DBDA8A7D7}" type="presOf" srcId="{39A973C9-3612-4BCB-A5D7-F73CB7DE11CA}" destId="{E20B357C-EF20-43E4-9D6D-66ED8582BE7E}" srcOrd="0" destOrd="0" presId="urn:microsoft.com/office/officeart/2005/8/layout/orgChart1"/>
    <dgm:cxn modelId="{35CFA61A-2113-4405-B0EA-37375AEAF3CF}" type="presOf" srcId="{CEC7FB07-3DBF-4B61-859F-6314D609B34D}" destId="{EBD6E628-BEB8-4837-9D72-4AF6A787D50D}" srcOrd="0" destOrd="0" presId="urn:microsoft.com/office/officeart/2005/8/layout/orgChart1"/>
    <dgm:cxn modelId="{A826C202-F188-412E-A174-9C63F71596B8}" type="presOf" srcId="{E579F758-727B-47DC-AE46-E0409B275355}" destId="{2F366720-8ADA-4CC5-BC43-8BBA359BAFD7}" srcOrd="1" destOrd="0" presId="urn:microsoft.com/office/officeart/2005/8/layout/orgChart1"/>
    <dgm:cxn modelId="{C437C0BC-8C84-43B6-B67C-A136D9E0A1B6}" type="presOf" srcId="{BC1F1CA1-63C1-44EC-832B-95080E662932}" destId="{C702EF37-C9A6-4EEB-BFEA-D04ECCA0792B}" srcOrd="0" destOrd="0" presId="urn:microsoft.com/office/officeart/2005/8/layout/orgChart1"/>
    <dgm:cxn modelId="{42F55DCE-640C-4307-BD11-00C7706F845B}" type="presOf" srcId="{8ED1AD7F-9ACC-482C-9280-A9AB4D5A9BC0}" destId="{6E50E927-C698-4AFE-A79F-5470AF4D418A}" srcOrd="0" destOrd="0" presId="urn:microsoft.com/office/officeart/2005/8/layout/orgChart1"/>
    <dgm:cxn modelId="{E7F17494-95B4-419F-A0BF-F8D93A1FB966}" srcId="{E9E1A1D1-4C39-4974-B006-1DCD8DF09BF3}" destId="{77E14FB3-A138-4DE7-BDA7-F2D3AEA8B764}" srcOrd="2" destOrd="0" parTransId="{2843C7F0-BAA5-4866-ADEB-E871B891CE3B}" sibTransId="{B92D4004-CE8E-4E40-9812-24966F501C7C}"/>
    <dgm:cxn modelId="{C4D53581-1E8E-47D2-9185-8C4D4ABDF484}" type="presOf" srcId="{A8B9E558-D540-4878-B30B-3D25AF483927}" destId="{C20DCC8E-CAC7-4CA1-A441-121DCC6B5502}" srcOrd="1" destOrd="0" presId="urn:microsoft.com/office/officeart/2005/8/layout/orgChart1"/>
    <dgm:cxn modelId="{1F8E0854-8C0B-4632-B0C3-245F00116C45}" type="presOf" srcId="{18FA6043-3158-4877-96D8-8A599EBBE826}" destId="{47D3A39C-B297-4005-9468-E00060706711}" srcOrd="1" destOrd="0" presId="urn:microsoft.com/office/officeart/2005/8/layout/orgChart1"/>
    <dgm:cxn modelId="{67165D8A-7DB9-4650-9BCA-FE77CA512194}" type="presOf" srcId="{18FA6043-3158-4877-96D8-8A599EBBE826}" destId="{8EE8A543-70EA-4AA9-8D4F-C9B78C6FBAD2}" srcOrd="0" destOrd="0" presId="urn:microsoft.com/office/officeart/2005/8/layout/orgChart1"/>
    <dgm:cxn modelId="{4F6E7708-7BE1-4A88-BA11-FBF9C88D6988}" srcId="{67571DF9-A892-4CE7-BA93-64859EF97F2C}" destId="{E579F758-727B-47DC-AE46-E0409B275355}" srcOrd="0" destOrd="0" parTransId="{CEC7FB07-3DBF-4B61-859F-6314D609B34D}" sibTransId="{4AD8E0F7-B3F7-4D51-B2EE-6F9C3867B2C8}"/>
    <dgm:cxn modelId="{59094072-E005-4B94-9EFE-42CB95980C3E}" type="presOf" srcId="{E579F758-727B-47DC-AE46-E0409B275355}" destId="{B8DE4C75-9EA9-4D56-BE5B-D44815215089}" srcOrd="0" destOrd="0" presId="urn:microsoft.com/office/officeart/2005/8/layout/orgChart1"/>
    <dgm:cxn modelId="{C9222543-F2B9-4E91-A482-7EED854E6106}" srcId="{A8B9E558-D540-4878-B30B-3D25AF483927}" destId="{18FA6043-3158-4877-96D8-8A599EBBE826}" srcOrd="0" destOrd="0" parTransId="{07654075-40FA-438A-BCCA-B1628B446698}" sibTransId="{4BDCA3E2-D612-4D73-9FFC-1CE1823EE22D}"/>
    <dgm:cxn modelId="{90B3D9F7-4739-468F-BFD6-CA0B2F703D07}" srcId="{E9E1A1D1-4C39-4974-B006-1DCD8DF09BF3}" destId="{A8B9E558-D540-4878-B30B-3D25AF483927}" srcOrd="1" destOrd="0" parTransId="{A44EDD2C-76C2-4DB3-BF7A-AEF6835CF15F}" sibTransId="{E4113E3C-BD16-4FD1-8095-436421A6A56E}"/>
    <dgm:cxn modelId="{89420BAB-1EE3-4D5F-93B9-355A3B082206}" srcId="{67571DF9-A892-4CE7-BA93-64859EF97F2C}" destId="{C9C487AD-8283-427B-9531-D492BF22C572}" srcOrd="1" destOrd="0" parTransId="{E7A7B040-323E-4174-A0D0-3CDEC19D4F38}" sibTransId="{380F1D51-0350-4367-97DB-DCD9ED3DBF74}"/>
    <dgm:cxn modelId="{C0138836-6B92-41F5-9559-5745186F2C44}" type="presOf" srcId="{E913D5D6-B574-4763-94F8-D7601C7822BE}" destId="{2A9FB118-132A-4B2E-B8FA-A5085AD0FDF8}" srcOrd="0" destOrd="0" presId="urn:microsoft.com/office/officeart/2005/8/layout/orgChart1"/>
    <dgm:cxn modelId="{CF282F10-D7DD-4AEC-9531-AEEC0930F427}" type="presOf" srcId="{C9C487AD-8283-427B-9531-D492BF22C572}" destId="{84180490-217A-47E9-9E06-CFC1CA10EDDC}" srcOrd="1" destOrd="0" presId="urn:microsoft.com/office/officeart/2005/8/layout/orgChart1"/>
    <dgm:cxn modelId="{5B476B36-F725-44F9-8C08-F95D7E17FEC4}" type="presOf" srcId="{A77E86CD-8EE8-40A1-BAE3-3BD559D36CEE}" destId="{4D285F55-8B46-470D-A262-A0744C087968}" srcOrd="0" destOrd="0" presId="urn:microsoft.com/office/officeart/2005/8/layout/orgChart1"/>
    <dgm:cxn modelId="{55676389-5763-4B35-ABBA-06A727363228}" type="presOf" srcId="{114169CF-D56C-4591-9D30-6F545428D003}" destId="{AFFF7A8B-D9AA-4C2C-B594-ABEE444B0FBB}" srcOrd="0" destOrd="0" presId="urn:microsoft.com/office/officeart/2005/8/layout/orgChart1"/>
    <dgm:cxn modelId="{FEA1E0B6-443F-4526-ABE2-B9DAE0D78778}" type="presOf" srcId="{114169CF-D56C-4591-9D30-6F545428D003}" destId="{B5EC4903-6124-4F2B-B4AB-7254888975F5}" srcOrd="1" destOrd="0" presId="urn:microsoft.com/office/officeart/2005/8/layout/orgChart1"/>
    <dgm:cxn modelId="{D77AF2DE-444B-4889-B377-9E0709290DAB}" type="presOf" srcId="{C9C487AD-8283-427B-9531-D492BF22C572}" destId="{819E3DF9-D411-4AA2-ABAD-51B1C54B7249}" srcOrd="0" destOrd="0" presId="urn:microsoft.com/office/officeart/2005/8/layout/orgChart1"/>
    <dgm:cxn modelId="{E4F06210-AB5A-459B-922F-E692CCB72A16}" type="presOf" srcId="{75D3066C-9249-4D8B-8730-E930CDFAF04F}" destId="{5091CDEE-B69D-41A9-892B-D8C359F6A10F}" srcOrd="0" destOrd="0" presId="urn:microsoft.com/office/officeart/2005/8/layout/orgChart1"/>
    <dgm:cxn modelId="{E3DEB632-F18E-4757-AD32-9B3416F2004C}" type="presOf" srcId="{75D3066C-9249-4D8B-8730-E930CDFAF04F}" destId="{CB9F3E6F-A543-4CEE-BC4B-110EACC5B5AC}" srcOrd="1" destOrd="0" presId="urn:microsoft.com/office/officeart/2005/8/layout/orgChart1"/>
    <dgm:cxn modelId="{C40E9DF0-C009-46C5-9C5F-2103C45D42D0}" type="presOf" srcId="{4AEB406D-C6AA-4CC8-A4BA-53B477201C16}" destId="{6ED795BE-CDCE-4100-8C49-946811D536BC}" srcOrd="0" destOrd="0" presId="urn:microsoft.com/office/officeart/2005/8/layout/orgChart1"/>
    <dgm:cxn modelId="{3FF199C9-D77D-4C83-B802-CE2934FF5D6C}" type="presOf" srcId="{E9E1A1D1-4C39-4974-B006-1DCD8DF09BF3}" destId="{EEE9F34B-2B8D-4B65-99EC-8AAB523AACB8}" srcOrd="0" destOrd="0" presId="urn:microsoft.com/office/officeart/2005/8/layout/orgChart1"/>
    <dgm:cxn modelId="{B307DF42-82F3-431E-BD7E-B28A78577CC5}" srcId="{67571DF9-A892-4CE7-BA93-64859EF97F2C}" destId="{114169CF-D56C-4591-9D30-6F545428D003}" srcOrd="2" destOrd="0" parTransId="{E913D5D6-B574-4763-94F8-D7601C7822BE}" sibTransId="{D30AEDC0-1423-4526-A61E-53B8D044EAD4}"/>
    <dgm:cxn modelId="{A9739E1A-D4DA-49C5-94E6-C3A46EA1E971}" type="presOf" srcId="{A8B9E558-D540-4878-B30B-3D25AF483927}" destId="{EFE8D37E-1C51-4131-92B4-14A0FF04596F}" srcOrd="0" destOrd="0" presId="urn:microsoft.com/office/officeart/2005/8/layout/orgChart1"/>
    <dgm:cxn modelId="{6981E39C-1A1C-48F5-95A3-7095EBC0109C}" srcId="{A8B9E558-D540-4878-B30B-3D25AF483927}" destId="{578D2F6D-4582-4FAB-97CF-7D08095578A4}" srcOrd="3" destOrd="0" parTransId="{CBE81B99-17D5-4575-AC7E-EB11C59BBBCF}" sibTransId="{4B4E524A-CE01-43DB-A4BB-29DCCA733C4D}"/>
    <dgm:cxn modelId="{F39EF5BA-293B-4B4C-AAE0-610D3A522381}" type="presOf" srcId="{07654075-40FA-438A-BCCA-B1628B446698}" destId="{7E552DC8-42F5-4D40-9398-7BBCBCCA0A70}" srcOrd="0" destOrd="0" presId="urn:microsoft.com/office/officeart/2005/8/layout/orgChart1"/>
    <dgm:cxn modelId="{34E3F501-E8A3-4FBC-88BB-E6EEEE929F8E}" srcId="{E9E1A1D1-4C39-4974-B006-1DCD8DF09BF3}" destId="{67571DF9-A892-4CE7-BA93-64859EF97F2C}" srcOrd="0" destOrd="0" parTransId="{F347159C-56FD-440D-9E54-4D74D96EDFD2}" sibTransId="{44958B1E-9998-4204-A8FC-C19BD7909756}"/>
    <dgm:cxn modelId="{2F0F2FDE-D525-40D2-871E-E8D95F36D59D}" type="presOf" srcId="{6E536BBA-CF5A-4FCB-A6D4-F99259DCB2B5}" destId="{930B686F-63E1-434B-8640-BBE6B9B52151}" srcOrd="0" destOrd="0" presId="urn:microsoft.com/office/officeart/2005/8/layout/orgChart1"/>
    <dgm:cxn modelId="{8400744A-DF36-4A68-8EBA-90285DB9E4B4}" type="presOf" srcId="{77E14FB3-A138-4DE7-BDA7-F2D3AEA8B764}" destId="{6ED06F03-075E-4A7C-9D93-3C89DF08A2FC}" srcOrd="1" destOrd="0" presId="urn:microsoft.com/office/officeart/2005/8/layout/orgChart1"/>
    <dgm:cxn modelId="{A88B5644-ABCD-4DC4-9122-FA674341F69C}" type="presOf" srcId="{6E536BBA-CF5A-4FCB-A6D4-F99259DCB2B5}" destId="{C7276A76-268C-4F4E-91C2-2ACB46F28823}" srcOrd="1" destOrd="0" presId="urn:microsoft.com/office/officeart/2005/8/layout/orgChart1"/>
    <dgm:cxn modelId="{6361D5FA-F0B1-4CDF-B739-F755AF6292FC}" srcId="{BC1F1CA1-63C1-44EC-832B-95080E662932}" destId="{E9E1A1D1-4C39-4974-B006-1DCD8DF09BF3}" srcOrd="0" destOrd="0" parTransId="{4DF6880F-FDEA-4E24-9C87-2768CF904D86}" sibTransId="{E5349EC2-C06F-4A72-AEB1-A7E1C507537E}"/>
    <dgm:cxn modelId="{48962CA2-17CD-4FDD-9917-D0EB46235EB0}" type="presOf" srcId="{2843C7F0-BAA5-4866-ADEB-E871B891CE3B}" destId="{CCD09944-6683-4183-B6FE-F19E04B65FAC}" srcOrd="0" destOrd="0" presId="urn:microsoft.com/office/officeart/2005/8/layout/orgChart1"/>
    <dgm:cxn modelId="{125C3F6E-5113-495C-A7F0-3F4C2F157435}" type="presOf" srcId="{F347159C-56FD-440D-9E54-4D74D96EDFD2}" destId="{194E3E96-B0E9-4193-A60B-A736098AD23D}" srcOrd="0" destOrd="0" presId="urn:microsoft.com/office/officeart/2005/8/layout/orgChart1"/>
    <dgm:cxn modelId="{36EC4F64-7DE5-4D25-A825-22B053D87A82}" srcId="{67571DF9-A892-4CE7-BA93-64859EF97F2C}" destId="{6E536BBA-CF5A-4FCB-A6D4-F99259DCB2B5}" srcOrd="3" destOrd="0" parTransId="{777BAB86-AD05-4A3A-B51D-32E5C93304CD}" sibTransId="{809B3449-D02A-480E-B5DE-CB2BA0D54C90}"/>
    <dgm:cxn modelId="{6B6D03E1-522F-4C02-A626-6083FD36AF93}" type="presOf" srcId="{E9E1A1D1-4C39-4974-B006-1DCD8DF09BF3}" destId="{BFD7E347-E4B2-4552-B491-96D50ADF3152}" srcOrd="1" destOrd="0" presId="urn:microsoft.com/office/officeart/2005/8/layout/orgChart1"/>
    <dgm:cxn modelId="{42A64B69-9A5E-43EB-8504-9DD6278A6BD4}" srcId="{A8B9E558-D540-4878-B30B-3D25AF483927}" destId="{4AEB406D-C6AA-4CC8-A4BA-53B477201C16}" srcOrd="2" destOrd="0" parTransId="{39A973C9-3612-4BCB-A5D7-F73CB7DE11CA}" sibTransId="{B294CA9E-826D-4648-AF25-E59D150B448C}"/>
    <dgm:cxn modelId="{8727CD9B-1F75-4A71-8EB5-3FED4A5610ED}" srcId="{A8B9E558-D540-4878-B30B-3D25AF483927}" destId="{75D3066C-9249-4D8B-8730-E930CDFAF04F}" srcOrd="4" destOrd="0" parTransId="{24FCAE00-E323-4F7E-8C0A-87AD370FB244}" sibTransId="{DD6D1F45-3960-40BF-ADF3-1E827D51A6D2}"/>
    <dgm:cxn modelId="{E8E18C82-B68C-4704-BF57-748CD66F2B5D}" type="presOf" srcId="{578D2F6D-4582-4FAB-97CF-7D08095578A4}" destId="{73AF2ACC-4513-4C36-A612-4B6E88222F45}" srcOrd="0" destOrd="0" presId="urn:microsoft.com/office/officeart/2005/8/layout/orgChart1"/>
    <dgm:cxn modelId="{AA9937AE-12D4-46FB-847F-76AC476B25ED}" type="presOf" srcId="{24FCAE00-E323-4F7E-8C0A-87AD370FB244}" destId="{0EFAC4D5-1EE5-4A41-9B93-FBBD0C5235C8}" srcOrd="0" destOrd="0" presId="urn:microsoft.com/office/officeart/2005/8/layout/orgChart1"/>
    <dgm:cxn modelId="{8CA0DADA-E08A-42A4-97CD-15D3BFC5CBB5}" srcId="{A8B9E558-D540-4878-B30B-3D25AF483927}" destId="{8ED1AD7F-9ACC-482C-9280-A9AB4D5A9BC0}" srcOrd="1" destOrd="0" parTransId="{A77E86CD-8EE8-40A1-BAE3-3BD559D36CEE}" sibTransId="{7BEFFA76-082D-49EB-A463-53E5EE6949D3}"/>
    <dgm:cxn modelId="{7D75BAAF-BF42-43BA-BE33-D6C24F2285A0}" type="presOf" srcId="{CBE81B99-17D5-4575-AC7E-EB11C59BBBCF}" destId="{21005489-579D-4CAB-9166-E56BC9045329}" srcOrd="0" destOrd="0" presId="urn:microsoft.com/office/officeart/2005/8/layout/orgChart1"/>
    <dgm:cxn modelId="{6F6BFE4D-907F-4F72-B476-271D5834A26D}" type="presOf" srcId="{77E14FB3-A138-4DE7-BDA7-F2D3AEA8B764}" destId="{2B4FE523-C0DB-4950-9D2F-A4A61B03D390}" srcOrd="0" destOrd="0" presId="urn:microsoft.com/office/officeart/2005/8/layout/orgChart1"/>
    <dgm:cxn modelId="{08D6768A-3555-46E8-9809-94290396FEDF}" type="presOf" srcId="{67571DF9-A892-4CE7-BA93-64859EF97F2C}" destId="{452AD1B4-484C-4749-B03F-47560C1F1E61}" srcOrd="0" destOrd="0" presId="urn:microsoft.com/office/officeart/2005/8/layout/orgChart1"/>
    <dgm:cxn modelId="{D4BB4982-CB61-48BE-9BF4-BA1E4F5CC5BC}" type="presOf" srcId="{67571DF9-A892-4CE7-BA93-64859EF97F2C}" destId="{84809AD7-FECD-4D38-82C8-DFE998B2F4F4}" srcOrd="1" destOrd="0" presId="urn:microsoft.com/office/officeart/2005/8/layout/orgChart1"/>
    <dgm:cxn modelId="{5256795D-4BF0-46BA-9295-B9042197299D}" type="presOf" srcId="{8ED1AD7F-9ACC-482C-9280-A9AB4D5A9BC0}" destId="{E8B9A27E-D146-4E0C-AB3B-45D5B35BCD0A}" srcOrd="1" destOrd="0" presId="urn:microsoft.com/office/officeart/2005/8/layout/orgChart1"/>
    <dgm:cxn modelId="{2953F41A-8421-49F7-BDFF-4F5EC01D9811}" type="presOf" srcId="{777BAB86-AD05-4A3A-B51D-32E5C93304CD}" destId="{F58BCB59-E0B1-4058-A4B2-09336E6A8FD3}" srcOrd="0" destOrd="0" presId="urn:microsoft.com/office/officeart/2005/8/layout/orgChart1"/>
    <dgm:cxn modelId="{2D245DBA-4640-4BEA-BA68-A2A3581BF907}" type="presOf" srcId="{4AEB406D-C6AA-4CC8-A4BA-53B477201C16}" destId="{8071FF64-5CB8-4570-A9E4-EC1146424F6E}" srcOrd="1" destOrd="0" presId="urn:microsoft.com/office/officeart/2005/8/layout/orgChart1"/>
    <dgm:cxn modelId="{41A2A697-FA06-419F-9C18-9CDE0EF4D5BD}" type="presOf" srcId="{A44EDD2C-76C2-4DB3-BF7A-AEF6835CF15F}" destId="{C3B2A96D-3817-46B4-B4DE-2BB106D06173}" srcOrd="0" destOrd="0" presId="urn:microsoft.com/office/officeart/2005/8/layout/orgChart1"/>
    <dgm:cxn modelId="{47434539-E77D-41F6-869C-DBD880F97A78}" type="presOf" srcId="{578D2F6D-4582-4FAB-97CF-7D08095578A4}" destId="{08C161FF-911C-47A1-9E5C-7D2ED23F3339}" srcOrd="1" destOrd="0" presId="urn:microsoft.com/office/officeart/2005/8/layout/orgChart1"/>
    <dgm:cxn modelId="{9EF66453-2429-43DD-83D0-EDAA27C7FEB8}" type="presParOf" srcId="{C702EF37-C9A6-4EEB-BFEA-D04ECCA0792B}" destId="{83793C10-9D2A-4255-B118-5A8C244881DD}" srcOrd="0" destOrd="0" presId="urn:microsoft.com/office/officeart/2005/8/layout/orgChart1"/>
    <dgm:cxn modelId="{C9921075-C3A3-4622-899B-2F5C297AB30F}" type="presParOf" srcId="{83793C10-9D2A-4255-B118-5A8C244881DD}" destId="{186F0C5F-7784-428E-97DE-6E84AA59E0B5}" srcOrd="0" destOrd="0" presId="urn:microsoft.com/office/officeart/2005/8/layout/orgChart1"/>
    <dgm:cxn modelId="{B796EEF2-8968-40BB-B435-4782F6AC2003}" type="presParOf" srcId="{186F0C5F-7784-428E-97DE-6E84AA59E0B5}" destId="{EEE9F34B-2B8D-4B65-99EC-8AAB523AACB8}" srcOrd="0" destOrd="0" presId="urn:microsoft.com/office/officeart/2005/8/layout/orgChart1"/>
    <dgm:cxn modelId="{B4F28EB1-73A9-484A-A9C2-F3F0C42F4B04}" type="presParOf" srcId="{186F0C5F-7784-428E-97DE-6E84AA59E0B5}" destId="{BFD7E347-E4B2-4552-B491-96D50ADF3152}" srcOrd="1" destOrd="0" presId="urn:microsoft.com/office/officeart/2005/8/layout/orgChart1"/>
    <dgm:cxn modelId="{39ED601D-5BE9-460A-8080-F1A34865DE71}" type="presParOf" srcId="{83793C10-9D2A-4255-B118-5A8C244881DD}" destId="{52607587-BE9F-4EC9-8227-F6D53402C85F}" srcOrd="1" destOrd="0" presId="urn:microsoft.com/office/officeart/2005/8/layout/orgChart1"/>
    <dgm:cxn modelId="{2E4C07CE-C8E4-4A9B-9D48-847B8320D7BC}" type="presParOf" srcId="{52607587-BE9F-4EC9-8227-F6D53402C85F}" destId="{194E3E96-B0E9-4193-A60B-A736098AD23D}" srcOrd="0" destOrd="0" presId="urn:microsoft.com/office/officeart/2005/8/layout/orgChart1"/>
    <dgm:cxn modelId="{F1011EFF-F2D6-4771-A737-8E0DEC4E0DEA}" type="presParOf" srcId="{52607587-BE9F-4EC9-8227-F6D53402C85F}" destId="{D2169258-64CE-493B-92B3-81BD6B40D6A6}" srcOrd="1" destOrd="0" presId="urn:microsoft.com/office/officeart/2005/8/layout/orgChart1"/>
    <dgm:cxn modelId="{951A16E7-B793-42A2-97C6-467B5D17F8C3}" type="presParOf" srcId="{D2169258-64CE-493B-92B3-81BD6B40D6A6}" destId="{A9DF4215-5024-4639-85B8-6B44DB87C855}" srcOrd="0" destOrd="0" presId="urn:microsoft.com/office/officeart/2005/8/layout/orgChart1"/>
    <dgm:cxn modelId="{51D275C9-0D31-4FE7-A886-81074E3EAAAB}" type="presParOf" srcId="{A9DF4215-5024-4639-85B8-6B44DB87C855}" destId="{452AD1B4-484C-4749-B03F-47560C1F1E61}" srcOrd="0" destOrd="0" presId="urn:microsoft.com/office/officeart/2005/8/layout/orgChart1"/>
    <dgm:cxn modelId="{DCDB8DCD-D50F-45CD-96B5-3BB7080BD42D}" type="presParOf" srcId="{A9DF4215-5024-4639-85B8-6B44DB87C855}" destId="{84809AD7-FECD-4D38-82C8-DFE998B2F4F4}" srcOrd="1" destOrd="0" presId="urn:microsoft.com/office/officeart/2005/8/layout/orgChart1"/>
    <dgm:cxn modelId="{5A3817C9-0B25-4BF8-BCE2-494FB658680E}" type="presParOf" srcId="{D2169258-64CE-493B-92B3-81BD6B40D6A6}" destId="{73D2D2CD-A32F-46E1-837A-AE63AC07DEC8}" srcOrd="1" destOrd="0" presId="urn:microsoft.com/office/officeart/2005/8/layout/orgChart1"/>
    <dgm:cxn modelId="{F4757785-8874-4FDD-8FA7-B2D6A4176D8C}" type="presParOf" srcId="{73D2D2CD-A32F-46E1-837A-AE63AC07DEC8}" destId="{EBD6E628-BEB8-4837-9D72-4AF6A787D50D}" srcOrd="0" destOrd="0" presId="urn:microsoft.com/office/officeart/2005/8/layout/orgChart1"/>
    <dgm:cxn modelId="{54B133C0-BC96-43AE-89E5-F027DBE425EC}" type="presParOf" srcId="{73D2D2CD-A32F-46E1-837A-AE63AC07DEC8}" destId="{3665007A-1621-4F8C-80A6-D4E32074AC0B}" srcOrd="1" destOrd="0" presId="urn:microsoft.com/office/officeart/2005/8/layout/orgChart1"/>
    <dgm:cxn modelId="{D9DD0546-0706-4898-B3C8-196D08AAEF6F}" type="presParOf" srcId="{3665007A-1621-4F8C-80A6-D4E32074AC0B}" destId="{2948BB90-FAB3-4562-9B51-17089C5700E6}" srcOrd="0" destOrd="0" presId="urn:microsoft.com/office/officeart/2005/8/layout/orgChart1"/>
    <dgm:cxn modelId="{325A1EE2-B562-44EC-9EEC-3274F30AAD93}" type="presParOf" srcId="{2948BB90-FAB3-4562-9B51-17089C5700E6}" destId="{B8DE4C75-9EA9-4D56-BE5B-D44815215089}" srcOrd="0" destOrd="0" presId="urn:microsoft.com/office/officeart/2005/8/layout/orgChart1"/>
    <dgm:cxn modelId="{092EABD6-EBF3-4232-AE4E-A4FEAA2FA69A}" type="presParOf" srcId="{2948BB90-FAB3-4562-9B51-17089C5700E6}" destId="{2F366720-8ADA-4CC5-BC43-8BBA359BAFD7}" srcOrd="1" destOrd="0" presId="urn:microsoft.com/office/officeart/2005/8/layout/orgChart1"/>
    <dgm:cxn modelId="{291C14FF-D582-4387-A94A-E2CC301A6826}" type="presParOf" srcId="{3665007A-1621-4F8C-80A6-D4E32074AC0B}" destId="{30287BE2-C5E3-44E3-869A-C1CE75C45DA3}" srcOrd="1" destOrd="0" presId="urn:microsoft.com/office/officeart/2005/8/layout/orgChart1"/>
    <dgm:cxn modelId="{49F9FABB-C6A4-4BF1-A5B9-A5EE66B7D7CF}" type="presParOf" srcId="{3665007A-1621-4F8C-80A6-D4E32074AC0B}" destId="{A15FA948-8C1F-4BD8-B00E-CA39ED8EC47D}" srcOrd="2" destOrd="0" presId="urn:microsoft.com/office/officeart/2005/8/layout/orgChart1"/>
    <dgm:cxn modelId="{3254C563-D02D-439B-A931-18DDEE8FC76A}" type="presParOf" srcId="{73D2D2CD-A32F-46E1-837A-AE63AC07DEC8}" destId="{9E236499-7E16-4E29-BD5F-837B5564DCE6}" srcOrd="2" destOrd="0" presId="urn:microsoft.com/office/officeart/2005/8/layout/orgChart1"/>
    <dgm:cxn modelId="{DE5C8BFF-638E-4F6D-80AE-907562563FED}" type="presParOf" srcId="{73D2D2CD-A32F-46E1-837A-AE63AC07DEC8}" destId="{A3360440-2465-47F0-B82A-25E0B8333C2A}" srcOrd="3" destOrd="0" presId="urn:microsoft.com/office/officeart/2005/8/layout/orgChart1"/>
    <dgm:cxn modelId="{9FAB5D19-7F18-4347-8460-A0ECFD717C87}" type="presParOf" srcId="{A3360440-2465-47F0-B82A-25E0B8333C2A}" destId="{CFD4F9E7-D619-43B3-8846-3DD6AFE20EAF}" srcOrd="0" destOrd="0" presId="urn:microsoft.com/office/officeart/2005/8/layout/orgChart1"/>
    <dgm:cxn modelId="{3D67F07F-7D24-46C9-8B5F-F53718CA88BE}" type="presParOf" srcId="{CFD4F9E7-D619-43B3-8846-3DD6AFE20EAF}" destId="{819E3DF9-D411-4AA2-ABAD-51B1C54B7249}" srcOrd="0" destOrd="0" presId="urn:microsoft.com/office/officeart/2005/8/layout/orgChart1"/>
    <dgm:cxn modelId="{EDE14593-A7D8-43DD-B8E3-A4514DF54BA3}" type="presParOf" srcId="{CFD4F9E7-D619-43B3-8846-3DD6AFE20EAF}" destId="{84180490-217A-47E9-9E06-CFC1CA10EDDC}" srcOrd="1" destOrd="0" presId="urn:microsoft.com/office/officeart/2005/8/layout/orgChart1"/>
    <dgm:cxn modelId="{2481609A-4937-4613-862C-C08D5F3BF97D}" type="presParOf" srcId="{A3360440-2465-47F0-B82A-25E0B8333C2A}" destId="{76A03F49-2527-4FB4-93E9-C82DB2AB3973}" srcOrd="1" destOrd="0" presId="urn:microsoft.com/office/officeart/2005/8/layout/orgChart1"/>
    <dgm:cxn modelId="{0B6B33AB-E73B-4537-81FD-6CE8E6794F80}" type="presParOf" srcId="{A3360440-2465-47F0-B82A-25E0B8333C2A}" destId="{A23F4397-78BE-4838-AE54-8C99B3BD7D13}" srcOrd="2" destOrd="0" presId="urn:microsoft.com/office/officeart/2005/8/layout/orgChart1"/>
    <dgm:cxn modelId="{AC4C1499-6064-4CDD-83C3-E1AE96A7DD31}" type="presParOf" srcId="{73D2D2CD-A32F-46E1-837A-AE63AC07DEC8}" destId="{2A9FB118-132A-4B2E-B8FA-A5085AD0FDF8}" srcOrd="4" destOrd="0" presId="urn:microsoft.com/office/officeart/2005/8/layout/orgChart1"/>
    <dgm:cxn modelId="{537FC563-A577-40EA-9042-D85C2B7D1A88}" type="presParOf" srcId="{73D2D2CD-A32F-46E1-837A-AE63AC07DEC8}" destId="{A7A12B9D-6EEB-4D0E-AB4E-80CA8F9D3450}" srcOrd="5" destOrd="0" presId="urn:microsoft.com/office/officeart/2005/8/layout/orgChart1"/>
    <dgm:cxn modelId="{B9F57B83-6AA0-4C4A-B410-C6DD999C464D}" type="presParOf" srcId="{A7A12B9D-6EEB-4D0E-AB4E-80CA8F9D3450}" destId="{BFC5DF26-31D8-4240-B7C0-D6EDCE99ECFC}" srcOrd="0" destOrd="0" presId="urn:microsoft.com/office/officeart/2005/8/layout/orgChart1"/>
    <dgm:cxn modelId="{94156328-ED08-4294-91F4-A9E961E5A679}" type="presParOf" srcId="{BFC5DF26-31D8-4240-B7C0-D6EDCE99ECFC}" destId="{AFFF7A8B-D9AA-4C2C-B594-ABEE444B0FBB}" srcOrd="0" destOrd="0" presId="urn:microsoft.com/office/officeart/2005/8/layout/orgChart1"/>
    <dgm:cxn modelId="{A8BBCD1A-F372-414D-BFF3-7A0E3BCD1A34}" type="presParOf" srcId="{BFC5DF26-31D8-4240-B7C0-D6EDCE99ECFC}" destId="{B5EC4903-6124-4F2B-B4AB-7254888975F5}" srcOrd="1" destOrd="0" presId="urn:microsoft.com/office/officeart/2005/8/layout/orgChart1"/>
    <dgm:cxn modelId="{31122548-F9D9-43C6-8B44-936AE1EDAAD6}" type="presParOf" srcId="{A7A12B9D-6EEB-4D0E-AB4E-80CA8F9D3450}" destId="{E004E007-B726-4F30-B83A-B9BFFC009FCB}" srcOrd="1" destOrd="0" presId="urn:microsoft.com/office/officeart/2005/8/layout/orgChart1"/>
    <dgm:cxn modelId="{ECE6F186-7345-43DE-AB9C-0D3202A8D5E1}" type="presParOf" srcId="{A7A12B9D-6EEB-4D0E-AB4E-80CA8F9D3450}" destId="{A246B4D6-5DE4-4325-86F0-7B6847DB9D14}" srcOrd="2" destOrd="0" presId="urn:microsoft.com/office/officeart/2005/8/layout/orgChart1"/>
    <dgm:cxn modelId="{988C71D3-54F1-4857-B724-A53BE9A3F0E6}" type="presParOf" srcId="{73D2D2CD-A32F-46E1-837A-AE63AC07DEC8}" destId="{F58BCB59-E0B1-4058-A4B2-09336E6A8FD3}" srcOrd="6" destOrd="0" presId="urn:microsoft.com/office/officeart/2005/8/layout/orgChart1"/>
    <dgm:cxn modelId="{4E5BC563-D611-448C-8FEF-35ACFE2DC3B3}" type="presParOf" srcId="{73D2D2CD-A32F-46E1-837A-AE63AC07DEC8}" destId="{C83CB8DA-FDE9-40FF-9E63-20482C737BA0}" srcOrd="7" destOrd="0" presId="urn:microsoft.com/office/officeart/2005/8/layout/orgChart1"/>
    <dgm:cxn modelId="{828DB90F-0DE7-456E-8C7B-C2BA83941BD1}" type="presParOf" srcId="{C83CB8DA-FDE9-40FF-9E63-20482C737BA0}" destId="{11CD1091-FFA7-493C-BD7D-AA1C5E0F3B74}" srcOrd="0" destOrd="0" presId="urn:microsoft.com/office/officeart/2005/8/layout/orgChart1"/>
    <dgm:cxn modelId="{072A161C-257D-4AE2-8BCF-70454939C255}" type="presParOf" srcId="{11CD1091-FFA7-493C-BD7D-AA1C5E0F3B74}" destId="{930B686F-63E1-434B-8640-BBE6B9B52151}" srcOrd="0" destOrd="0" presId="urn:microsoft.com/office/officeart/2005/8/layout/orgChart1"/>
    <dgm:cxn modelId="{907F49FE-5B8B-47FC-90E7-3A3838A5960E}" type="presParOf" srcId="{11CD1091-FFA7-493C-BD7D-AA1C5E0F3B74}" destId="{C7276A76-268C-4F4E-91C2-2ACB46F28823}" srcOrd="1" destOrd="0" presId="urn:microsoft.com/office/officeart/2005/8/layout/orgChart1"/>
    <dgm:cxn modelId="{BCC2F2A4-5C5B-461C-922E-3BDB0CC0023B}" type="presParOf" srcId="{C83CB8DA-FDE9-40FF-9E63-20482C737BA0}" destId="{2E2F02A8-C6B6-46FB-AB83-189813F7F72D}" srcOrd="1" destOrd="0" presId="urn:microsoft.com/office/officeart/2005/8/layout/orgChart1"/>
    <dgm:cxn modelId="{6A92F75F-AC01-4ED5-B791-B219E2168018}" type="presParOf" srcId="{C83CB8DA-FDE9-40FF-9E63-20482C737BA0}" destId="{DA3DC285-BBD8-454B-9914-86D0794EC8DA}" srcOrd="2" destOrd="0" presId="urn:microsoft.com/office/officeart/2005/8/layout/orgChart1"/>
    <dgm:cxn modelId="{4D5A9D62-F4F1-4E28-89D6-7A59192BD6CE}" type="presParOf" srcId="{D2169258-64CE-493B-92B3-81BD6B40D6A6}" destId="{865560F5-F0B8-4EF1-80EE-F3981F5B2C82}" srcOrd="2" destOrd="0" presId="urn:microsoft.com/office/officeart/2005/8/layout/orgChart1"/>
    <dgm:cxn modelId="{C1CBBF14-77BC-4B7B-A96C-5A9D0EC57F63}" type="presParOf" srcId="{52607587-BE9F-4EC9-8227-F6D53402C85F}" destId="{C3B2A96D-3817-46B4-B4DE-2BB106D06173}" srcOrd="2" destOrd="0" presId="urn:microsoft.com/office/officeart/2005/8/layout/orgChart1"/>
    <dgm:cxn modelId="{456AE9EA-8FAE-4AC3-B450-4950E8C4BB05}" type="presParOf" srcId="{52607587-BE9F-4EC9-8227-F6D53402C85F}" destId="{94DD2CD2-7487-4D8E-A617-DE635AAAAAA6}" srcOrd="3" destOrd="0" presId="urn:microsoft.com/office/officeart/2005/8/layout/orgChart1"/>
    <dgm:cxn modelId="{B2ABCFB9-EEAA-4488-9E9C-B15254A89A96}" type="presParOf" srcId="{94DD2CD2-7487-4D8E-A617-DE635AAAAAA6}" destId="{EE6BBAD2-E132-44F0-9EF3-DA520179035A}" srcOrd="0" destOrd="0" presId="urn:microsoft.com/office/officeart/2005/8/layout/orgChart1"/>
    <dgm:cxn modelId="{2704074D-2E65-40C8-A22B-108AE57A1748}" type="presParOf" srcId="{EE6BBAD2-E132-44F0-9EF3-DA520179035A}" destId="{EFE8D37E-1C51-4131-92B4-14A0FF04596F}" srcOrd="0" destOrd="0" presId="urn:microsoft.com/office/officeart/2005/8/layout/orgChart1"/>
    <dgm:cxn modelId="{4C76D9E1-A0DE-45D1-9A0C-F5EE68480FCD}" type="presParOf" srcId="{EE6BBAD2-E132-44F0-9EF3-DA520179035A}" destId="{C20DCC8E-CAC7-4CA1-A441-121DCC6B5502}" srcOrd="1" destOrd="0" presId="urn:microsoft.com/office/officeart/2005/8/layout/orgChart1"/>
    <dgm:cxn modelId="{DA12D32D-B036-4F4F-BA5E-08CAFB0D1256}" type="presParOf" srcId="{94DD2CD2-7487-4D8E-A617-DE635AAAAAA6}" destId="{984322C6-98AB-48D4-AC9D-D7D1A9030FBE}" srcOrd="1" destOrd="0" presId="urn:microsoft.com/office/officeart/2005/8/layout/orgChart1"/>
    <dgm:cxn modelId="{FD08CA34-5F1F-4BB3-B6E2-33AFBBDFDE03}" type="presParOf" srcId="{984322C6-98AB-48D4-AC9D-D7D1A9030FBE}" destId="{7E552DC8-42F5-4D40-9398-7BBCBCCA0A70}" srcOrd="0" destOrd="0" presId="urn:microsoft.com/office/officeart/2005/8/layout/orgChart1"/>
    <dgm:cxn modelId="{039D437F-CAAA-4DAE-A229-1C4706C782E7}" type="presParOf" srcId="{984322C6-98AB-48D4-AC9D-D7D1A9030FBE}" destId="{D65277AD-0DEC-40BD-9614-0CBC2F63FC25}" srcOrd="1" destOrd="0" presId="urn:microsoft.com/office/officeart/2005/8/layout/orgChart1"/>
    <dgm:cxn modelId="{C57F747F-57C9-4D90-A855-8D2DCE770CED}" type="presParOf" srcId="{D65277AD-0DEC-40BD-9614-0CBC2F63FC25}" destId="{B5CC2199-A798-4089-AF76-3909222D51AB}" srcOrd="0" destOrd="0" presId="urn:microsoft.com/office/officeart/2005/8/layout/orgChart1"/>
    <dgm:cxn modelId="{D4D3D6C2-D649-413B-B379-B1768F4D4D72}" type="presParOf" srcId="{B5CC2199-A798-4089-AF76-3909222D51AB}" destId="{8EE8A543-70EA-4AA9-8D4F-C9B78C6FBAD2}" srcOrd="0" destOrd="0" presId="urn:microsoft.com/office/officeart/2005/8/layout/orgChart1"/>
    <dgm:cxn modelId="{916E69D9-2689-4CB4-BDA2-77F479CD8DAB}" type="presParOf" srcId="{B5CC2199-A798-4089-AF76-3909222D51AB}" destId="{47D3A39C-B297-4005-9468-E00060706711}" srcOrd="1" destOrd="0" presId="urn:microsoft.com/office/officeart/2005/8/layout/orgChart1"/>
    <dgm:cxn modelId="{4B7F494A-CBD2-4F2D-8A37-0AC107B48480}" type="presParOf" srcId="{D65277AD-0DEC-40BD-9614-0CBC2F63FC25}" destId="{6F45306B-A287-4BF2-A906-45FB9A5E240B}" srcOrd="1" destOrd="0" presId="urn:microsoft.com/office/officeart/2005/8/layout/orgChart1"/>
    <dgm:cxn modelId="{FB02B169-8DEE-4104-B149-BC8A5E642EBD}" type="presParOf" srcId="{D65277AD-0DEC-40BD-9614-0CBC2F63FC25}" destId="{48CAC721-DF5A-4C30-9107-DCFD226D1543}" srcOrd="2" destOrd="0" presId="urn:microsoft.com/office/officeart/2005/8/layout/orgChart1"/>
    <dgm:cxn modelId="{ECBB4D47-97D1-4208-B230-5EE8E1A8FE9E}" type="presParOf" srcId="{984322C6-98AB-48D4-AC9D-D7D1A9030FBE}" destId="{4D285F55-8B46-470D-A262-A0744C087968}" srcOrd="2" destOrd="0" presId="urn:microsoft.com/office/officeart/2005/8/layout/orgChart1"/>
    <dgm:cxn modelId="{0B6FFC56-44BA-41D9-B7E3-9A80493326D8}" type="presParOf" srcId="{984322C6-98AB-48D4-AC9D-D7D1A9030FBE}" destId="{48537639-3182-4DB6-8771-4B5869A54C6F}" srcOrd="3" destOrd="0" presId="urn:microsoft.com/office/officeart/2005/8/layout/orgChart1"/>
    <dgm:cxn modelId="{96B9A580-C56B-4568-A2BF-C047AFE36914}" type="presParOf" srcId="{48537639-3182-4DB6-8771-4B5869A54C6F}" destId="{5E65FE35-6E02-4F72-BCA6-56E81F9C0CD9}" srcOrd="0" destOrd="0" presId="urn:microsoft.com/office/officeart/2005/8/layout/orgChart1"/>
    <dgm:cxn modelId="{E0F49AB7-ED82-48DB-BEC3-83B9277798BF}" type="presParOf" srcId="{5E65FE35-6E02-4F72-BCA6-56E81F9C0CD9}" destId="{6E50E927-C698-4AFE-A79F-5470AF4D418A}" srcOrd="0" destOrd="0" presId="urn:microsoft.com/office/officeart/2005/8/layout/orgChart1"/>
    <dgm:cxn modelId="{90876149-7A6C-4323-90FE-56A568EF66F9}" type="presParOf" srcId="{5E65FE35-6E02-4F72-BCA6-56E81F9C0CD9}" destId="{E8B9A27E-D146-4E0C-AB3B-45D5B35BCD0A}" srcOrd="1" destOrd="0" presId="urn:microsoft.com/office/officeart/2005/8/layout/orgChart1"/>
    <dgm:cxn modelId="{594234BE-31D0-4B38-B2AB-8195DAD607C6}" type="presParOf" srcId="{48537639-3182-4DB6-8771-4B5869A54C6F}" destId="{2BD91723-7577-482E-839E-D0EB5296FC4A}" srcOrd="1" destOrd="0" presId="urn:microsoft.com/office/officeart/2005/8/layout/orgChart1"/>
    <dgm:cxn modelId="{44306666-AE0D-49EB-AF97-059120768C4B}" type="presParOf" srcId="{48537639-3182-4DB6-8771-4B5869A54C6F}" destId="{6C6BE3EE-F8D9-48CC-9DE8-99D463704339}" srcOrd="2" destOrd="0" presId="urn:microsoft.com/office/officeart/2005/8/layout/orgChart1"/>
    <dgm:cxn modelId="{5F0FC0CE-2C11-4544-802C-953B0BDE3849}" type="presParOf" srcId="{984322C6-98AB-48D4-AC9D-D7D1A9030FBE}" destId="{E20B357C-EF20-43E4-9D6D-66ED8582BE7E}" srcOrd="4" destOrd="0" presId="urn:microsoft.com/office/officeart/2005/8/layout/orgChart1"/>
    <dgm:cxn modelId="{73786A8A-5204-48CF-B6EB-617848C02643}" type="presParOf" srcId="{984322C6-98AB-48D4-AC9D-D7D1A9030FBE}" destId="{9B4D8204-1C1D-47C7-A665-DD1B3D70EFCE}" srcOrd="5" destOrd="0" presId="urn:microsoft.com/office/officeart/2005/8/layout/orgChart1"/>
    <dgm:cxn modelId="{88BC0C08-3BDD-48BC-B11B-25A4B4049226}" type="presParOf" srcId="{9B4D8204-1C1D-47C7-A665-DD1B3D70EFCE}" destId="{922E2B57-0568-423A-B382-5200B2EE07AD}" srcOrd="0" destOrd="0" presId="urn:microsoft.com/office/officeart/2005/8/layout/orgChart1"/>
    <dgm:cxn modelId="{07E5E779-17CC-48D4-BD67-A7BBB4ACE18E}" type="presParOf" srcId="{922E2B57-0568-423A-B382-5200B2EE07AD}" destId="{6ED795BE-CDCE-4100-8C49-946811D536BC}" srcOrd="0" destOrd="0" presId="urn:microsoft.com/office/officeart/2005/8/layout/orgChart1"/>
    <dgm:cxn modelId="{3D74DCB5-7B2A-4EB9-90CB-A08F52BF4F65}" type="presParOf" srcId="{922E2B57-0568-423A-B382-5200B2EE07AD}" destId="{8071FF64-5CB8-4570-A9E4-EC1146424F6E}" srcOrd="1" destOrd="0" presId="urn:microsoft.com/office/officeart/2005/8/layout/orgChart1"/>
    <dgm:cxn modelId="{B5F3A4FC-0A9B-43C5-B80A-1916E8B21FAB}" type="presParOf" srcId="{9B4D8204-1C1D-47C7-A665-DD1B3D70EFCE}" destId="{C09F4745-90B5-4B9B-831D-690108631D38}" srcOrd="1" destOrd="0" presId="urn:microsoft.com/office/officeart/2005/8/layout/orgChart1"/>
    <dgm:cxn modelId="{897058D2-1FAF-4CCE-98AC-DE616E5EF49C}" type="presParOf" srcId="{9B4D8204-1C1D-47C7-A665-DD1B3D70EFCE}" destId="{B09798C4-1409-4D87-8811-43BAFD72A445}" srcOrd="2" destOrd="0" presId="urn:microsoft.com/office/officeart/2005/8/layout/orgChart1"/>
    <dgm:cxn modelId="{DC438DD1-965F-494B-B1F6-36D3F2D9E5CA}" type="presParOf" srcId="{984322C6-98AB-48D4-AC9D-D7D1A9030FBE}" destId="{21005489-579D-4CAB-9166-E56BC9045329}" srcOrd="6" destOrd="0" presId="urn:microsoft.com/office/officeart/2005/8/layout/orgChart1"/>
    <dgm:cxn modelId="{144AA9E4-9F81-4F8B-8FB4-C7E314974541}" type="presParOf" srcId="{984322C6-98AB-48D4-AC9D-D7D1A9030FBE}" destId="{49D48854-1D39-40DD-A18C-9376580BA069}" srcOrd="7" destOrd="0" presId="urn:microsoft.com/office/officeart/2005/8/layout/orgChart1"/>
    <dgm:cxn modelId="{48416933-E596-4E24-9609-E2C581DE404A}" type="presParOf" srcId="{49D48854-1D39-40DD-A18C-9376580BA069}" destId="{BAC16E97-B422-424A-9FD4-06D2EE2D0F96}" srcOrd="0" destOrd="0" presId="urn:microsoft.com/office/officeart/2005/8/layout/orgChart1"/>
    <dgm:cxn modelId="{8CC87E8F-7A9C-4BE5-9845-E183D7539421}" type="presParOf" srcId="{BAC16E97-B422-424A-9FD4-06D2EE2D0F96}" destId="{73AF2ACC-4513-4C36-A612-4B6E88222F45}" srcOrd="0" destOrd="0" presId="urn:microsoft.com/office/officeart/2005/8/layout/orgChart1"/>
    <dgm:cxn modelId="{DF48DF92-3D00-48C9-90E3-8DEA83F73F0B}" type="presParOf" srcId="{BAC16E97-B422-424A-9FD4-06D2EE2D0F96}" destId="{08C161FF-911C-47A1-9E5C-7D2ED23F3339}" srcOrd="1" destOrd="0" presId="urn:microsoft.com/office/officeart/2005/8/layout/orgChart1"/>
    <dgm:cxn modelId="{7732B285-7742-4541-93D5-B94FAA20A7D5}" type="presParOf" srcId="{49D48854-1D39-40DD-A18C-9376580BA069}" destId="{9037DF60-5227-4531-B79F-E28C70825B38}" srcOrd="1" destOrd="0" presId="urn:microsoft.com/office/officeart/2005/8/layout/orgChart1"/>
    <dgm:cxn modelId="{9F60BA09-2CCB-4EC3-8570-B97CB59A9BBE}" type="presParOf" srcId="{49D48854-1D39-40DD-A18C-9376580BA069}" destId="{563A0260-DA1F-4279-9575-50FA27DE5135}" srcOrd="2" destOrd="0" presId="urn:microsoft.com/office/officeart/2005/8/layout/orgChart1"/>
    <dgm:cxn modelId="{D6760FB8-3C05-406B-AE22-B296B28FC193}" type="presParOf" srcId="{984322C6-98AB-48D4-AC9D-D7D1A9030FBE}" destId="{0EFAC4D5-1EE5-4A41-9B93-FBBD0C5235C8}" srcOrd="8" destOrd="0" presId="urn:microsoft.com/office/officeart/2005/8/layout/orgChart1"/>
    <dgm:cxn modelId="{C756209E-F7EF-4161-833C-A870AFCFEDF3}" type="presParOf" srcId="{984322C6-98AB-48D4-AC9D-D7D1A9030FBE}" destId="{B7FC57F2-992F-4694-BAEB-9DA90316B658}" srcOrd="9" destOrd="0" presId="urn:microsoft.com/office/officeart/2005/8/layout/orgChart1"/>
    <dgm:cxn modelId="{A249075F-BCD8-4A20-82CA-A73A153891EF}" type="presParOf" srcId="{B7FC57F2-992F-4694-BAEB-9DA90316B658}" destId="{59455295-3C8E-49D3-B152-0FFF6F78AD95}" srcOrd="0" destOrd="0" presId="urn:microsoft.com/office/officeart/2005/8/layout/orgChart1"/>
    <dgm:cxn modelId="{3CEDF7A4-BBBF-4A1D-AD33-C42A22E29AA3}" type="presParOf" srcId="{59455295-3C8E-49D3-B152-0FFF6F78AD95}" destId="{5091CDEE-B69D-41A9-892B-D8C359F6A10F}" srcOrd="0" destOrd="0" presId="urn:microsoft.com/office/officeart/2005/8/layout/orgChart1"/>
    <dgm:cxn modelId="{A3C9F523-E096-4897-B730-B97218371DE0}" type="presParOf" srcId="{59455295-3C8E-49D3-B152-0FFF6F78AD95}" destId="{CB9F3E6F-A543-4CEE-BC4B-110EACC5B5AC}" srcOrd="1" destOrd="0" presId="urn:microsoft.com/office/officeart/2005/8/layout/orgChart1"/>
    <dgm:cxn modelId="{D4D57276-6EFB-4960-9E64-AAE5EFD83AB3}" type="presParOf" srcId="{B7FC57F2-992F-4694-BAEB-9DA90316B658}" destId="{CD6C104C-632A-4C3C-971C-6C8EB0D9973B}" srcOrd="1" destOrd="0" presId="urn:microsoft.com/office/officeart/2005/8/layout/orgChart1"/>
    <dgm:cxn modelId="{06ADC1DF-86B3-4A67-825D-635D23F469B0}" type="presParOf" srcId="{B7FC57F2-992F-4694-BAEB-9DA90316B658}" destId="{730614EE-25CC-4F97-991C-2B98AFF60E24}" srcOrd="2" destOrd="0" presId="urn:microsoft.com/office/officeart/2005/8/layout/orgChart1"/>
    <dgm:cxn modelId="{BBD3D587-9A29-4305-A0B9-9599ECE13027}" type="presParOf" srcId="{94DD2CD2-7487-4D8E-A617-DE635AAAAAA6}" destId="{C03E9F8B-BAFE-41BC-8EFC-B4B1D51FF7FF}" srcOrd="2" destOrd="0" presId="urn:microsoft.com/office/officeart/2005/8/layout/orgChart1"/>
    <dgm:cxn modelId="{021FE565-8CED-4090-B350-1690FA7D5FE3}" type="presParOf" srcId="{52607587-BE9F-4EC9-8227-F6D53402C85F}" destId="{CCD09944-6683-4183-B6FE-F19E04B65FAC}" srcOrd="4" destOrd="0" presId="urn:microsoft.com/office/officeart/2005/8/layout/orgChart1"/>
    <dgm:cxn modelId="{FC49F7E1-E16E-4690-81D4-39B581106DC1}" type="presParOf" srcId="{52607587-BE9F-4EC9-8227-F6D53402C85F}" destId="{EECDE839-3AFB-4890-81AE-752705B5B256}" srcOrd="5" destOrd="0" presId="urn:microsoft.com/office/officeart/2005/8/layout/orgChart1"/>
    <dgm:cxn modelId="{19336D8A-7FC3-4F15-A8BD-2D87F4F8977F}" type="presParOf" srcId="{EECDE839-3AFB-4890-81AE-752705B5B256}" destId="{C54E11C2-2D4E-46ED-ABA1-6975FAAB9FF6}" srcOrd="0" destOrd="0" presId="urn:microsoft.com/office/officeart/2005/8/layout/orgChart1"/>
    <dgm:cxn modelId="{9B014AA5-B0EE-4E04-95E8-6D8668C70C9A}" type="presParOf" srcId="{C54E11C2-2D4E-46ED-ABA1-6975FAAB9FF6}" destId="{2B4FE523-C0DB-4950-9D2F-A4A61B03D390}" srcOrd="0" destOrd="0" presId="urn:microsoft.com/office/officeart/2005/8/layout/orgChart1"/>
    <dgm:cxn modelId="{6677F3AD-9E2E-4823-BE7A-3EE0C78C2E34}" type="presParOf" srcId="{C54E11C2-2D4E-46ED-ABA1-6975FAAB9FF6}" destId="{6ED06F03-075E-4A7C-9D93-3C89DF08A2FC}" srcOrd="1" destOrd="0" presId="urn:microsoft.com/office/officeart/2005/8/layout/orgChart1"/>
    <dgm:cxn modelId="{9638FDC6-6D2A-42A1-9B5E-6A65826368C9}" type="presParOf" srcId="{EECDE839-3AFB-4890-81AE-752705B5B256}" destId="{48CB36D1-9C67-4948-9C19-2D0ED0C3291D}" srcOrd="1" destOrd="0" presId="urn:microsoft.com/office/officeart/2005/8/layout/orgChart1"/>
    <dgm:cxn modelId="{FF33DABF-2A9A-489A-96EA-C2A55EBEE36A}" type="presParOf" srcId="{EECDE839-3AFB-4890-81AE-752705B5B256}" destId="{08CEEF10-8E96-49A2-8359-7A0316F9C9CB}" srcOrd="2" destOrd="0" presId="urn:microsoft.com/office/officeart/2005/8/layout/orgChart1"/>
    <dgm:cxn modelId="{63F54B00-8A8A-4766-9354-D516CFCFD1CA}" type="presParOf" srcId="{83793C10-9D2A-4255-B118-5A8C244881DD}" destId="{5AE5506F-5C95-48B2-9DA7-F93A66CCE7B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138D1-EF19-4841-A102-B7D97596DAB2}">
      <dsp:nvSpPr>
        <dsp:cNvPr id="0" name=""/>
        <dsp:cNvSpPr/>
      </dsp:nvSpPr>
      <dsp:spPr>
        <a:xfrm>
          <a:off x="3813" y="0"/>
          <a:ext cx="3668613" cy="4572001"/>
        </a:xfrm>
        <a:prstGeom prst="roundRect">
          <a:avLst>
            <a:gd name="adj" fmla="val 10000"/>
          </a:avLst>
        </a:prstGeom>
        <a:solidFill>
          <a:schemeClr val="accent1">
            <a:tint val="40000"/>
            <a:hueOff val="0"/>
            <a:satOff val="0"/>
            <a:lumOff val="0"/>
            <a:alphaOff val="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eaLnBrk="1" latinLnBrk="0" hangingPunct="1">
            <a:lnSpc>
              <a:spcPct val="90000"/>
            </a:lnSpc>
            <a:spcBef>
              <a:spcPct val="0"/>
            </a:spcBef>
            <a:spcAft>
              <a:spcPts val="600"/>
            </a:spcAft>
            <a:buClr>
              <a:schemeClr val="tx2"/>
            </a:buClr>
            <a:buSzPct val="73000"/>
            <a:buFont typeface="Wingdings 2"/>
            <a:buNone/>
          </a:pPr>
          <a:r>
            <a:rPr kumimoji="0" lang="en-US" sz="2400" b="1" i="1" kern="1200" baseline="0" smtClean="0">
              <a:effectLst>
                <a:outerShdw blurRad="38100" dist="38100" dir="2700000" algn="tl">
                  <a:srgbClr val="000000">
                    <a:alpha val="43137"/>
                  </a:srgbClr>
                </a:outerShdw>
              </a:effectLst>
              <a:latin typeface="+mn-lt"/>
              <a:ea typeface="+mn-ea"/>
              <a:cs typeface="+mn-cs"/>
            </a:rPr>
            <a:t>Laws Administered</a:t>
          </a:r>
          <a:endParaRPr kumimoji="0" lang="en-US" sz="2400" b="1" i="1" kern="1200" baseline="0" dirty="0">
            <a:effectLst>
              <a:outerShdw blurRad="38100" dist="38100" dir="2700000" algn="tl">
                <a:srgbClr val="000000">
                  <a:alpha val="43137"/>
                </a:srgbClr>
              </a:outerShdw>
            </a:effectLst>
            <a:latin typeface="+mn-lt"/>
            <a:ea typeface="+mn-ea"/>
            <a:cs typeface="+mn-cs"/>
          </a:endParaRPr>
        </a:p>
      </dsp:txBody>
      <dsp:txXfrm>
        <a:off x="3813" y="0"/>
        <a:ext cx="3668613" cy="1371600"/>
      </dsp:txXfrm>
    </dsp:sp>
    <dsp:sp modelId="{E4193971-4877-4670-AB77-CC0B7E6E1705}">
      <dsp:nvSpPr>
        <dsp:cNvPr id="0" name=""/>
        <dsp:cNvSpPr/>
      </dsp:nvSpPr>
      <dsp:spPr>
        <a:xfrm>
          <a:off x="100753" y="1210057"/>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cs typeface="Times New Roman" pitchFamily="18" charset="0"/>
            </a:rPr>
            <a:t>The State Bank of Pakistan Act, 1956</a:t>
          </a:r>
          <a:endParaRPr lang="en-US" sz="1500" kern="1200" dirty="0"/>
        </a:p>
      </dsp:txBody>
      <dsp:txXfrm>
        <a:off x="107716" y="1217020"/>
        <a:ext cx="3460808" cy="223818"/>
      </dsp:txXfrm>
    </dsp:sp>
    <dsp:sp modelId="{8D5D92F1-A87B-4B16-9545-6DFFF25BE3FF}">
      <dsp:nvSpPr>
        <dsp:cNvPr id="0" name=""/>
        <dsp:cNvSpPr/>
      </dsp:nvSpPr>
      <dsp:spPr>
        <a:xfrm>
          <a:off x="100753" y="1514855"/>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The Banking Companies Ordinance, 1962</a:t>
          </a:r>
        </a:p>
      </dsp:txBody>
      <dsp:txXfrm>
        <a:off x="107716" y="1521818"/>
        <a:ext cx="3460808" cy="223818"/>
      </dsp:txXfrm>
    </dsp:sp>
    <dsp:sp modelId="{96B1A349-EACB-4655-B989-9CC84010C6AB}">
      <dsp:nvSpPr>
        <dsp:cNvPr id="0" name=""/>
        <dsp:cNvSpPr/>
      </dsp:nvSpPr>
      <dsp:spPr>
        <a:xfrm>
          <a:off x="100753" y="1819656"/>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Deposit Protection Corporation Act, 2016</a:t>
          </a:r>
        </a:p>
      </dsp:txBody>
      <dsp:txXfrm>
        <a:off x="107716" y="1826619"/>
        <a:ext cx="3460808" cy="223818"/>
      </dsp:txXfrm>
    </dsp:sp>
    <dsp:sp modelId="{F5F8A67F-CEA2-4042-8915-5257458BB7EC}">
      <dsp:nvSpPr>
        <dsp:cNvPr id="0" name=""/>
        <dsp:cNvSpPr/>
      </dsp:nvSpPr>
      <dsp:spPr>
        <a:xfrm>
          <a:off x="100753" y="2124457"/>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cs typeface="Times New Roman" pitchFamily="18" charset="0"/>
            </a:rPr>
            <a:t>Credit Bureaus Act, 2015</a:t>
          </a:r>
        </a:p>
      </dsp:txBody>
      <dsp:txXfrm>
        <a:off x="107716" y="2131420"/>
        <a:ext cx="3460808" cy="223818"/>
      </dsp:txXfrm>
    </dsp:sp>
    <dsp:sp modelId="{399F07F5-8882-47D8-AC10-3ACDEDA8F611}">
      <dsp:nvSpPr>
        <dsp:cNvPr id="0" name=""/>
        <dsp:cNvSpPr/>
      </dsp:nvSpPr>
      <dsp:spPr>
        <a:xfrm>
          <a:off x="100753" y="2429256"/>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Microfinance Institutions Ordinance, 2001</a:t>
          </a:r>
        </a:p>
      </dsp:txBody>
      <dsp:txXfrm>
        <a:off x="107716" y="2436219"/>
        <a:ext cx="3460808" cy="223818"/>
      </dsp:txXfrm>
    </dsp:sp>
    <dsp:sp modelId="{12B4B7CC-4FE4-45C8-9689-A8559CDE2864}">
      <dsp:nvSpPr>
        <dsp:cNvPr id="0" name=""/>
        <dsp:cNvSpPr/>
      </dsp:nvSpPr>
      <dsp:spPr>
        <a:xfrm>
          <a:off x="100753" y="2734056"/>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cs typeface="Times New Roman" pitchFamily="18" charset="0"/>
            </a:rPr>
            <a:t>Anti-Money Laundering Act, 2010</a:t>
          </a:r>
        </a:p>
      </dsp:txBody>
      <dsp:txXfrm>
        <a:off x="107716" y="2741019"/>
        <a:ext cx="3460808" cy="223818"/>
      </dsp:txXfrm>
    </dsp:sp>
    <dsp:sp modelId="{0BBCBBC7-1901-421B-B737-1BED0AB48A50}">
      <dsp:nvSpPr>
        <dsp:cNvPr id="0" name=""/>
        <dsp:cNvSpPr/>
      </dsp:nvSpPr>
      <dsp:spPr>
        <a:xfrm>
          <a:off x="100753" y="3012064"/>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Foreign Exchange Regulations Act, 1947</a:t>
          </a:r>
          <a:endParaRPr lang="en-US" sz="1400" kern="1200" dirty="0"/>
        </a:p>
      </dsp:txBody>
      <dsp:txXfrm>
        <a:off x="107716" y="3019027"/>
        <a:ext cx="3460808" cy="223818"/>
      </dsp:txXfrm>
    </dsp:sp>
    <dsp:sp modelId="{13AD1DBA-F3CA-454B-AC1C-ABBA6ABB5037}">
      <dsp:nvSpPr>
        <dsp:cNvPr id="0" name=""/>
        <dsp:cNvSpPr/>
      </dsp:nvSpPr>
      <dsp:spPr>
        <a:xfrm>
          <a:off x="100753" y="3267456"/>
          <a:ext cx="3474734" cy="237744"/>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 </a:t>
          </a:r>
          <a:r>
            <a:rPr lang="en-US" sz="1400" kern="1200" dirty="0" smtClean="0"/>
            <a:t>The Banks (Nationalization) Act, 1974</a:t>
          </a:r>
          <a:endParaRPr lang="en-US" sz="1400" kern="1200" dirty="0"/>
        </a:p>
      </dsp:txBody>
      <dsp:txXfrm>
        <a:off x="107716" y="3274419"/>
        <a:ext cx="3460808" cy="223818"/>
      </dsp:txXfrm>
    </dsp:sp>
    <dsp:sp modelId="{E70FEE6B-C77A-417E-86F0-268F6EB405DC}">
      <dsp:nvSpPr>
        <dsp:cNvPr id="0" name=""/>
        <dsp:cNvSpPr/>
      </dsp:nvSpPr>
      <dsp:spPr>
        <a:xfrm>
          <a:off x="100753" y="3539449"/>
          <a:ext cx="3474734" cy="376008"/>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Payment Systems &amp; Electronic  Fund Transfers Act, 2007</a:t>
          </a:r>
          <a:endParaRPr lang="en-US" sz="1400" kern="1200" dirty="0"/>
        </a:p>
      </dsp:txBody>
      <dsp:txXfrm>
        <a:off x="111766" y="3550462"/>
        <a:ext cx="3452708" cy="353982"/>
      </dsp:txXfrm>
    </dsp:sp>
    <dsp:sp modelId="{53B99CBE-2E88-43F8-9F19-8D05DDA3714A}">
      <dsp:nvSpPr>
        <dsp:cNvPr id="0" name=""/>
        <dsp:cNvSpPr/>
      </dsp:nvSpPr>
      <dsp:spPr>
        <a:xfrm>
          <a:off x="100753" y="3928520"/>
          <a:ext cx="3474734" cy="414697"/>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26670" rIns="35560" bIns="26670" numCol="1" spcCol="1270" anchor="ctr" anchorCtr="0">
          <a:noAutofit/>
        </a:bodyPr>
        <a:lstStyle/>
        <a:p>
          <a:pPr lvl="0" algn="l" defTabSz="622300">
            <a:lnSpc>
              <a:spcPct val="90000"/>
            </a:lnSpc>
            <a:spcBef>
              <a:spcPct val="0"/>
            </a:spcBef>
            <a:spcAft>
              <a:spcPct val="35000"/>
            </a:spcAft>
          </a:pPr>
          <a:r>
            <a:rPr lang="en-US" sz="1400" kern="1200" dirty="0" smtClean="0">
              <a:cs typeface="Times New Roman" pitchFamily="18" charset="0"/>
            </a:rPr>
            <a:t>The Financial Institutions (Recovery Of Finances) Ordinance, 2001</a:t>
          </a:r>
        </a:p>
      </dsp:txBody>
      <dsp:txXfrm>
        <a:off x="112899" y="3940666"/>
        <a:ext cx="3450442" cy="390405"/>
      </dsp:txXfrm>
    </dsp:sp>
    <dsp:sp modelId="{19C28B8D-4DC8-4EA3-87EE-05841F231E70}">
      <dsp:nvSpPr>
        <dsp:cNvPr id="0" name=""/>
        <dsp:cNvSpPr/>
      </dsp:nvSpPr>
      <dsp:spPr>
        <a:xfrm>
          <a:off x="3947572" y="0"/>
          <a:ext cx="3668613" cy="4572001"/>
        </a:xfrm>
        <a:prstGeom prst="roundRect">
          <a:avLst>
            <a:gd name="adj" fmla="val 10000"/>
          </a:avLst>
        </a:prstGeom>
        <a:solidFill>
          <a:schemeClr val="accent1">
            <a:tint val="40000"/>
            <a:hueOff val="0"/>
            <a:satOff val="0"/>
            <a:lumOff val="0"/>
            <a:alphaOff val="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eaLnBrk="1" latinLnBrk="0" hangingPunct="1">
            <a:lnSpc>
              <a:spcPct val="90000"/>
            </a:lnSpc>
            <a:spcBef>
              <a:spcPct val="0"/>
            </a:spcBef>
            <a:spcAft>
              <a:spcPts val="600"/>
            </a:spcAft>
            <a:buClr>
              <a:schemeClr val="tx2"/>
            </a:buClr>
            <a:buSzPct val="73000"/>
            <a:buFont typeface="Wingdings 2"/>
            <a:buNone/>
          </a:pPr>
          <a:r>
            <a:rPr kumimoji="0" lang="en-US" sz="2400" b="1" i="1" kern="1200" baseline="0" smtClean="0">
              <a:effectLst>
                <a:outerShdw blurRad="38100" dist="38100" dir="2700000" algn="tl">
                  <a:srgbClr val="000000">
                    <a:alpha val="43137"/>
                  </a:srgbClr>
                </a:outerShdw>
              </a:effectLst>
              <a:latin typeface="+mn-lt"/>
              <a:ea typeface="+mn-ea"/>
              <a:cs typeface="+mn-cs"/>
            </a:rPr>
            <a:t>Focus of Legislation</a:t>
          </a:r>
          <a:endParaRPr kumimoji="0" lang="en-US" sz="2400" b="1" i="1" kern="1200" baseline="0" dirty="0">
            <a:effectLst>
              <a:outerShdw blurRad="38100" dist="38100" dir="2700000" algn="tl">
                <a:srgbClr val="000000">
                  <a:alpha val="43137"/>
                </a:srgbClr>
              </a:outerShdw>
            </a:effectLst>
            <a:latin typeface="+mn-lt"/>
            <a:ea typeface="+mn-ea"/>
            <a:cs typeface="+mn-cs"/>
          </a:endParaRPr>
        </a:p>
      </dsp:txBody>
      <dsp:txXfrm>
        <a:off x="3947572" y="0"/>
        <a:ext cx="3668613" cy="1371600"/>
      </dsp:txXfrm>
    </dsp:sp>
    <dsp:sp modelId="{B53AB90F-A9F3-46EB-BDE6-21D9B0A22E85}">
      <dsp:nvSpPr>
        <dsp:cNvPr id="0" name=""/>
        <dsp:cNvSpPr/>
      </dsp:nvSpPr>
      <dsp:spPr>
        <a:xfrm>
          <a:off x="4044512" y="1219200"/>
          <a:ext cx="3474734" cy="491551"/>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t>Prudential regulation and supervision</a:t>
          </a:r>
          <a:endParaRPr lang="en-US" sz="1500" kern="1200" dirty="0"/>
        </a:p>
      </dsp:txBody>
      <dsp:txXfrm>
        <a:off x="4058909" y="1233597"/>
        <a:ext cx="3445940" cy="462757"/>
      </dsp:txXfrm>
    </dsp:sp>
    <dsp:sp modelId="{FAF0844A-483B-4EE0-A7EF-3BFD2C5C33DA}">
      <dsp:nvSpPr>
        <dsp:cNvPr id="0" name=""/>
        <dsp:cNvSpPr/>
      </dsp:nvSpPr>
      <dsp:spPr>
        <a:xfrm>
          <a:off x="4044512" y="1752601"/>
          <a:ext cx="3474734" cy="491551"/>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t>Financial safety nets</a:t>
          </a:r>
          <a:endParaRPr lang="en-US" sz="1500" kern="1200" dirty="0"/>
        </a:p>
      </dsp:txBody>
      <dsp:txXfrm>
        <a:off x="4058909" y="1766998"/>
        <a:ext cx="3445940" cy="462757"/>
      </dsp:txXfrm>
    </dsp:sp>
    <dsp:sp modelId="{BEB76D57-9D9F-44D1-A2E1-8B551CC8DC65}">
      <dsp:nvSpPr>
        <dsp:cNvPr id="0" name=""/>
        <dsp:cNvSpPr/>
      </dsp:nvSpPr>
      <dsp:spPr>
        <a:xfrm>
          <a:off x="4044512" y="2286065"/>
          <a:ext cx="3474734" cy="491551"/>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t>Orderly payment systems</a:t>
          </a:r>
          <a:endParaRPr lang="en-US" sz="1500" kern="1200" dirty="0"/>
        </a:p>
      </dsp:txBody>
      <dsp:txXfrm>
        <a:off x="4058909" y="2300462"/>
        <a:ext cx="3445940" cy="462757"/>
      </dsp:txXfrm>
    </dsp:sp>
    <dsp:sp modelId="{7AE5FFCA-57EF-4A6A-B02A-973DE4EEE94D}">
      <dsp:nvSpPr>
        <dsp:cNvPr id="0" name=""/>
        <dsp:cNvSpPr/>
      </dsp:nvSpPr>
      <dsp:spPr>
        <a:xfrm>
          <a:off x="4044512" y="2781398"/>
          <a:ext cx="3474734" cy="491551"/>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t>Fair, responsible and professional</a:t>
          </a:r>
          <a:endParaRPr lang="en-US" sz="1500" kern="1200" dirty="0"/>
        </a:p>
      </dsp:txBody>
      <dsp:txXfrm>
        <a:off x="4058909" y="2795795"/>
        <a:ext cx="3445940" cy="462757"/>
      </dsp:txXfrm>
    </dsp:sp>
    <dsp:sp modelId="{C534FFB8-F8AD-4FDC-ACDD-932C6995B4CD}">
      <dsp:nvSpPr>
        <dsp:cNvPr id="0" name=""/>
        <dsp:cNvSpPr/>
      </dsp:nvSpPr>
      <dsp:spPr>
        <a:xfrm>
          <a:off x="4044512" y="3318449"/>
          <a:ext cx="3474734" cy="491551"/>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t>Tools for problem bank and crisis management</a:t>
          </a:r>
          <a:endParaRPr lang="en-US" sz="1500" kern="1200" dirty="0"/>
        </a:p>
      </dsp:txBody>
      <dsp:txXfrm>
        <a:off x="4058909" y="3332846"/>
        <a:ext cx="3445940" cy="462757"/>
      </dsp:txXfrm>
    </dsp:sp>
    <dsp:sp modelId="{E9E510FC-D619-4A2C-B3FA-F8F79FD87AE6}">
      <dsp:nvSpPr>
        <dsp:cNvPr id="0" name=""/>
        <dsp:cNvSpPr/>
      </dsp:nvSpPr>
      <dsp:spPr>
        <a:xfrm>
          <a:off x="4044512" y="3851849"/>
          <a:ext cx="3474734" cy="491551"/>
        </a:xfrm>
        <a:prstGeom prst="roundRect">
          <a:avLst>
            <a:gd name="adj" fmla="val 10000"/>
          </a:avLst>
        </a:prstGeom>
        <a:gradFill rotWithShape="0">
          <a:gsLst>
            <a:gs pos="0">
              <a:schemeClr val="accent1">
                <a:hueOff val="0"/>
                <a:satOff val="0"/>
                <a:lumOff val="0"/>
                <a:alphaOff val="0"/>
                <a:tint val="15000"/>
                <a:satMod val="250000"/>
              </a:schemeClr>
            </a:gs>
            <a:gs pos="49000">
              <a:schemeClr val="accent1">
                <a:hueOff val="0"/>
                <a:satOff val="0"/>
                <a:lumOff val="0"/>
                <a:alphaOff val="0"/>
                <a:tint val="50000"/>
                <a:satMod val="200000"/>
              </a:schemeClr>
            </a:gs>
            <a:gs pos="49100">
              <a:schemeClr val="accent1">
                <a:hueOff val="0"/>
                <a:satOff val="0"/>
                <a:lumOff val="0"/>
                <a:alphaOff val="0"/>
                <a:tint val="64000"/>
                <a:satMod val="160000"/>
              </a:schemeClr>
            </a:gs>
            <a:gs pos="92000">
              <a:schemeClr val="accent1">
                <a:hueOff val="0"/>
                <a:satOff val="0"/>
                <a:lumOff val="0"/>
                <a:alphaOff val="0"/>
                <a:tint val="50000"/>
                <a:satMod val="200000"/>
              </a:schemeClr>
            </a:gs>
            <a:gs pos="100000">
              <a:schemeClr val="accent1">
                <a:hueOff val="0"/>
                <a:satOff val="0"/>
                <a:lumOff val="0"/>
                <a:alphaOff val="0"/>
                <a:tint val="43000"/>
                <a:satMod val="190000"/>
              </a:schemeClr>
            </a:gs>
          </a:gsLst>
          <a:lin ang="5400000" scaled="1"/>
        </a:gradFill>
        <a:ln>
          <a:noFill/>
        </a:ln>
        <a:effectLst>
          <a:outerShdw blurRad="50800" dist="25000" dir="5400000" rotWithShape="0">
            <a:schemeClr val="accent1">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8575" rIns="38100" bIns="28575" numCol="1" spcCol="1270" anchor="ctr" anchorCtr="0">
          <a:noAutofit/>
        </a:bodyPr>
        <a:lstStyle/>
        <a:p>
          <a:pPr lvl="0" algn="l" defTabSz="666750">
            <a:lnSpc>
              <a:spcPct val="90000"/>
            </a:lnSpc>
            <a:spcBef>
              <a:spcPct val="0"/>
            </a:spcBef>
            <a:spcAft>
              <a:spcPct val="35000"/>
            </a:spcAft>
          </a:pPr>
          <a:r>
            <a:rPr lang="en-US" sz="1500" kern="1200" dirty="0" smtClean="0"/>
            <a:t>Deterrence of financial crime</a:t>
          </a:r>
          <a:endParaRPr lang="en-US" sz="1500" kern="1200" dirty="0"/>
        </a:p>
      </dsp:txBody>
      <dsp:txXfrm>
        <a:off x="4058909" y="3866246"/>
        <a:ext cx="3445940" cy="4627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138D1-EF19-4841-A102-B7D97596DAB2}">
      <dsp:nvSpPr>
        <dsp:cNvPr id="0" name=""/>
        <dsp:cNvSpPr/>
      </dsp:nvSpPr>
      <dsp:spPr>
        <a:xfrm>
          <a:off x="0" y="0"/>
          <a:ext cx="3640033" cy="4419600"/>
        </a:xfrm>
        <a:prstGeom prst="roundRect">
          <a:avLst>
            <a:gd name="adj" fmla="val 10000"/>
          </a:avLst>
        </a:prstGeom>
        <a:solidFill>
          <a:schemeClr val="dk2">
            <a:tint val="40000"/>
            <a:hueOff val="0"/>
            <a:satOff val="0"/>
            <a:lumOff val="0"/>
            <a:alphaOff val="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i="1" kern="1200" dirty="0" smtClean="0"/>
            <a:t>Cooperation with local Regulators </a:t>
          </a:r>
          <a:endParaRPr lang="en-US" sz="2400" i="1" kern="1200" dirty="0"/>
        </a:p>
      </dsp:txBody>
      <dsp:txXfrm>
        <a:off x="0" y="0"/>
        <a:ext cx="3640033" cy="1325880"/>
      </dsp:txXfrm>
    </dsp:sp>
    <dsp:sp modelId="{6DB4B8FE-3DA1-488A-8542-0CF61B52D046}">
      <dsp:nvSpPr>
        <dsp:cNvPr id="0" name=""/>
        <dsp:cNvSpPr/>
      </dsp:nvSpPr>
      <dsp:spPr>
        <a:xfrm>
          <a:off x="83827" y="1326763"/>
          <a:ext cx="3474716" cy="713626"/>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err="1" smtClean="0">
              <a:latin typeface="+mn-lt"/>
            </a:rPr>
            <a:t>MoU</a:t>
          </a:r>
          <a:r>
            <a:rPr lang="en-US" sz="1700" kern="1200" dirty="0" smtClean="0">
              <a:latin typeface="+mn-lt"/>
            </a:rPr>
            <a:t> with Securities Exchange Commission of Pakistan (SECP)</a:t>
          </a:r>
          <a:endParaRPr lang="en-US" sz="1700" i="1" kern="1200" dirty="0">
            <a:latin typeface="+mn-lt"/>
          </a:endParaRPr>
        </a:p>
      </dsp:txBody>
      <dsp:txXfrm>
        <a:off x="104728" y="1347664"/>
        <a:ext cx="3432914" cy="671824"/>
      </dsp:txXfrm>
    </dsp:sp>
    <dsp:sp modelId="{D24C86F4-7080-48F1-BD81-F4F929988D4C}">
      <dsp:nvSpPr>
        <dsp:cNvPr id="0" name=""/>
        <dsp:cNvSpPr/>
      </dsp:nvSpPr>
      <dsp:spPr>
        <a:xfrm>
          <a:off x="83827" y="2045879"/>
          <a:ext cx="3474716" cy="713626"/>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effectLst/>
              <a:latin typeface="+mn-lt"/>
              <a:ea typeface="+mn-ea"/>
              <a:cs typeface="+mn-cs"/>
            </a:rPr>
            <a:t>Coordination committee between SBP-SECP in place</a:t>
          </a:r>
          <a:endParaRPr lang="en-US" sz="1700" i="1" kern="1200" dirty="0">
            <a:latin typeface="+mn-lt"/>
          </a:endParaRPr>
        </a:p>
      </dsp:txBody>
      <dsp:txXfrm>
        <a:off x="104728" y="2066780"/>
        <a:ext cx="3432914" cy="671824"/>
      </dsp:txXfrm>
    </dsp:sp>
    <dsp:sp modelId="{EA40B349-20FD-4B79-9FF8-4D5ED367DAE1}">
      <dsp:nvSpPr>
        <dsp:cNvPr id="0" name=""/>
        <dsp:cNvSpPr/>
      </dsp:nvSpPr>
      <dsp:spPr>
        <a:xfrm>
          <a:off x="83827" y="2764994"/>
          <a:ext cx="3474716" cy="713626"/>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latin typeface="+mn-lt"/>
            </a:rPr>
            <a:t>SECP-SBP Joint Task Force (JTF) on financial conglomerates</a:t>
          </a:r>
          <a:endParaRPr lang="en-US" sz="1700" i="1" kern="1200" dirty="0">
            <a:latin typeface="+mn-lt"/>
          </a:endParaRPr>
        </a:p>
      </dsp:txBody>
      <dsp:txXfrm>
        <a:off x="104728" y="2785895"/>
        <a:ext cx="3432914" cy="671824"/>
      </dsp:txXfrm>
    </dsp:sp>
    <dsp:sp modelId="{82F92ED3-21DD-4D35-A8DC-BBA3E0B2ED95}">
      <dsp:nvSpPr>
        <dsp:cNvPr id="0" name=""/>
        <dsp:cNvSpPr/>
      </dsp:nvSpPr>
      <dsp:spPr>
        <a:xfrm>
          <a:off x="83827" y="3484110"/>
          <a:ext cx="3474716" cy="713626"/>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Coordination Committee of SBP and Institute of Chartered Accountants Pakistan</a:t>
          </a:r>
          <a:endParaRPr lang="en-US" sz="1700" i="1" kern="1200" dirty="0">
            <a:latin typeface="+mn-lt"/>
          </a:endParaRPr>
        </a:p>
      </dsp:txBody>
      <dsp:txXfrm>
        <a:off x="104728" y="3505011"/>
        <a:ext cx="3432914" cy="671824"/>
      </dsp:txXfrm>
    </dsp:sp>
    <dsp:sp modelId="{19C28B8D-4DC8-4EA3-87EE-05841F231E70}">
      <dsp:nvSpPr>
        <dsp:cNvPr id="0" name=""/>
        <dsp:cNvSpPr/>
      </dsp:nvSpPr>
      <dsp:spPr>
        <a:xfrm>
          <a:off x="3853561" y="0"/>
          <a:ext cx="3765268" cy="4419600"/>
        </a:xfrm>
        <a:prstGeom prst="roundRect">
          <a:avLst>
            <a:gd name="adj" fmla="val 10000"/>
          </a:avLst>
        </a:prstGeom>
        <a:solidFill>
          <a:schemeClr val="dk2">
            <a:tint val="40000"/>
            <a:hueOff val="0"/>
            <a:satOff val="0"/>
            <a:lumOff val="0"/>
            <a:alphaOff val="0"/>
          </a:schemeClr>
        </a:soli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i="1" kern="1200" dirty="0" smtClean="0"/>
            <a:t>Cross Boarder Cooperation</a:t>
          </a:r>
          <a:endParaRPr lang="en-US" sz="2400" i="1" kern="1200" dirty="0"/>
        </a:p>
      </dsp:txBody>
      <dsp:txXfrm>
        <a:off x="3853561" y="0"/>
        <a:ext cx="3765268" cy="1325880"/>
      </dsp:txXfrm>
    </dsp:sp>
    <dsp:sp modelId="{B53AB90F-A9F3-46EB-BDE6-21D9B0A22E85}">
      <dsp:nvSpPr>
        <dsp:cNvPr id="0" name=""/>
        <dsp:cNvSpPr/>
      </dsp:nvSpPr>
      <dsp:spPr>
        <a:xfrm>
          <a:off x="3998838" y="1327169"/>
          <a:ext cx="3474716" cy="694367"/>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err="1" smtClean="0"/>
            <a:t>MoUs</a:t>
          </a:r>
          <a:r>
            <a:rPr lang="en-US" sz="1700" kern="1200" dirty="0" smtClean="0"/>
            <a:t> signed with foreign regulators, while some are underway</a:t>
          </a:r>
          <a:endParaRPr lang="en-US" sz="1700" kern="1200" dirty="0"/>
        </a:p>
      </dsp:txBody>
      <dsp:txXfrm>
        <a:off x="4019175" y="1347506"/>
        <a:ext cx="3434042" cy="653693"/>
      </dsp:txXfrm>
    </dsp:sp>
    <dsp:sp modelId="{F543920D-F94B-4DA0-942C-D7895A5EAADF}">
      <dsp:nvSpPr>
        <dsp:cNvPr id="0" name=""/>
        <dsp:cNvSpPr/>
      </dsp:nvSpPr>
      <dsp:spPr>
        <a:xfrm>
          <a:off x="3998838" y="2032165"/>
          <a:ext cx="3474716" cy="772872"/>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SBP actively participate in FSB activities ; presently co-chair of FSB-RCG Asia</a:t>
          </a:r>
          <a:endParaRPr lang="en-US" sz="1700" kern="1200" dirty="0"/>
        </a:p>
      </dsp:txBody>
      <dsp:txXfrm>
        <a:off x="4021475" y="2054802"/>
        <a:ext cx="3429442" cy="727598"/>
      </dsp:txXfrm>
    </dsp:sp>
    <dsp:sp modelId="{7F3E8857-1D5D-488E-9D04-8BE98E4450FC}">
      <dsp:nvSpPr>
        <dsp:cNvPr id="0" name=""/>
        <dsp:cNvSpPr/>
      </dsp:nvSpPr>
      <dsp:spPr>
        <a:xfrm>
          <a:off x="3998838" y="2815665"/>
          <a:ext cx="3474716" cy="1381664"/>
        </a:xfrm>
        <a:prstGeom prst="roundRect">
          <a:avLst>
            <a:gd name="adj" fmla="val 10000"/>
          </a:avLst>
        </a:prstGeom>
        <a:gradFill rotWithShape="0">
          <a:gsLst>
            <a:gs pos="0">
              <a:schemeClr val="dk2">
                <a:hueOff val="0"/>
                <a:satOff val="0"/>
                <a:lumOff val="0"/>
                <a:alphaOff val="0"/>
                <a:tint val="15000"/>
                <a:satMod val="250000"/>
              </a:schemeClr>
            </a:gs>
            <a:gs pos="49000">
              <a:schemeClr val="dk2">
                <a:hueOff val="0"/>
                <a:satOff val="0"/>
                <a:lumOff val="0"/>
                <a:alphaOff val="0"/>
                <a:tint val="50000"/>
                <a:satMod val="200000"/>
              </a:schemeClr>
            </a:gs>
            <a:gs pos="49100">
              <a:schemeClr val="dk2">
                <a:hueOff val="0"/>
                <a:satOff val="0"/>
                <a:lumOff val="0"/>
                <a:alphaOff val="0"/>
                <a:tint val="64000"/>
                <a:satMod val="160000"/>
              </a:schemeClr>
            </a:gs>
            <a:gs pos="92000">
              <a:schemeClr val="dk2">
                <a:hueOff val="0"/>
                <a:satOff val="0"/>
                <a:lumOff val="0"/>
                <a:alphaOff val="0"/>
                <a:tint val="50000"/>
                <a:satMod val="200000"/>
              </a:schemeClr>
            </a:gs>
            <a:gs pos="100000">
              <a:schemeClr val="dk2">
                <a:hueOff val="0"/>
                <a:satOff val="0"/>
                <a:lumOff val="0"/>
                <a:alphaOff val="0"/>
                <a:tint val="43000"/>
                <a:satMod val="190000"/>
              </a:schemeClr>
            </a:gs>
          </a:gsLst>
          <a:lin ang="5400000" scaled="1"/>
        </a:gradFill>
        <a:ln>
          <a:noFill/>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2">
          <a:scrgbClr r="0" g="0" b="0"/>
        </a:fillRef>
        <a:effectRef idx="1">
          <a:scrgbClr r="0" g="0" b="0"/>
        </a:effectRef>
        <a:fontRef idx="minor">
          <a:schemeClr val="dk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SBP founding and full member of the Islamic Financial Services Board (IFSB) and represented on its Council, Technical Committees and Working Groups</a:t>
          </a:r>
          <a:endParaRPr lang="en-US" sz="1700" kern="1200" dirty="0"/>
        </a:p>
      </dsp:txBody>
      <dsp:txXfrm>
        <a:off x="4039306" y="2856133"/>
        <a:ext cx="3393780" cy="1300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09944-6683-4183-B6FE-F19E04B65FAC}">
      <dsp:nvSpPr>
        <dsp:cNvPr id="0" name=""/>
        <dsp:cNvSpPr/>
      </dsp:nvSpPr>
      <dsp:spPr>
        <a:xfrm>
          <a:off x="3924300" y="521478"/>
          <a:ext cx="2546037" cy="218550"/>
        </a:xfrm>
        <a:custGeom>
          <a:avLst/>
          <a:gdLst/>
          <a:ahLst/>
          <a:cxnLst/>
          <a:rect l="0" t="0" r="0" b="0"/>
          <a:pathLst>
            <a:path>
              <a:moveTo>
                <a:pt x="0" y="0"/>
              </a:moveTo>
              <a:lnTo>
                <a:pt x="0" y="109275"/>
              </a:lnTo>
              <a:lnTo>
                <a:pt x="2546037" y="109275"/>
              </a:lnTo>
              <a:lnTo>
                <a:pt x="2546037" y="218550"/>
              </a:lnTo>
            </a:path>
          </a:pathLst>
        </a:custGeom>
        <a:noFill/>
        <a:ln w="400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EFAC4D5-1EE5-4A41-9B93-FBBD0C5235C8}">
      <dsp:nvSpPr>
        <dsp:cNvPr id="0" name=""/>
        <dsp:cNvSpPr/>
      </dsp:nvSpPr>
      <dsp:spPr>
        <a:xfrm>
          <a:off x="2993305" y="1260386"/>
          <a:ext cx="349123" cy="3434361"/>
        </a:xfrm>
        <a:custGeom>
          <a:avLst/>
          <a:gdLst/>
          <a:ahLst/>
          <a:cxnLst/>
          <a:rect l="0" t="0" r="0" b="0"/>
          <a:pathLst>
            <a:path>
              <a:moveTo>
                <a:pt x="0" y="0"/>
              </a:moveTo>
              <a:lnTo>
                <a:pt x="0" y="3434361"/>
              </a:lnTo>
              <a:lnTo>
                <a:pt x="349123" y="3434361"/>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005489-579D-4CAB-9166-E56BC9045329}">
      <dsp:nvSpPr>
        <dsp:cNvPr id="0" name=""/>
        <dsp:cNvSpPr/>
      </dsp:nvSpPr>
      <dsp:spPr>
        <a:xfrm>
          <a:off x="2993305" y="1260386"/>
          <a:ext cx="349123" cy="2695453"/>
        </a:xfrm>
        <a:custGeom>
          <a:avLst/>
          <a:gdLst/>
          <a:ahLst/>
          <a:cxnLst/>
          <a:rect l="0" t="0" r="0" b="0"/>
          <a:pathLst>
            <a:path>
              <a:moveTo>
                <a:pt x="0" y="0"/>
              </a:moveTo>
              <a:lnTo>
                <a:pt x="0" y="2695453"/>
              </a:lnTo>
              <a:lnTo>
                <a:pt x="349123" y="2695453"/>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0B357C-EF20-43E4-9D6D-66ED8582BE7E}">
      <dsp:nvSpPr>
        <dsp:cNvPr id="0" name=""/>
        <dsp:cNvSpPr/>
      </dsp:nvSpPr>
      <dsp:spPr>
        <a:xfrm>
          <a:off x="2993305" y="1260386"/>
          <a:ext cx="349123" cy="1956545"/>
        </a:xfrm>
        <a:custGeom>
          <a:avLst/>
          <a:gdLst/>
          <a:ahLst/>
          <a:cxnLst/>
          <a:rect l="0" t="0" r="0" b="0"/>
          <a:pathLst>
            <a:path>
              <a:moveTo>
                <a:pt x="0" y="0"/>
              </a:moveTo>
              <a:lnTo>
                <a:pt x="0" y="1956545"/>
              </a:lnTo>
              <a:lnTo>
                <a:pt x="349123" y="1956545"/>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285F55-8B46-470D-A262-A0744C087968}">
      <dsp:nvSpPr>
        <dsp:cNvPr id="0" name=""/>
        <dsp:cNvSpPr/>
      </dsp:nvSpPr>
      <dsp:spPr>
        <a:xfrm>
          <a:off x="2993305" y="1260386"/>
          <a:ext cx="349123" cy="1217637"/>
        </a:xfrm>
        <a:custGeom>
          <a:avLst/>
          <a:gdLst/>
          <a:ahLst/>
          <a:cxnLst/>
          <a:rect l="0" t="0" r="0" b="0"/>
          <a:pathLst>
            <a:path>
              <a:moveTo>
                <a:pt x="0" y="0"/>
              </a:moveTo>
              <a:lnTo>
                <a:pt x="0" y="1217637"/>
              </a:lnTo>
              <a:lnTo>
                <a:pt x="349123" y="1217637"/>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552DC8-42F5-4D40-9398-7BBCBCCA0A70}">
      <dsp:nvSpPr>
        <dsp:cNvPr id="0" name=""/>
        <dsp:cNvSpPr/>
      </dsp:nvSpPr>
      <dsp:spPr>
        <a:xfrm>
          <a:off x="2993305" y="1260386"/>
          <a:ext cx="349123" cy="478729"/>
        </a:xfrm>
        <a:custGeom>
          <a:avLst/>
          <a:gdLst/>
          <a:ahLst/>
          <a:cxnLst/>
          <a:rect l="0" t="0" r="0" b="0"/>
          <a:pathLst>
            <a:path>
              <a:moveTo>
                <a:pt x="0" y="0"/>
              </a:moveTo>
              <a:lnTo>
                <a:pt x="0" y="478729"/>
              </a:lnTo>
              <a:lnTo>
                <a:pt x="349123" y="478729"/>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B2A96D-3817-46B4-B4DE-2BB106D06173}">
      <dsp:nvSpPr>
        <dsp:cNvPr id="0" name=""/>
        <dsp:cNvSpPr/>
      </dsp:nvSpPr>
      <dsp:spPr>
        <a:xfrm>
          <a:off x="3878580" y="521478"/>
          <a:ext cx="91440" cy="218550"/>
        </a:xfrm>
        <a:custGeom>
          <a:avLst/>
          <a:gdLst/>
          <a:ahLst/>
          <a:cxnLst/>
          <a:rect l="0" t="0" r="0" b="0"/>
          <a:pathLst>
            <a:path>
              <a:moveTo>
                <a:pt x="45720" y="0"/>
              </a:moveTo>
              <a:lnTo>
                <a:pt x="45720" y="218550"/>
              </a:lnTo>
            </a:path>
          </a:pathLst>
        </a:custGeom>
        <a:noFill/>
        <a:ln w="400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8BCB59-E0B1-4058-A4B2-09336E6A8FD3}">
      <dsp:nvSpPr>
        <dsp:cNvPr id="0" name=""/>
        <dsp:cNvSpPr/>
      </dsp:nvSpPr>
      <dsp:spPr>
        <a:xfrm>
          <a:off x="447267" y="1260386"/>
          <a:ext cx="349123" cy="3114486"/>
        </a:xfrm>
        <a:custGeom>
          <a:avLst/>
          <a:gdLst/>
          <a:ahLst/>
          <a:cxnLst/>
          <a:rect l="0" t="0" r="0" b="0"/>
          <a:pathLst>
            <a:path>
              <a:moveTo>
                <a:pt x="0" y="0"/>
              </a:moveTo>
              <a:lnTo>
                <a:pt x="0" y="3114486"/>
              </a:lnTo>
              <a:lnTo>
                <a:pt x="349123" y="3114486"/>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9FB118-132A-4B2E-B8FA-A5085AD0FDF8}">
      <dsp:nvSpPr>
        <dsp:cNvPr id="0" name=""/>
        <dsp:cNvSpPr/>
      </dsp:nvSpPr>
      <dsp:spPr>
        <a:xfrm>
          <a:off x="447267" y="1260386"/>
          <a:ext cx="349123" cy="2255855"/>
        </a:xfrm>
        <a:custGeom>
          <a:avLst/>
          <a:gdLst/>
          <a:ahLst/>
          <a:cxnLst/>
          <a:rect l="0" t="0" r="0" b="0"/>
          <a:pathLst>
            <a:path>
              <a:moveTo>
                <a:pt x="0" y="0"/>
              </a:moveTo>
              <a:lnTo>
                <a:pt x="0" y="2255855"/>
              </a:lnTo>
              <a:lnTo>
                <a:pt x="349123" y="2255855"/>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236499-7E16-4E29-BD5F-837B5564DCE6}">
      <dsp:nvSpPr>
        <dsp:cNvPr id="0" name=""/>
        <dsp:cNvSpPr/>
      </dsp:nvSpPr>
      <dsp:spPr>
        <a:xfrm>
          <a:off x="447267" y="1260386"/>
          <a:ext cx="349123" cy="1397223"/>
        </a:xfrm>
        <a:custGeom>
          <a:avLst/>
          <a:gdLst/>
          <a:ahLst/>
          <a:cxnLst/>
          <a:rect l="0" t="0" r="0" b="0"/>
          <a:pathLst>
            <a:path>
              <a:moveTo>
                <a:pt x="0" y="0"/>
              </a:moveTo>
              <a:lnTo>
                <a:pt x="0" y="1397223"/>
              </a:lnTo>
              <a:lnTo>
                <a:pt x="349123" y="1397223"/>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D6E628-BEB8-4837-9D72-4AF6A787D50D}">
      <dsp:nvSpPr>
        <dsp:cNvPr id="0" name=""/>
        <dsp:cNvSpPr/>
      </dsp:nvSpPr>
      <dsp:spPr>
        <a:xfrm>
          <a:off x="447267" y="1260386"/>
          <a:ext cx="349123" cy="538591"/>
        </a:xfrm>
        <a:custGeom>
          <a:avLst/>
          <a:gdLst/>
          <a:ahLst/>
          <a:cxnLst/>
          <a:rect l="0" t="0" r="0" b="0"/>
          <a:pathLst>
            <a:path>
              <a:moveTo>
                <a:pt x="0" y="0"/>
              </a:moveTo>
              <a:lnTo>
                <a:pt x="0" y="538591"/>
              </a:lnTo>
              <a:lnTo>
                <a:pt x="349123" y="538591"/>
              </a:lnTo>
            </a:path>
          </a:pathLst>
        </a:custGeom>
        <a:noFill/>
        <a:ln w="40000" cap="flat" cmpd="sng" algn="ctr">
          <a:solidFill>
            <a:schemeClr val="accent1">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4E3E96-B0E9-4193-A60B-A736098AD23D}">
      <dsp:nvSpPr>
        <dsp:cNvPr id="0" name=""/>
        <dsp:cNvSpPr/>
      </dsp:nvSpPr>
      <dsp:spPr>
        <a:xfrm>
          <a:off x="1378262" y="521478"/>
          <a:ext cx="2546037" cy="218550"/>
        </a:xfrm>
        <a:custGeom>
          <a:avLst/>
          <a:gdLst/>
          <a:ahLst/>
          <a:cxnLst/>
          <a:rect l="0" t="0" r="0" b="0"/>
          <a:pathLst>
            <a:path>
              <a:moveTo>
                <a:pt x="2546037" y="0"/>
              </a:moveTo>
              <a:lnTo>
                <a:pt x="2546037" y="109275"/>
              </a:lnTo>
              <a:lnTo>
                <a:pt x="0" y="109275"/>
              </a:lnTo>
              <a:lnTo>
                <a:pt x="0" y="218550"/>
              </a:lnTo>
            </a:path>
          </a:pathLst>
        </a:custGeom>
        <a:noFill/>
        <a:ln w="400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E9F34B-2B8D-4B65-99EC-8AAB523AACB8}">
      <dsp:nvSpPr>
        <dsp:cNvPr id="0" name=""/>
        <dsp:cNvSpPr/>
      </dsp:nvSpPr>
      <dsp:spPr>
        <a:xfrm>
          <a:off x="2286000" y="1121"/>
          <a:ext cx="3276599" cy="520357"/>
        </a:xfrm>
        <a:prstGeom prst="rect">
          <a:avLst/>
        </a:prstGeom>
        <a:gradFill rotWithShape="0">
          <a:gsLst>
            <a:gs pos="0">
              <a:schemeClr val="accent1">
                <a:shade val="60000"/>
                <a:hueOff val="0"/>
                <a:satOff val="0"/>
                <a:lumOff val="0"/>
                <a:alphaOff val="0"/>
                <a:tint val="15000"/>
                <a:satMod val="250000"/>
              </a:schemeClr>
            </a:gs>
            <a:gs pos="49000">
              <a:schemeClr val="accent1">
                <a:shade val="60000"/>
                <a:hueOff val="0"/>
                <a:satOff val="0"/>
                <a:lumOff val="0"/>
                <a:alphaOff val="0"/>
                <a:tint val="50000"/>
                <a:satMod val="200000"/>
              </a:schemeClr>
            </a:gs>
            <a:gs pos="49100">
              <a:schemeClr val="accent1">
                <a:shade val="60000"/>
                <a:hueOff val="0"/>
                <a:satOff val="0"/>
                <a:lumOff val="0"/>
                <a:alphaOff val="0"/>
                <a:tint val="64000"/>
                <a:satMod val="160000"/>
              </a:schemeClr>
            </a:gs>
            <a:gs pos="92000">
              <a:schemeClr val="accent1">
                <a:shade val="60000"/>
                <a:hueOff val="0"/>
                <a:satOff val="0"/>
                <a:lumOff val="0"/>
                <a:alphaOff val="0"/>
                <a:tint val="50000"/>
                <a:satMod val="200000"/>
              </a:schemeClr>
            </a:gs>
            <a:gs pos="100000">
              <a:schemeClr val="accent1">
                <a:shade val="60000"/>
                <a:hueOff val="0"/>
                <a:satOff val="0"/>
                <a:lumOff val="0"/>
                <a:alphaOff val="0"/>
                <a:tint val="43000"/>
                <a:satMod val="190000"/>
              </a:schemeClr>
            </a:gs>
          </a:gsLst>
          <a:lin ang="5400000" scaled="1"/>
        </a:gradFill>
        <a:ln>
          <a:noFill/>
        </a:ln>
        <a:effectLst>
          <a:outerShdw blurRad="50800" dist="25000" dir="5400000" rotWithShape="0">
            <a:schemeClr val="accent1">
              <a:shade val="60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kern="1200" cap="none" normalizeH="0" baseline="0" dirty="0" smtClean="0">
              <a:ln/>
              <a:effectLst/>
              <a:latin typeface="Cambria" panose="02040503050406030204" pitchFamily="18" charset="0"/>
              <a:cs typeface="Arial" panose="020B0604020202020204" pitchFamily="34" charset="0"/>
            </a:rPr>
            <a:t>Financial Institutions</a:t>
          </a:r>
        </a:p>
      </dsp:txBody>
      <dsp:txXfrm>
        <a:off x="2286000" y="1121"/>
        <a:ext cx="3276599" cy="520357"/>
      </dsp:txXfrm>
    </dsp:sp>
    <dsp:sp modelId="{452AD1B4-484C-4749-B03F-47560C1F1E61}">
      <dsp:nvSpPr>
        <dsp:cNvPr id="0" name=""/>
        <dsp:cNvSpPr/>
      </dsp:nvSpPr>
      <dsp:spPr>
        <a:xfrm>
          <a:off x="214518" y="740029"/>
          <a:ext cx="2327487" cy="520357"/>
        </a:xfrm>
        <a:prstGeom prst="rect">
          <a:avLst/>
        </a:prstGeom>
        <a:gradFill rotWithShape="0">
          <a:gsLst>
            <a:gs pos="0">
              <a:schemeClr val="accent1">
                <a:shade val="80000"/>
                <a:hueOff val="0"/>
                <a:satOff val="0"/>
                <a:lumOff val="0"/>
                <a:alphaOff val="0"/>
                <a:tint val="15000"/>
                <a:satMod val="250000"/>
              </a:schemeClr>
            </a:gs>
            <a:gs pos="49000">
              <a:schemeClr val="accent1">
                <a:shade val="80000"/>
                <a:hueOff val="0"/>
                <a:satOff val="0"/>
                <a:lumOff val="0"/>
                <a:alphaOff val="0"/>
                <a:tint val="50000"/>
                <a:satMod val="200000"/>
              </a:schemeClr>
            </a:gs>
            <a:gs pos="49100">
              <a:schemeClr val="accent1">
                <a:shade val="80000"/>
                <a:hueOff val="0"/>
                <a:satOff val="0"/>
                <a:lumOff val="0"/>
                <a:alphaOff val="0"/>
                <a:tint val="64000"/>
                <a:satMod val="160000"/>
              </a:schemeClr>
            </a:gs>
            <a:gs pos="92000">
              <a:schemeClr val="accent1">
                <a:shade val="80000"/>
                <a:hueOff val="0"/>
                <a:satOff val="0"/>
                <a:lumOff val="0"/>
                <a:alphaOff val="0"/>
                <a:tint val="50000"/>
                <a:satMod val="200000"/>
              </a:schemeClr>
            </a:gs>
            <a:gs pos="100000">
              <a:schemeClr val="accent1">
                <a:shade val="80000"/>
                <a:hueOff val="0"/>
                <a:satOff val="0"/>
                <a:lumOff val="0"/>
                <a:alphaOff val="0"/>
                <a:tint val="43000"/>
                <a:satMod val="190000"/>
              </a:schemeClr>
            </a:gs>
          </a:gsLst>
          <a:lin ang="5400000" scaled="1"/>
        </a:gradFill>
        <a:ln>
          <a:noFill/>
        </a:ln>
        <a:effectLst>
          <a:outerShdw blurRad="50800" dist="25000" dir="5400000" rotWithShape="0">
            <a:schemeClr val="accent1">
              <a:shade val="80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en-US" sz="1600" b="1" kern="1200" dirty="0" smtClean="0"/>
            <a:t>State Bank of Pakistan</a:t>
          </a:r>
        </a:p>
      </dsp:txBody>
      <dsp:txXfrm>
        <a:off x="214518" y="740029"/>
        <a:ext cx="2327487" cy="520357"/>
      </dsp:txXfrm>
    </dsp:sp>
    <dsp:sp modelId="{B8DE4C75-9EA9-4D56-BE5B-D44815215089}">
      <dsp:nvSpPr>
        <dsp:cNvPr id="0" name=""/>
        <dsp:cNvSpPr/>
      </dsp:nvSpPr>
      <dsp:spPr>
        <a:xfrm>
          <a:off x="796390" y="1478937"/>
          <a:ext cx="1828797" cy="640081"/>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kern="1200" dirty="0" smtClean="0"/>
            <a:t>Banks (34)</a:t>
          </a:r>
          <a:r>
            <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rPr>
            <a:t> </a:t>
          </a:r>
        </a:p>
      </dsp:txBody>
      <dsp:txXfrm>
        <a:off x="796390" y="1478937"/>
        <a:ext cx="1828797" cy="640081"/>
      </dsp:txXfrm>
    </dsp:sp>
    <dsp:sp modelId="{819E3DF9-D411-4AA2-ABAD-51B1C54B7249}">
      <dsp:nvSpPr>
        <dsp:cNvPr id="0" name=""/>
        <dsp:cNvSpPr/>
      </dsp:nvSpPr>
      <dsp:spPr>
        <a:xfrm>
          <a:off x="796390" y="2337569"/>
          <a:ext cx="1828797" cy="640081"/>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kern="1200" dirty="0" smtClean="0"/>
            <a:t>Microfinance banks (11)</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796390" y="2337569"/>
        <a:ext cx="1828797" cy="640081"/>
      </dsp:txXfrm>
    </dsp:sp>
    <dsp:sp modelId="{AFFF7A8B-D9AA-4C2C-B594-ABEE444B0FBB}">
      <dsp:nvSpPr>
        <dsp:cNvPr id="0" name=""/>
        <dsp:cNvSpPr/>
      </dsp:nvSpPr>
      <dsp:spPr>
        <a:xfrm>
          <a:off x="796390" y="3196200"/>
          <a:ext cx="1828797" cy="640081"/>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kern="1200" dirty="0" smtClean="0"/>
            <a:t>Development Finance Institutions (8)</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796390" y="3196200"/>
        <a:ext cx="1828797" cy="640081"/>
      </dsp:txXfrm>
    </dsp:sp>
    <dsp:sp modelId="{930B686F-63E1-434B-8640-BBE6B9B52151}">
      <dsp:nvSpPr>
        <dsp:cNvPr id="0" name=""/>
        <dsp:cNvSpPr/>
      </dsp:nvSpPr>
      <dsp:spPr>
        <a:xfrm>
          <a:off x="796390" y="4054832"/>
          <a:ext cx="1828797" cy="640081"/>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914400">
            <a:lnSpc>
              <a:spcPct val="100000"/>
            </a:lnSpc>
            <a:spcBef>
              <a:spcPct val="0"/>
            </a:spcBef>
            <a:spcAft>
              <a:spcPct val="0"/>
            </a:spcAft>
            <a:buNone/>
          </a:pPr>
          <a:r>
            <a:rPr lang="en-US" sz="1400" b="1" kern="1200" dirty="0" smtClean="0"/>
            <a:t>Exchange Companies A(26)-B (26)</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796390" y="4054832"/>
        <a:ext cx="1828797" cy="640081"/>
      </dsp:txXfrm>
    </dsp:sp>
    <dsp:sp modelId="{EFE8D37E-1C51-4131-92B4-14A0FF04596F}">
      <dsp:nvSpPr>
        <dsp:cNvPr id="0" name=""/>
        <dsp:cNvSpPr/>
      </dsp:nvSpPr>
      <dsp:spPr>
        <a:xfrm>
          <a:off x="2760556" y="740029"/>
          <a:ext cx="2327487" cy="520357"/>
        </a:xfrm>
        <a:prstGeom prst="rect">
          <a:avLst/>
        </a:prstGeom>
        <a:gradFill rotWithShape="0">
          <a:gsLst>
            <a:gs pos="0">
              <a:schemeClr val="accent1">
                <a:shade val="80000"/>
                <a:hueOff val="0"/>
                <a:satOff val="0"/>
                <a:lumOff val="0"/>
                <a:alphaOff val="0"/>
                <a:tint val="15000"/>
                <a:satMod val="250000"/>
              </a:schemeClr>
            </a:gs>
            <a:gs pos="49000">
              <a:schemeClr val="accent1">
                <a:shade val="80000"/>
                <a:hueOff val="0"/>
                <a:satOff val="0"/>
                <a:lumOff val="0"/>
                <a:alphaOff val="0"/>
                <a:tint val="50000"/>
                <a:satMod val="200000"/>
              </a:schemeClr>
            </a:gs>
            <a:gs pos="49100">
              <a:schemeClr val="accent1">
                <a:shade val="80000"/>
                <a:hueOff val="0"/>
                <a:satOff val="0"/>
                <a:lumOff val="0"/>
                <a:alphaOff val="0"/>
                <a:tint val="64000"/>
                <a:satMod val="160000"/>
              </a:schemeClr>
            </a:gs>
            <a:gs pos="92000">
              <a:schemeClr val="accent1">
                <a:shade val="80000"/>
                <a:hueOff val="0"/>
                <a:satOff val="0"/>
                <a:lumOff val="0"/>
                <a:alphaOff val="0"/>
                <a:tint val="50000"/>
                <a:satMod val="200000"/>
              </a:schemeClr>
            </a:gs>
            <a:gs pos="100000">
              <a:schemeClr val="accent1">
                <a:shade val="80000"/>
                <a:hueOff val="0"/>
                <a:satOff val="0"/>
                <a:lumOff val="0"/>
                <a:alphaOff val="0"/>
                <a:tint val="43000"/>
                <a:satMod val="190000"/>
              </a:schemeClr>
            </a:gs>
          </a:gsLst>
          <a:lin ang="5400000" scaled="1"/>
        </a:gradFill>
        <a:ln>
          <a:noFill/>
        </a:ln>
        <a:effectLst>
          <a:outerShdw blurRad="50800" dist="25000" dir="5400000" rotWithShape="0">
            <a:schemeClr val="accent1">
              <a:shade val="80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500" b="1" kern="1200" dirty="0" smtClean="0"/>
            <a:t>Securities and Exchange Commission of Pakistan</a:t>
          </a:r>
          <a:endParaRPr kumimoji="0" lang="en-US" altLang="en-US" sz="1500" b="1" i="0" u="none" strike="noStrike" kern="1200" cap="none" normalizeH="0" baseline="0" dirty="0" smtClean="0">
            <a:ln/>
            <a:effectLst/>
            <a:latin typeface="Cambria" panose="02040503050406030204" pitchFamily="18" charset="0"/>
            <a:cs typeface="Arial" panose="020B0604020202020204" pitchFamily="34" charset="0"/>
          </a:endParaRPr>
        </a:p>
      </dsp:txBody>
      <dsp:txXfrm>
        <a:off x="2760556" y="740029"/>
        <a:ext cx="2327487" cy="520357"/>
      </dsp:txXfrm>
    </dsp:sp>
    <dsp:sp modelId="{8EE8A543-70EA-4AA9-8D4F-C9B78C6FBAD2}">
      <dsp:nvSpPr>
        <dsp:cNvPr id="0" name=""/>
        <dsp:cNvSpPr/>
      </dsp:nvSpPr>
      <dsp:spPr>
        <a:xfrm>
          <a:off x="3342428" y="1478937"/>
          <a:ext cx="1828797" cy="520357"/>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kern="1200" dirty="0" smtClean="0"/>
            <a:t>Insurance Companies (47)</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3342428" y="1478937"/>
        <a:ext cx="1828797" cy="520357"/>
      </dsp:txXfrm>
    </dsp:sp>
    <dsp:sp modelId="{6E50E927-C698-4AFE-A79F-5470AF4D418A}">
      <dsp:nvSpPr>
        <dsp:cNvPr id="0" name=""/>
        <dsp:cNvSpPr/>
      </dsp:nvSpPr>
      <dsp:spPr>
        <a:xfrm>
          <a:off x="3342428" y="2217845"/>
          <a:ext cx="1828797" cy="520357"/>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kern="1200" dirty="0" smtClean="0"/>
            <a:t>Investment banks (7)</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3342428" y="2217845"/>
        <a:ext cx="1828797" cy="520357"/>
      </dsp:txXfrm>
    </dsp:sp>
    <dsp:sp modelId="{6ED795BE-CDCE-4100-8C49-946811D536BC}">
      <dsp:nvSpPr>
        <dsp:cNvPr id="0" name=""/>
        <dsp:cNvSpPr/>
      </dsp:nvSpPr>
      <dsp:spPr>
        <a:xfrm>
          <a:off x="3342428" y="2956753"/>
          <a:ext cx="1828797" cy="520357"/>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400" b="1" kern="1200" dirty="0" smtClean="0"/>
            <a:t>Leasing Companies (9)</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3342428" y="2956753"/>
        <a:ext cx="1828797" cy="520357"/>
      </dsp:txXfrm>
    </dsp:sp>
    <dsp:sp modelId="{73AF2ACC-4513-4C36-A612-4B6E88222F45}">
      <dsp:nvSpPr>
        <dsp:cNvPr id="0" name=""/>
        <dsp:cNvSpPr/>
      </dsp:nvSpPr>
      <dsp:spPr>
        <a:xfrm>
          <a:off x="3342428" y="3695661"/>
          <a:ext cx="1828797" cy="520357"/>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914400">
            <a:lnSpc>
              <a:spcPct val="100000"/>
            </a:lnSpc>
            <a:spcBef>
              <a:spcPct val="0"/>
            </a:spcBef>
            <a:spcAft>
              <a:spcPct val="0"/>
            </a:spcAft>
            <a:buNone/>
          </a:pPr>
          <a:r>
            <a:rPr lang="en-US" sz="1400" b="1" kern="1200" dirty="0" err="1" smtClean="0"/>
            <a:t>Modarabas</a:t>
          </a:r>
          <a:r>
            <a:rPr lang="en-US" sz="1400" b="1" kern="1200" dirty="0" smtClean="0"/>
            <a:t> (28)</a:t>
          </a:r>
          <a:endPar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endParaRPr>
        </a:p>
      </dsp:txBody>
      <dsp:txXfrm>
        <a:off x="3342428" y="3695661"/>
        <a:ext cx="1828797" cy="520357"/>
      </dsp:txXfrm>
    </dsp:sp>
    <dsp:sp modelId="{5091CDEE-B69D-41A9-892B-D8C359F6A10F}">
      <dsp:nvSpPr>
        <dsp:cNvPr id="0" name=""/>
        <dsp:cNvSpPr/>
      </dsp:nvSpPr>
      <dsp:spPr>
        <a:xfrm>
          <a:off x="3342428" y="4434569"/>
          <a:ext cx="1828797" cy="520357"/>
        </a:xfrm>
        <a:prstGeom prst="rect">
          <a:avLst/>
        </a:prstGeom>
        <a:gradFill rotWithShape="0">
          <a:gsLst>
            <a:gs pos="0">
              <a:schemeClr val="accent1">
                <a:tint val="99000"/>
                <a:hueOff val="0"/>
                <a:satOff val="0"/>
                <a:lumOff val="0"/>
                <a:alphaOff val="0"/>
                <a:tint val="15000"/>
                <a:satMod val="250000"/>
              </a:schemeClr>
            </a:gs>
            <a:gs pos="49000">
              <a:schemeClr val="accent1">
                <a:tint val="99000"/>
                <a:hueOff val="0"/>
                <a:satOff val="0"/>
                <a:lumOff val="0"/>
                <a:alphaOff val="0"/>
                <a:tint val="50000"/>
                <a:satMod val="200000"/>
              </a:schemeClr>
            </a:gs>
            <a:gs pos="49100">
              <a:schemeClr val="accent1">
                <a:tint val="99000"/>
                <a:hueOff val="0"/>
                <a:satOff val="0"/>
                <a:lumOff val="0"/>
                <a:alphaOff val="0"/>
                <a:tint val="64000"/>
                <a:satMod val="160000"/>
              </a:schemeClr>
            </a:gs>
            <a:gs pos="92000">
              <a:schemeClr val="accent1">
                <a:tint val="99000"/>
                <a:hueOff val="0"/>
                <a:satOff val="0"/>
                <a:lumOff val="0"/>
                <a:alphaOff val="0"/>
                <a:tint val="50000"/>
                <a:satMod val="200000"/>
              </a:schemeClr>
            </a:gs>
            <a:gs pos="100000">
              <a:schemeClr val="accent1">
                <a:tint val="99000"/>
                <a:hueOff val="0"/>
                <a:satOff val="0"/>
                <a:lumOff val="0"/>
                <a:alphaOff val="0"/>
                <a:tint val="43000"/>
                <a:satMod val="190000"/>
              </a:schemeClr>
            </a:gs>
          </a:gsLst>
          <a:lin ang="5400000" scaled="1"/>
        </a:gradFill>
        <a:ln>
          <a:noFill/>
        </a:ln>
        <a:effectLst>
          <a:outerShdw blurRad="50800" dist="25000" dir="5400000" rotWithShape="0">
            <a:schemeClr val="accent1">
              <a:tint val="99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kern="1200" cap="none" normalizeH="0" baseline="0" dirty="0" smtClean="0">
              <a:ln/>
              <a:effectLst/>
              <a:latin typeface="Cambria" panose="02040503050406030204" pitchFamily="18" charset="0"/>
              <a:cs typeface="Arial" panose="020B0604020202020204" pitchFamily="34" charset="0"/>
            </a:rPr>
            <a:t>Mutual Funds(173</a:t>
          </a:r>
          <a:r>
            <a:rPr kumimoji="0" lang="en-US" altLang="en-US" sz="1400" b="0" i="0" u="none" strike="noStrike" kern="1200" cap="none" normalizeH="0" baseline="0" dirty="0" smtClean="0">
              <a:ln/>
              <a:effectLst/>
              <a:latin typeface="Cambria" panose="02040503050406030204" pitchFamily="18" charset="0"/>
              <a:cs typeface="Arial" panose="020B0604020202020204" pitchFamily="34" charset="0"/>
            </a:rPr>
            <a:t>)</a:t>
          </a:r>
        </a:p>
      </dsp:txBody>
      <dsp:txXfrm>
        <a:off x="3342428" y="4434569"/>
        <a:ext cx="1828797" cy="520357"/>
      </dsp:txXfrm>
    </dsp:sp>
    <dsp:sp modelId="{2B4FE523-C0DB-4950-9D2F-A4A61B03D390}">
      <dsp:nvSpPr>
        <dsp:cNvPr id="0" name=""/>
        <dsp:cNvSpPr/>
      </dsp:nvSpPr>
      <dsp:spPr>
        <a:xfrm>
          <a:off x="5306593" y="740029"/>
          <a:ext cx="2327487" cy="520357"/>
        </a:xfrm>
        <a:prstGeom prst="rect">
          <a:avLst/>
        </a:prstGeom>
        <a:gradFill rotWithShape="0">
          <a:gsLst>
            <a:gs pos="0">
              <a:schemeClr val="accent1">
                <a:shade val="80000"/>
                <a:hueOff val="0"/>
                <a:satOff val="0"/>
                <a:lumOff val="0"/>
                <a:alphaOff val="0"/>
                <a:tint val="15000"/>
                <a:satMod val="250000"/>
              </a:schemeClr>
            </a:gs>
            <a:gs pos="49000">
              <a:schemeClr val="accent1">
                <a:shade val="80000"/>
                <a:hueOff val="0"/>
                <a:satOff val="0"/>
                <a:lumOff val="0"/>
                <a:alphaOff val="0"/>
                <a:tint val="50000"/>
                <a:satMod val="200000"/>
              </a:schemeClr>
            </a:gs>
            <a:gs pos="49100">
              <a:schemeClr val="accent1">
                <a:shade val="80000"/>
                <a:hueOff val="0"/>
                <a:satOff val="0"/>
                <a:lumOff val="0"/>
                <a:alphaOff val="0"/>
                <a:tint val="64000"/>
                <a:satMod val="160000"/>
              </a:schemeClr>
            </a:gs>
            <a:gs pos="92000">
              <a:schemeClr val="accent1">
                <a:shade val="80000"/>
                <a:hueOff val="0"/>
                <a:satOff val="0"/>
                <a:lumOff val="0"/>
                <a:alphaOff val="0"/>
                <a:tint val="50000"/>
                <a:satMod val="200000"/>
              </a:schemeClr>
            </a:gs>
            <a:gs pos="100000">
              <a:schemeClr val="accent1">
                <a:shade val="80000"/>
                <a:hueOff val="0"/>
                <a:satOff val="0"/>
                <a:lumOff val="0"/>
                <a:alphaOff val="0"/>
                <a:tint val="43000"/>
                <a:satMod val="190000"/>
              </a:schemeClr>
            </a:gs>
          </a:gsLst>
          <a:lin ang="5400000" scaled="1"/>
        </a:gradFill>
        <a:ln>
          <a:noFill/>
        </a:ln>
        <a:effectLst>
          <a:outerShdw blurRad="50800" dist="25000" dir="5400000" rotWithShape="0">
            <a:schemeClr val="accent1">
              <a:shade val="80000"/>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500" b="1" kern="1200" dirty="0" smtClean="0"/>
            <a:t>Central Directorate of National Savings</a:t>
          </a:r>
          <a:endParaRPr kumimoji="0" lang="en-US" altLang="en-US" sz="1500" b="1" i="0" u="none" strike="noStrike" kern="1200" cap="none" normalizeH="0" baseline="0" dirty="0" smtClean="0">
            <a:ln/>
            <a:effectLst/>
            <a:latin typeface="Cambria" panose="02040503050406030204" pitchFamily="18" charset="0"/>
            <a:cs typeface="Arial" panose="020B0604020202020204" pitchFamily="34" charset="0"/>
          </a:endParaRPr>
        </a:p>
      </dsp:txBody>
      <dsp:txXfrm>
        <a:off x="5306593" y="740029"/>
        <a:ext cx="2327487" cy="52035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2F1F8B1-D29E-400F-9052-589A030B76D7}" type="datetimeFigureOut">
              <a:rPr lang="en-US" smtClean="0"/>
              <a:pPr/>
              <a:t>3/26/2017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2DAFC2A-EA9B-4DF4-9806-EAD9EAA68655}"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E848D9C-21F2-4846-8B62-E3AA6FBB51FB}" type="datetimeFigureOut">
              <a:rPr lang="en-US" smtClean="0"/>
              <a:pPr/>
              <a:t>3/26/2017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3A048FA-BEF8-4AFD-B3E5-A5ABB243AC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sbp.org.pk/ecodata/fsi/qc/2016/Jun.pdf" TargetMode="External"/><Relationship Id="rId7" Type="http://schemas.openxmlformats.org/officeDocument/2006/relationships/hyperlink" Target="https://www.secp.gov.pk/data-and-statistics/modarabas/"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www.secp.gov.pk/document/monthly-sector-summary-september-2016/?wpdmdl=19152" TargetMode="External"/><Relationship Id="rId5" Type="http://schemas.openxmlformats.org/officeDocument/2006/relationships/hyperlink" Target="https://www.secp.gov.pk/data-and-statistics/insurance-companies/" TargetMode="External"/><Relationship Id="rId4" Type="http://schemas.openxmlformats.org/officeDocument/2006/relationships/hyperlink" Target="http://www.sbp.org.pk/f_links/f-links.asp"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2060"/>
                </a:solidFill>
              </a:rPr>
              <a:t>No universally accepted definition of financial stability. Defined in terms of its characteristics:</a:t>
            </a:r>
          </a:p>
          <a:p>
            <a:endParaRPr lang="en-US" dirty="0"/>
          </a:p>
        </p:txBody>
      </p:sp>
      <p:sp>
        <p:nvSpPr>
          <p:cNvPr id="4" name="Slide Number Placeholder 3"/>
          <p:cNvSpPr>
            <a:spLocks noGrp="1"/>
          </p:cNvSpPr>
          <p:nvPr>
            <p:ph type="sldNum" sz="quarter" idx="10"/>
          </p:nvPr>
        </p:nvSpPr>
        <p:spPr/>
        <p:txBody>
          <a:bodyPr/>
          <a:lstStyle/>
          <a:p>
            <a:fld id="{63A048FA-BEF8-4AFD-B3E5-A5ABB243AC92}" type="slidenum">
              <a:rPr lang="en-US" smtClean="0"/>
              <a:pPr/>
              <a:t>3</a:t>
            </a:fld>
            <a:endParaRPr lang="en-US"/>
          </a:p>
        </p:txBody>
      </p:sp>
    </p:spTree>
    <p:extLst>
      <p:ext uri="{BB962C8B-B14F-4D97-AF65-F5344CB8AC3E}">
        <p14:creationId xmlns:p14="http://schemas.microsoft.com/office/powerpoint/2010/main" val="178630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3BAB3441-BFE7-4D7C-8E7F-FA16714879D4}" type="slidenum">
              <a:rPr lang="en-US" smtClean="0"/>
              <a:pPr/>
              <a:t>38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048FA-BEF8-4AFD-B3E5-A5ABB243AC92}" type="slidenum">
              <a:rPr lang="en-US" smtClean="0"/>
              <a:pPr/>
              <a:t>6</a:t>
            </a:fld>
            <a:endParaRPr lang="en-US"/>
          </a:p>
        </p:txBody>
      </p:sp>
    </p:spTree>
    <p:extLst>
      <p:ext uri="{BB962C8B-B14F-4D97-AF65-F5344CB8AC3E}">
        <p14:creationId xmlns:p14="http://schemas.microsoft.com/office/powerpoint/2010/main" val="1753731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A048FA-BEF8-4AFD-B3E5-A5ABB243AC92}" type="slidenum">
              <a:rPr lang="en-US" smtClean="0"/>
              <a:pPr/>
              <a:t>8</a:t>
            </a:fld>
            <a:endParaRPr lang="en-US"/>
          </a:p>
        </p:txBody>
      </p:sp>
    </p:spTree>
    <p:extLst>
      <p:ext uri="{BB962C8B-B14F-4D97-AF65-F5344CB8AC3E}">
        <p14:creationId xmlns:p14="http://schemas.microsoft.com/office/powerpoint/2010/main" val="4057374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Most Asian countries have </a:t>
            </a:r>
            <a:r>
              <a:rPr lang="en-US" b="1" dirty="0"/>
              <a:t>financial stability enshrined in legislation</a:t>
            </a:r>
            <a:r>
              <a:rPr lang="en-US" dirty="0"/>
              <a:t>. In some countries, a formal mandate is established explicitly in the law with “financial stability” stated as an objective, and the powers of responsible agencies clearly defined. In China and Malaysia, for instance, the mandate is specified in the Central Bank Law, and in Hong Kong , it is contained in the Banking Ordinance. In other countries, </a:t>
            </a:r>
            <a:r>
              <a:rPr lang="en-US" b="1" dirty="0"/>
              <a:t>the law does not refer to “financial stability” explicitly, but the assignment of responsibility is clear and authorities interpret the legislation as providing a financial stability mandate</a:t>
            </a:r>
            <a:r>
              <a:rPr lang="en-US" dirty="0"/>
              <a:t>. A number of countries (Korea, Malaysia, and Thailand) have amended legislation since the GFC to make the mandate more explicit in an effort to strengthen the financial stability  framework. Malaysia’s Central Bank Act, amended in 2009, for instance, states that its principal objectives “shall be to promote monetary stability and financial stability conducive to the sustainable growth of the Malaysian economy.”</a:t>
            </a:r>
          </a:p>
          <a:p>
            <a:endParaRPr lang="en-US" dirty="0"/>
          </a:p>
          <a:p>
            <a:r>
              <a:rPr lang="en-US" dirty="0"/>
              <a:t>The central bank in Asia typically has a </a:t>
            </a:r>
            <a:r>
              <a:rPr lang="en-US" b="1" dirty="0"/>
              <a:t>financial stability mandate</a:t>
            </a:r>
            <a:r>
              <a:rPr lang="en-US" dirty="0"/>
              <a:t>. In China, Malaysia and Singapore, the central bank is the responsible agency for financial stability. In a number of other countries, including Australia, Hong Kong SAR, Japan, and Korea, the mandate is shared by the central bank with other regulatory agencies and/or the ministry of finance (Table 1). In Indonesia, the central bank participates in a committee that has a financial stability mandate (Box 1). If the mandate is shared, the sharing arrangement is either through legislation, an exchange of letters or memoranda of understanding. In  Australia, the 1998 reform of the regulatory structure created a separate prudential regulator with a financial stability mandate, and the central bank’s long-standing responsibility for financial stability was also reaffirmed.1 In Hong Kong SAR, the mandates are specified in the respective laws for the Monetary Authority, the insurance regulator and the securities regulator, and reaffirmed by an exchange of letters between the Financial Secretary and the Monetary</a:t>
            </a:r>
          </a:p>
          <a:p>
            <a:r>
              <a:rPr lang="en-US" dirty="0"/>
              <a:t>Authority (Box 2).</a:t>
            </a:r>
          </a:p>
        </p:txBody>
      </p:sp>
      <p:sp>
        <p:nvSpPr>
          <p:cNvPr id="4" name="Slide Number Placeholder 3"/>
          <p:cNvSpPr>
            <a:spLocks noGrp="1"/>
          </p:cNvSpPr>
          <p:nvPr>
            <p:ph type="sldNum" sz="quarter" idx="10"/>
          </p:nvPr>
        </p:nvSpPr>
        <p:spPr/>
        <p:txBody>
          <a:bodyPr/>
          <a:lstStyle/>
          <a:p>
            <a:fld id="{BE204E86-157F-4812-9172-90013E448B1E}" type="slidenum">
              <a:rPr lang="en-US" smtClean="0"/>
              <a:pPr/>
              <a:t>11</a:t>
            </a:fld>
            <a:endParaRPr lang="en-US"/>
          </a:p>
        </p:txBody>
      </p:sp>
    </p:spTree>
    <p:extLst>
      <p:ext uri="{BB962C8B-B14F-4D97-AF65-F5344CB8AC3E}">
        <p14:creationId xmlns:p14="http://schemas.microsoft.com/office/powerpoint/2010/main" val="2498363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A048FA-BEF8-4AFD-B3E5-A5ABB243AC92}" type="slidenum">
              <a:rPr lang="en-US" smtClean="0"/>
              <a:pPr/>
              <a:t>19</a:t>
            </a:fld>
            <a:endParaRPr lang="en-US"/>
          </a:p>
        </p:txBody>
      </p:sp>
    </p:spTree>
    <p:extLst>
      <p:ext uri="{BB962C8B-B14F-4D97-AF65-F5344CB8AC3E}">
        <p14:creationId xmlns:p14="http://schemas.microsoft.com/office/powerpoint/2010/main" val="889867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1488" y="231775"/>
            <a:ext cx="5910262" cy="4433888"/>
          </a:xfrm>
        </p:spPr>
      </p:sp>
      <p:sp>
        <p:nvSpPr>
          <p:cNvPr id="3" name="Notes Placeholder 2"/>
          <p:cNvSpPr>
            <a:spLocks noGrp="1"/>
          </p:cNvSpPr>
          <p:nvPr>
            <p:ph type="body" idx="1"/>
          </p:nvPr>
        </p:nvSpPr>
        <p:spPr/>
        <p:txBody>
          <a:bodyPr>
            <a:normAutofit/>
          </a:bodyPr>
          <a:lstStyle/>
          <a:p>
            <a:pPr>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15793C50-0AB8-4E94-8632-9DDC43BCBF41}" type="slidenum">
              <a:rPr lang="en-US" smtClean="0"/>
              <a:pPr/>
              <a:t>33</a:t>
            </a:fld>
            <a:endParaRPr lang="en-US"/>
          </a:p>
        </p:txBody>
      </p:sp>
    </p:spTree>
    <p:extLst>
      <p:ext uri="{BB962C8B-B14F-4D97-AF65-F5344CB8AC3E}">
        <p14:creationId xmlns:p14="http://schemas.microsoft.com/office/powerpoint/2010/main" val="1683697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1488" y="231775"/>
            <a:ext cx="5910262" cy="4433888"/>
          </a:xfrm>
        </p:spPr>
      </p:sp>
      <p:sp>
        <p:nvSpPr>
          <p:cNvPr id="3" name="Notes Placeholder 2"/>
          <p:cNvSpPr>
            <a:spLocks noGrp="1"/>
          </p:cNvSpPr>
          <p:nvPr>
            <p:ph type="body" idx="1"/>
          </p:nvPr>
        </p:nvSpPr>
        <p:spPr/>
        <p:txBody>
          <a:bodyPr/>
          <a:lstStyle/>
          <a:p>
            <a:r>
              <a:rPr lang="en-US" dirty="0"/>
              <a:t>Please find, attached, amended version with some update in number of financial instructions.</a:t>
            </a:r>
          </a:p>
          <a:p>
            <a:r>
              <a:rPr lang="en-US" dirty="0"/>
              <a:t> </a:t>
            </a:r>
          </a:p>
          <a:p>
            <a:pPr lvl="0"/>
            <a:r>
              <a:rPr lang="en-US" dirty="0"/>
              <a:t>Number of Banks, DFIs, Investment Banks, Leasing Companies are confirmed from FSR and Quarterly Compendium – statistics for the banking sector (</a:t>
            </a:r>
            <a:r>
              <a:rPr lang="en-US" u="sng" dirty="0">
                <a:hlinkClick r:id="rId3"/>
              </a:rPr>
              <a:t>http://www.sbp.org.pk/ecodata/fsi/qc/2016/Jun.pdf</a:t>
            </a:r>
            <a:r>
              <a:rPr lang="en-US" dirty="0"/>
              <a:t>)</a:t>
            </a:r>
          </a:p>
          <a:p>
            <a:pPr lvl="0"/>
            <a:r>
              <a:rPr lang="en-US" dirty="0"/>
              <a:t>Number of Micro Finance Banks are confirmed from SBP website (</a:t>
            </a:r>
            <a:r>
              <a:rPr lang="en-US" u="sng" dirty="0">
                <a:hlinkClick r:id="rId4"/>
              </a:rPr>
              <a:t>http://www.sbp.org.pk/f_links/f-links.asp</a:t>
            </a:r>
            <a:r>
              <a:rPr lang="en-US" dirty="0"/>
              <a:t>) </a:t>
            </a:r>
          </a:p>
          <a:p>
            <a:pPr lvl="0"/>
            <a:r>
              <a:rPr lang="en-US" dirty="0"/>
              <a:t>Exchange companies number source is OSED</a:t>
            </a:r>
          </a:p>
          <a:p>
            <a:pPr lvl="0"/>
            <a:r>
              <a:rPr lang="en-US" dirty="0"/>
              <a:t>Insurance companies number source is SECP website (</a:t>
            </a:r>
            <a:r>
              <a:rPr lang="en-US" u="sng" dirty="0">
                <a:hlinkClick r:id="rId5"/>
              </a:rPr>
              <a:t>https://www.secp.gov.pk/data-and-statistics/insurance-companies/</a:t>
            </a:r>
            <a:r>
              <a:rPr lang="en-US" dirty="0"/>
              <a:t>)</a:t>
            </a:r>
          </a:p>
          <a:p>
            <a:pPr lvl="0"/>
            <a:r>
              <a:rPr lang="en-US" dirty="0"/>
              <a:t>Mutual Funds numbers source is SECP website (</a:t>
            </a:r>
            <a:r>
              <a:rPr lang="en-US" u="sng" dirty="0">
                <a:hlinkClick r:id="rId6"/>
              </a:rPr>
              <a:t>https://www.secp.gov.pk/document/monthly-sector-summary-september-2016/?wpdmdl=19152</a:t>
            </a:r>
            <a:r>
              <a:rPr lang="en-US" dirty="0"/>
              <a:t>)  </a:t>
            </a:r>
          </a:p>
          <a:p>
            <a:pPr lvl="0"/>
            <a:r>
              <a:rPr lang="en-US" dirty="0" err="1"/>
              <a:t>Modarba</a:t>
            </a:r>
            <a:r>
              <a:rPr lang="en-US" dirty="0"/>
              <a:t> number source is SECP (</a:t>
            </a:r>
            <a:r>
              <a:rPr lang="en-US" u="sng" dirty="0">
                <a:hlinkClick r:id="rId7"/>
              </a:rPr>
              <a:t>https://www.secp.gov.pk/data-and-statistics/modarabas/</a:t>
            </a:r>
            <a:r>
              <a:rPr lang="en-US" dirty="0"/>
              <a:t>)</a:t>
            </a:r>
          </a:p>
          <a:p>
            <a:endParaRPr lang="en-US" dirty="0"/>
          </a:p>
        </p:txBody>
      </p:sp>
      <p:sp>
        <p:nvSpPr>
          <p:cNvPr id="4" name="Slide Number Placeholder 3"/>
          <p:cNvSpPr>
            <a:spLocks noGrp="1"/>
          </p:cNvSpPr>
          <p:nvPr>
            <p:ph type="sldNum" sz="quarter" idx="10"/>
          </p:nvPr>
        </p:nvSpPr>
        <p:spPr/>
        <p:txBody>
          <a:bodyPr/>
          <a:lstStyle/>
          <a:p>
            <a:pPr>
              <a:defRPr/>
            </a:pPr>
            <a:fld id="{1FA18913-C0B3-4D5B-88FE-6EF60F445CB9}" type="slidenum">
              <a:rPr lang="en-US" smtClean="0"/>
              <a:pPr>
                <a:defRPr/>
              </a:pPr>
              <a:t>34</a:t>
            </a:fld>
            <a:endParaRPr lang="en-US"/>
          </a:p>
        </p:txBody>
      </p:sp>
    </p:spTree>
    <p:extLst>
      <p:ext uri="{BB962C8B-B14F-4D97-AF65-F5344CB8AC3E}">
        <p14:creationId xmlns:p14="http://schemas.microsoft.com/office/powerpoint/2010/main" val="938690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FA18913-C0B3-4D5B-88FE-6EF60F445CB9}" type="slidenum">
              <a:rPr lang="en-US" smtClean="0"/>
              <a:pPr>
                <a:defRPr/>
              </a:pPr>
              <a:t>35</a:t>
            </a:fld>
            <a:endParaRPr lang="en-US"/>
          </a:p>
        </p:txBody>
      </p:sp>
    </p:spTree>
    <p:extLst>
      <p:ext uri="{BB962C8B-B14F-4D97-AF65-F5344CB8AC3E}">
        <p14:creationId xmlns:p14="http://schemas.microsoft.com/office/powerpoint/2010/main" val="3760346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FA18913-C0B3-4D5B-88FE-6EF60F445CB9}" type="slidenum">
              <a:rPr lang="en-US" smtClean="0"/>
              <a:pPr>
                <a:defRPr/>
              </a:pPr>
              <a:t>37</a:t>
            </a:fld>
            <a:endParaRPr lang="en-US"/>
          </a:p>
        </p:txBody>
      </p:sp>
    </p:spTree>
    <p:extLst>
      <p:ext uri="{BB962C8B-B14F-4D97-AF65-F5344CB8AC3E}">
        <p14:creationId xmlns:p14="http://schemas.microsoft.com/office/powerpoint/2010/main" val="38872229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C380B23-CFBC-4B8E-8694-F636655BA06C}" type="datetime1">
              <a:rPr lang="en-US" smtClean="0"/>
              <a:pPr/>
              <a:t>3/26/2017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C793389-A6BB-4D4C-B637-16B1676126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2FCD86-2DE5-4ECA-8D1A-C4609CEDEF49}" type="datetime1">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CA952186-0604-4BB4-966B-1AAD8242C4AD}" type="datetime1">
              <a:rPr lang="en-US" smtClean="0"/>
              <a:pPr/>
              <a:t>3/26/2017</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C793389-A6BB-4D4C-B637-16B1676126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125B0D-C1E9-4483-B433-242C354D70D8}" type="datetime1">
              <a:rPr lang="en-US" smtClean="0"/>
              <a:pPr/>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31FEF06-452D-4046-BFE7-EB403A2F0870}" type="datetime1">
              <a:rPr lang="en-US" smtClean="0"/>
              <a:pPr/>
              <a:t>3/26/2017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5C793389-A6BB-4D4C-B637-16B1676126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95C759-70CD-4616-A18F-298DB41578DA}" type="datetime1">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EB65E82-3D6B-4791-BDD5-CD6B6EF4AB7D}" type="datetime1">
              <a:rPr lang="en-US" smtClean="0"/>
              <a:pPr/>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63C4ED-C259-4C36-9C8C-03D0B447F1CC}" type="datetime1">
              <a:rPr lang="en-US" smtClean="0"/>
              <a:pPr/>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C9A6780-1F88-4AD7-9E2C-CE750CDE16C6}" type="datetime1">
              <a:rPr lang="en-US" smtClean="0"/>
              <a:pPr/>
              <a:t>3/26/2017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2057F3-9F29-469A-9C96-35EC9C5F4894}" type="datetime1">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93389-A6BB-4D4C-B637-16B1676126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97AE5C31-0B8B-4415-9A67-9283352C8099}" type="datetime1">
              <a:rPr lang="en-US" smtClean="0"/>
              <a:pPr/>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93389-A6BB-4D4C-B637-16B167612692}"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BAA2F7B-4327-4C3D-BEAE-E427DB8B09B7}" type="datetime1">
              <a:rPr lang="en-US" smtClean="0"/>
              <a:pPr/>
              <a:t>3/26/2017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C793389-A6BB-4D4C-B637-16B1676126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pk/url?sa=i&amp;rct=j&amp;q=&amp;esrc=s&amp;source=images&amp;cd=&amp;cad=rja&amp;uact=8&amp;ved=0ahUKEwjN6MHZ0IbMAhWPq5QKHeYqDG4QjRwIBw&amp;url=http://www.mobilemoney.com.pk/tag/state-bank-of-pakistan/&amp;psig=AFQjCNEMzoi8B1DIsOZ-BwDf99g9Zz_AYw&amp;ust=146046563537358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pk/url?sa=i&amp;rct=j&amp;q=&amp;esrc=s&amp;source=images&amp;cd=&amp;cad=rja&amp;uact=8&amp;ved=0ahUKEwiu_K6s9IvMAhWIrxoKHZK-DMkQjRwIBw&amp;url=http://www.slideshare.net/arkadam/5a-1704440&amp;bvm=bv.119408272,d.d2s&amp;psig=AFQjCNF2b73sg1HLz41MuTBAaUX0RLlUQg&amp;ust=146064701800378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pk/url?sa=i&amp;rct=j&amp;q=&amp;esrc=s&amp;source=images&amp;cd=&amp;cad=rja&amp;uact=8&amp;ved=0ahUKEwj-r46sq4jMAhXFG5QKHaATAPUQjRwIBw&amp;url=http://thepapist.org/category/questions/&amp;psig=AFQjCNHxvYNzIO2iotY2Gexc2vxHyxWS4Q&amp;ust=146052431426161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533400"/>
            <a:ext cx="6172200" cy="2819400"/>
          </a:xfrm>
        </p:spPr>
        <p:txBody>
          <a:bodyPr/>
          <a:lstStyle/>
          <a:p>
            <a:r>
              <a:rPr lang="en-US" sz="4400" cap="none"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Financial Stability:</a:t>
            </a:r>
            <a:r>
              <a:rPr lang="en-US" sz="4000" cap="none"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
            </a:r>
            <a:br>
              <a:rPr lang="en-US" sz="4000" cap="none"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br>
            <a:r>
              <a:rPr lang="en-US" sz="2400" cap="none"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n-lt"/>
                <a:ea typeface="+mn-ea"/>
                <a:cs typeface="+mn-cs"/>
              </a:rPr>
              <a:t>INTERNATIONAL REGULATORY REFORMS &amp; </a:t>
            </a:r>
            <a:br>
              <a:rPr lang="en-US" sz="2400" cap="none"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n-lt"/>
                <a:ea typeface="+mn-ea"/>
                <a:cs typeface="+mn-cs"/>
              </a:rPr>
            </a:br>
            <a:r>
              <a:rPr lang="en-US" sz="2400" cap="none"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mn-lt"/>
                <a:ea typeface="+mn-ea"/>
                <a:cs typeface="+mn-cs"/>
              </a:rPr>
              <a:t>FRAMEWORK AT STATE BANK OF PAKISTAN </a:t>
            </a:r>
            <a:endParaRPr lang="en-US" sz="2400" dirty="0">
              <a:solidFill>
                <a:schemeClr val="accent6">
                  <a:lumMod val="60000"/>
                  <a:lumOff val="40000"/>
                </a:schemeClr>
              </a:solidFill>
              <a:effectLst>
                <a:outerShdw blurRad="38100" dist="38100" dir="2700000" algn="tl">
                  <a:srgbClr val="000000">
                    <a:alpha val="43137"/>
                  </a:srgbClr>
                </a:outerShdw>
              </a:effectLst>
              <a:latin typeface="+mn-lt"/>
              <a:ea typeface="+mn-ea"/>
              <a:cs typeface="+mn-cs"/>
            </a:endParaRPr>
          </a:p>
        </p:txBody>
      </p:sp>
      <p:sp>
        <p:nvSpPr>
          <p:cNvPr id="3" name="TextBox 2"/>
          <p:cNvSpPr txBox="1"/>
          <p:nvPr/>
        </p:nvSpPr>
        <p:spPr>
          <a:xfrm>
            <a:off x="4267200" y="4343400"/>
            <a:ext cx="4572000" cy="2400657"/>
          </a:xfrm>
          <a:prstGeom prst="rect">
            <a:avLst/>
          </a:prstGeom>
          <a:noFill/>
        </p:spPr>
        <p:txBody>
          <a:bodyPr wrap="square" rtlCol="0">
            <a:spAutoFit/>
          </a:bodyPr>
          <a:lstStyle/>
          <a:p>
            <a:pPr algn="ctr"/>
            <a:r>
              <a:rPr lang="en-US" sz="2000" dirty="0" smtClean="0"/>
              <a:t>A Presentation by:    </a:t>
            </a:r>
          </a:p>
          <a:p>
            <a:pPr algn="ctr"/>
            <a:endParaRPr lang="en-US" sz="2000" dirty="0" smtClean="0"/>
          </a:p>
          <a:p>
            <a:pPr algn="ctr"/>
            <a:r>
              <a:rPr lang="en-US" sz="2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Jameel Ahmad</a:t>
            </a:r>
          </a:p>
          <a:p>
            <a:pPr algn="ctr"/>
            <a:r>
              <a:rPr lang="en-US" sz="2000" dirty="0" smtClean="0">
                <a:solidFill>
                  <a:schemeClr val="accent6">
                    <a:lumMod val="60000"/>
                    <a:lumOff val="40000"/>
                  </a:schemeClr>
                </a:solidFill>
              </a:rPr>
              <a:t>Executive Director </a:t>
            </a:r>
          </a:p>
          <a:p>
            <a:pPr algn="ctr"/>
            <a:r>
              <a:rPr lang="en-US" sz="2000" dirty="0" smtClean="0">
                <a:solidFill>
                  <a:schemeClr val="accent6">
                    <a:lumMod val="60000"/>
                    <a:lumOff val="40000"/>
                  </a:schemeClr>
                </a:solidFill>
              </a:rPr>
              <a:t>Banking Supervision Group</a:t>
            </a:r>
          </a:p>
          <a:p>
            <a:pPr algn="ctr"/>
            <a:r>
              <a:rPr lang="en-US" sz="28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State Bank of Pakistan</a:t>
            </a:r>
          </a:p>
          <a:p>
            <a:r>
              <a:rPr lang="en-US" dirty="0" smtClean="0"/>
              <a:t>		</a:t>
            </a:r>
            <a:endParaRPr lang="en-US" dirty="0"/>
          </a:p>
        </p:txBody>
      </p:sp>
      <p:sp>
        <p:nvSpPr>
          <p:cNvPr id="4" name="Slide Number Placeholder 3"/>
          <p:cNvSpPr>
            <a:spLocks noGrp="1"/>
          </p:cNvSpPr>
          <p:nvPr>
            <p:ph type="sldNum" sz="quarter" idx="12"/>
          </p:nvPr>
        </p:nvSpPr>
        <p:spPr/>
        <p:txBody>
          <a:bodyPr/>
          <a:lstStyle/>
          <a:p>
            <a:fld id="{5C793389-A6BB-4D4C-B637-16B167612692}"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620000" cy="4956048"/>
          </a:xfrm>
        </p:spPr>
        <p:txBody>
          <a:bodyPr>
            <a:normAutofit fontScale="92500" lnSpcReduction="20000"/>
          </a:bodyPr>
          <a:lstStyle/>
          <a:p>
            <a:pPr marL="0" indent="0">
              <a:lnSpc>
                <a:spcPct val="90000"/>
              </a:lnSpc>
              <a:spcAft>
                <a:spcPts val="600"/>
              </a:spcAft>
              <a:buNone/>
            </a:pPr>
            <a:r>
              <a:rPr lang="en-US" sz="3000" b="1" dirty="0">
                <a:solidFill>
                  <a:schemeClr val="tx2">
                    <a:lumMod val="50000"/>
                  </a:schemeClr>
                </a:solidFill>
                <a:effectLst>
                  <a:outerShdw blurRad="38100" dist="38100" dir="2700000" algn="tl">
                    <a:srgbClr val="000000">
                      <a:alpha val="43137"/>
                    </a:srgbClr>
                  </a:outerShdw>
                </a:effectLst>
              </a:rPr>
              <a:t>Implementation </a:t>
            </a:r>
            <a:r>
              <a:rPr lang="en-US" sz="3000" b="1" dirty="0" smtClean="0">
                <a:solidFill>
                  <a:schemeClr val="tx2">
                    <a:lumMod val="50000"/>
                  </a:schemeClr>
                </a:solidFill>
                <a:effectLst>
                  <a:outerShdw blurRad="38100" dist="38100" dir="2700000" algn="tl">
                    <a:srgbClr val="000000">
                      <a:alpha val="43137"/>
                    </a:srgbClr>
                  </a:outerShdw>
                </a:effectLst>
              </a:rPr>
              <a:t>Monitoring </a:t>
            </a:r>
            <a:r>
              <a:rPr lang="en-US" sz="3000" b="1" dirty="0">
                <a:solidFill>
                  <a:schemeClr val="tx2">
                    <a:lumMod val="50000"/>
                  </a:schemeClr>
                </a:solidFill>
                <a:effectLst>
                  <a:outerShdw blurRad="38100" dist="38100" dir="2700000" algn="tl">
                    <a:srgbClr val="000000">
                      <a:alpha val="43137"/>
                    </a:srgbClr>
                  </a:outerShdw>
                </a:effectLst>
              </a:rPr>
              <a:t>of </a:t>
            </a:r>
            <a:r>
              <a:rPr lang="en-US" sz="3000" b="1" dirty="0" smtClean="0">
                <a:solidFill>
                  <a:schemeClr val="tx2">
                    <a:lumMod val="50000"/>
                  </a:schemeClr>
                </a:solidFill>
                <a:effectLst>
                  <a:outerShdw blurRad="38100" dist="38100" dir="2700000" algn="tl">
                    <a:srgbClr val="000000">
                      <a:alpha val="43137"/>
                    </a:srgbClr>
                  </a:outerShdw>
                </a:effectLst>
              </a:rPr>
              <a:t>Reforms</a:t>
            </a:r>
            <a:endParaRPr lang="en-US" sz="3000" b="1" dirty="0">
              <a:solidFill>
                <a:schemeClr val="tx2">
                  <a:lumMod val="50000"/>
                </a:schemeClr>
              </a:solidFill>
              <a:effectLst>
                <a:outerShdw blurRad="38100" dist="38100" dir="2700000" algn="tl">
                  <a:srgbClr val="000000">
                    <a:alpha val="43137"/>
                  </a:srgbClr>
                </a:outerShdw>
              </a:effectLst>
            </a:endParaRPr>
          </a:p>
          <a:p>
            <a:pPr>
              <a:lnSpc>
                <a:spcPct val="110000"/>
              </a:lnSpc>
              <a:spcAft>
                <a:spcPts val="600"/>
              </a:spcAft>
              <a:buClr>
                <a:srgbClr val="C00000"/>
              </a:buClr>
              <a:buSzPct val="100000"/>
              <a:buFont typeface="Wingdings" panose="05000000000000000000" pitchFamily="2" charset="2"/>
              <a:buChar char="§"/>
            </a:pPr>
            <a:r>
              <a:rPr lang="en-US" sz="2800" dirty="0" smtClean="0"/>
              <a:t>FSB </a:t>
            </a:r>
            <a:r>
              <a:rPr lang="en-US" sz="2800" dirty="0"/>
              <a:t>monitors implementation of financial reforms and report periodically to the </a:t>
            </a:r>
            <a:r>
              <a:rPr lang="en-US" sz="2800" dirty="0" smtClean="0"/>
              <a:t>G20:</a:t>
            </a:r>
          </a:p>
          <a:p>
            <a:pPr lvl="1">
              <a:lnSpc>
                <a:spcPct val="110000"/>
              </a:lnSpc>
              <a:spcAft>
                <a:spcPts val="600"/>
              </a:spcAft>
              <a:buClrTx/>
              <a:buFont typeface="Wingdings" pitchFamily="2" charset="2"/>
              <a:buChar char="Ø"/>
            </a:pPr>
            <a:r>
              <a:rPr lang="en-US" sz="2400" dirty="0" smtClean="0"/>
              <a:t>Reporting on FSB members’ commitments and progress in implementing international financial standards; </a:t>
            </a:r>
          </a:p>
          <a:p>
            <a:pPr lvl="1">
              <a:lnSpc>
                <a:spcPct val="110000"/>
              </a:lnSpc>
              <a:spcAft>
                <a:spcPts val="600"/>
              </a:spcAft>
              <a:buClrTx/>
              <a:buFont typeface="Wingdings" pitchFamily="2" charset="2"/>
              <a:buChar char="Ø"/>
            </a:pPr>
            <a:r>
              <a:rPr lang="en-US" sz="2400" dirty="0" smtClean="0"/>
              <a:t>Conducting peer reviews of FSB members; and </a:t>
            </a:r>
          </a:p>
          <a:p>
            <a:pPr lvl="1">
              <a:lnSpc>
                <a:spcPct val="110000"/>
              </a:lnSpc>
              <a:spcAft>
                <a:spcPts val="600"/>
              </a:spcAft>
              <a:buClrTx/>
              <a:buFont typeface="Wingdings" pitchFamily="2" charset="2"/>
              <a:buChar char="Ø"/>
            </a:pPr>
            <a:r>
              <a:rPr lang="en-US" sz="2400" dirty="0" smtClean="0"/>
              <a:t>Encouraging global adherence to prudential regulatory and supervisory standards.</a:t>
            </a:r>
          </a:p>
          <a:p>
            <a:pPr>
              <a:lnSpc>
                <a:spcPct val="110000"/>
              </a:lnSpc>
              <a:buClr>
                <a:srgbClr val="C00000"/>
              </a:buClr>
              <a:buSzPct val="100000"/>
              <a:buFont typeface="Wingdings" panose="05000000000000000000" pitchFamily="2" charset="2"/>
              <a:buChar char="§"/>
            </a:pPr>
            <a:r>
              <a:rPr lang="en-US" sz="2800" dirty="0"/>
              <a:t>Basel Committee’s Regulatory Consistency Assessment Programme (RCAP</a:t>
            </a:r>
            <a:r>
              <a:rPr lang="en-US" sz="2800" dirty="0" smtClean="0"/>
              <a:t>);</a:t>
            </a:r>
            <a:endParaRPr lang="en-US" sz="2800" dirty="0"/>
          </a:p>
          <a:p>
            <a:pPr>
              <a:lnSpc>
                <a:spcPct val="110000"/>
              </a:lnSpc>
              <a:buClr>
                <a:srgbClr val="C00000"/>
              </a:buClr>
              <a:buSzPct val="100000"/>
              <a:buFont typeface="Wingdings" panose="05000000000000000000" pitchFamily="2" charset="2"/>
              <a:buChar char="§"/>
            </a:pPr>
            <a:r>
              <a:rPr lang="en-US" sz="2800" dirty="0" smtClean="0"/>
              <a:t>IMF &amp; World </a:t>
            </a:r>
            <a:r>
              <a:rPr lang="en-US" sz="2800" dirty="0"/>
              <a:t>Bank </a:t>
            </a:r>
            <a:r>
              <a:rPr lang="en-US" sz="2800" dirty="0" smtClean="0"/>
              <a:t>Assessments (</a:t>
            </a:r>
            <a:r>
              <a:rPr lang="en-US" sz="2800" dirty="0"/>
              <a:t>Financial Sector Assessment Programs-FSAP).</a:t>
            </a:r>
          </a:p>
          <a:p>
            <a:endParaRPr lang="en-US" sz="2800" dirty="0" smtClean="0"/>
          </a:p>
        </p:txBody>
      </p:sp>
      <p:sp>
        <p:nvSpPr>
          <p:cNvPr id="5" name="Title 1"/>
          <p:cNvSpPr txBox="1">
            <a:spLocks/>
          </p:cNvSpPr>
          <p:nvPr/>
        </p:nvSpPr>
        <p:spPr>
          <a:xfrm>
            <a:off x="457200" y="320040"/>
            <a:ext cx="7467600" cy="10515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endParaRPr lang="en-US" sz="3600" dirty="0">
              <a:solidFill>
                <a:schemeClr val="tx2"/>
              </a:solidFill>
            </a:endParaRPr>
          </a:p>
        </p:txBody>
      </p:sp>
      <p:sp>
        <p:nvSpPr>
          <p:cNvPr id="6" name="Slide Number Placeholder 5"/>
          <p:cNvSpPr>
            <a:spLocks noGrp="1"/>
          </p:cNvSpPr>
          <p:nvPr>
            <p:ph type="sldNum" sz="quarter" idx="12"/>
          </p:nvPr>
        </p:nvSpPr>
        <p:spPr/>
        <p:txBody>
          <a:bodyPr/>
          <a:lstStyle/>
          <a:p>
            <a:fld id="{5C793389-A6BB-4D4C-B637-16B167612692}" type="slidenum">
              <a:rPr lang="en-US" smtClean="0"/>
              <a:pPr/>
              <a:t>10</a:t>
            </a:fld>
            <a:endParaRPr lang="en-US"/>
          </a:p>
        </p:txBody>
      </p:sp>
      <p:sp>
        <p:nvSpPr>
          <p:cNvPr id="7" name="Title 1"/>
          <p:cNvSpPr txBox="1">
            <a:spLocks/>
          </p:cNvSpPr>
          <p:nvPr/>
        </p:nvSpPr>
        <p:spPr>
          <a:xfrm>
            <a:off x="457200" y="320040"/>
            <a:ext cx="7696200" cy="11277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altLang="en-US" sz="3600" dirty="0">
                <a:solidFill>
                  <a:schemeClr val="tx2"/>
                </a:solidFill>
              </a:rPr>
              <a:t>Global Financial crisis and Regulatory reforms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276201"/>
            <a:ext cx="7696200" cy="246221"/>
          </a:xfrm>
          <a:prstGeom prst="rect">
            <a:avLst/>
          </a:prstGeom>
          <a:noFill/>
        </p:spPr>
        <p:txBody>
          <a:bodyPr wrap="square" rtlCol="0">
            <a:spAutoFit/>
          </a:bodyPr>
          <a:lstStyle/>
          <a:p>
            <a:pPr algn="r"/>
            <a:r>
              <a:rPr lang="en-US" sz="1000" i="1" dirty="0">
                <a:solidFill>
                  <a:schemeClr val="tx2">
                    <a:lumMod val="75000"/>
                  </a:schemeClr>
                </a:solidFill>
              </a:rPr>
              <a:t>Source: IMF Working Paper:/13/65: Institutional Arrangement for Macroprudential Policy In Asia</a:t>
            </a:r>
          </a:p>
        </p:txBody>
      </p:sp>
      <p:sp>
        <p:nvSpPr>
          <p:cNvPr id="5" name="Title 1"/>
          <p:cNvSpPr txBox="1">
            <a:spLocks/>
          </p:cNvSpPr>
          <p:nvPr/>
        </p:nvSpPr>
        <p:spPr>
          <a:xfrm>
            <a:off x="457200" y="320040"/>
            <a:ext cx="7467600" cy="10515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600" dirty="0">
                <a:solidFill>
                  <a:schemeClr val="tx2"/>
                </a:solidFill>
              </a:rPr>
              <a:t>central banks and financial stability mandate</a:t>
            </a:r>
          </a:p>
        </p:txBody>
      </p:sp>
      <p:sp>
        <p:nvSpPr>
          <p:cNvPr id="2" name="Slide Number Placeholder 1"/>
          <p:cNvSpPr>
            <a:spLocks noGrp="1"/>
          </p:cNvSpPr>
          <p:nvPr>
            <p:ph type="sldNum" sz="quarter" idx="12"/>
          </p:nvPr>
        </p:nvSpPr>
        <p:spPr/>
        <p:txBody>
          <a:bodyPr/>
          <a:lstStyle/>
          <a:p>
            <a:fld id="{5C793389-A6BB-4D4C-B637-16B167612692}" type="slidenum">
              <a:rPr lang="en-US" smtClean="0"/>
              <a:pPr/>
              <a:t>11</a:t>
            </a:fld>
            <a:endParaRPr lang="en-US"/>
          </a:p>
        </p:txBody>
      </p:sp>
      <p:pic>
        <p:nvPicPr>
          <p:cNvPr id="12" name="Content Placeholder 11"/>
          <p:cNvPicPr>
            <a:picLocks noGrp="1" noChangeAspect="1"/>
          </p:cNvPicPr>
          <p:nvPr>
            <p:ph idx="1"/>
          </p:nvPr>
        </p:nvPicPr>
        <p:blipFill>
          <a:blip r:embed="rId3"/>
          <a:stretch>
            <a:fillRect/>
          </a:stretch>
        </p:blipFill>
        <p:spPr>
          <a:xfrm>
            <a:off x="716280" y="1524000"/>
            <a:ext cx="6858000" cy="4801825"/>
          </a:xfrm>
          <a:prstGeom prst="rect">
            <a:avLst/>
          </a:prstGeom>
        </p:spPr>
      </p:pic>
    </p:spTree>
    <p:extLst>
      <p:ext uri="{BB962C8B-B14F-4D97-AF65-F5344CB8AC3E}">
        <p14:creationId xmlns:p14="http://schemas.microsoft.com/office/powerpoint/2010/main" val="3501977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828800"/>
            <a:ext cx="7696200" cy="1362075"/>
          </a:xfrm>
        </p:spPr>
        <p:txBody>
          <a:bodyPr>
            <a:noAutofit/>
          </a:bodyPr>
          <a:lstStyle/>
          <a:p>
            <a:r>
              <a:rPr lang="en-US" sz="4400" dirty="0" smtClean="0">
                <a:solidFill>
                  <a:schemeClr val="tx2">
                    <a:lumMod val="75000"/>
                  </a:schemeClr>
                </a:solidFill>
                <a:effectLst>
                  <a:outerShdw blurRad="38100" dist="38100" dir="2700000" algn="tl">
                    <a:srgbClr val="000000">
                      <a:alpha val="43137"/>
                    </a:srgbClr>
                  </a:outerShdw>
                </a:effectLst>
              </a:rPr>
              <a:t>Financial Stability Framework at </a:t>
            </a:r>
            <a:br>
              <a:rPr lang="en-US" sz="4400" dirty="0" smtClean="0">
                <a:solidFill>
                  <a:schemeClr val="tx2">
                    <a:lumMod val="75000"/>
                  </a:schemeClr>
                </a:solidFill>
                <a:effectLst>
                  <a:outerShdw blurRad="38100" dist="38100" dir="2700000" algn="tl">
                    <a:srgbClr val="000000">
                      <a:alpha val="43137"/>
                    </a:srgbClr>
                  </a:outerShdw>
                </a:effectLst>
              </a:rPr>
            </a:br>
            <a:r>
              <a:rPr lang="en-US" sz="4400" dirty="0" smtClean="0">
                <a:solidFill>
                  <a:schemeClr val="tx2">
                    <a:lumMod val="75000"/>
                  </a:schemeClr>
                </a:solidFill>
                <a:effectLst>
                  <a:outerShdw blurRad="38100" dist="38100" dir="2700000" algn="tl">
                    <a:srgbClr val="000000">
                      <a:alpha val="43137"/>
                    </a:srgbClr>
                  </a:outerShdw>
                </a:effectLst>
              </a:rPr>
              <a:t>State bank of Pakistan</a:t>
            </a:r>
            <a:endParaRPr lang="en-US" sz="4400" dirty="0">
              <a:solidFill>
                <a:schemeClr val="tx2">
                  <a:lumMod val="75000"/>
                </a:schemeClr>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5C793389-A6BB-4D4C-B637-16B16761269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9416"/>
            <a:ext cx="3429000" cy="5019984"/>
          </a:xfrm>
        </p:spPr>
        <p:txBody>
          <a:bodyPr>
            <a:normAutofit/>
          </a:bodyPr>
          <a:lstStyle/>
          <a:p>
            <a:pPr marL="0" indent="0">
              <a:lnSpc>
                <a:spcPct val="150000"/>
              </a:lnSpc>
              <a:buNone/>
            </a:pPr>
            <a:r>
              <a:rPr lang="en-US" sz="2800" dirty="0" smtClean="0"/>
              <a:t>SBP taking lead to institutionalize Financial Stability Framework in the country</a:t>
            </a:r>
          </a:p>
          <a:p>
            <a:pPr marL="536575" indent="-536575">
              <a:lnSpc>
                <a:spcPct val="120000"/>
              </a:lnSpc>
            </a:pPr>
            <a:endParaRPr lang="en-US" sz="2800" dirty="0"/>
          </a:p>
        </p:txBody>
      </p:sp>
      <p:pic>
        <p:nvPicPr>
          <p:cNvPr id="66562" name="Picture 2" descr="http://www.mobilemoney.com.pk/wp-content/uploads/2014/12/SBP.jpg">
            <a:hlinkClick r:id="rId2"/>
          </p:cNvPr>
          <p:cNvPicPr>
            <a:picLocks noChangeAspect="1" noChangeArrowheads="1"/>
          </p:cNvPicPr>
          <p:nvPr/>
        </p:nvPicPr>
        <p:blipFill>
          <a:blip r:embed="rId3" cstate="print"/>
          <a:srcRect/>
          <a:stretch>
            <a:fillRect/>
          </a:stretch>
        </p:blipFill>
        <p:spPr bwMode="auto">
          <a:xfrm>
            <a:off x="3667125" y="1752600"/>
            <a:ext cx="4486275" cy="3733800"/>
          </a:xfrm>
          <a:prstGeom prst="rect">
            <a:avLst/>
          </a:prstGeom>
          <a:noFill/>
        </p:spPr>
      </p:pic>
      <p:sp>
        <p:nvSpPr>
          <p:cNvPr id="5" name="Title 1"/>
          <p:cNvSpPr txBox="1">
            <a:spLocks/>
          </p:cNvSpPr>
          <p:nvPr/>
        </p:nvSpPr>
        <p:spPr>
          <a:xfrm>
            <a:off x="609600" y="472440"/>
            <a:ext cx="7239000" cy="5943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600" dirty="0">
                <a:solidFill>
                  <a:schemeClr val="tx2">
                    <a:lumMod val="75000"/>
                  </a:schemeClr>
                </a:solidFill>
              </a:rPr>
              <a:t> </a:t>
            </a:r>
            <a:r>
              <a:rPr lang="en-US" sz="3600" dirty="0">
                <a:solidFill>
                  <a:schemeClr val="tx2"/>
                </a:solidFill>
              </a:rPr>
              <a:t>Financial Stability Mandate</a:t>
            </a:r>
          </a:p>
        </p:txBody>
      </p:sp>
      <p:sp>
        <p:nvSpPr>
          <p:cNvPr id="6" name="Slide Number Placeholder 5"/>
          <p:cNvSpPr>
            <a:spLocks noGrp="1"/>
          </p:cNvSpPr>
          <p:nvPr>
            <p:ph type="sldNum" sz="quarter" idx="12"/>
          </p:nvPr>
        </p:nvSpPr>
        <p:spPr/>
        <p:txBody>
          <a:bodyPr/>
          <a:lstStyle/>
          <a:p>
            <a:fld id="{5C793389-A6BB-4D4C-B637-16B16761269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83104" y="1600200"/>
            <a:ext cx="7239000" cy="4572000"/>
          </a:xfrm>
        </p:spPr>
        <p:txBody>
          <a:bodyPr>
            <a:normAutofit fontScale="92500" lnSpcReduction="10000"/>
          </a:bodyPr>
          <a:lstStyle/>
          <a:p>
            <a:pPr marL="0" indent="0">
              <a:spcAft>
                <a:spcPts val="600"/>
              </a:spcAft>
              <a:buNone/>
            </a:pPr>
            <a:r>
              <a:rPr lang="en-US" sz="3000" b="1" dirty="0">
                <a:solidFill>
                  <a:schemeClr val="tx2">
                    <a:lumMod val="50000"/>
                  </a:schemeClr>
                </a:solidFill>
                <a:effectLst>
                  <a:outerShdw blurRad="38100" dist="38100" dir="2700000" algn="tl">
                    <a:srgbClr val="000000">
                      <a:alpha val="43137"/>
                    </a:srgbClr>
                  </a:outerShdw>
                </a:effectLst>
              </a:rPr>
              <a:t>SBP </a:t>
            </a:r>
            <a:r>
              <a:rPr lang="en-US" sz="3000" b="1" dirty="0" smtClean="0">
                <a:solidFill>
                  <a:schemeClr val="tx2">
                    <a:lumMod val="50000"/>
                  </a:schemeClr>
                </a:solidFill>
                <a:effectLst>
                  <a:outerShdw blurRad="38100" dist="38100" dir="2700000" algn="tl">
                    <a:srgbClr val="000000">
                      <a:alpha val="43137"/>
                    </a:srgbClr>
                  </a:outerShdw>
                </a:effectLst>
              </a:rPr>
              <a:t>Vision </a:t>
            </a:r>
            <a:r>
              <a:rPr lang="en-US" sz="3000" b="1" dirty="0">
                <a:solidFill>
                  <a:schemeClr val="tx2">
                    <a:lumMod val="50000"/>
                  </a:schemeClr>
                </a:solidFill>
                <a:effectLst>
                  <a:outerShdw blurRad="38100" dist="38100" dir="2700000" algn="tl">
                    <a:srgbClr val="000000">
                      <a:alpha val="43137"/>
                    </a:srgbClr>
                  </a:outerShdw>
                </a:effectLst>
              </a:rPr>
              <a:t>and </a:t>
            </a:r>
            <a:r>
              <a:rPr lang="en-US" sz="3000" b="1" dirty="0" smtClean="0">
                <a:solidFill>
                  <a:schemeClr val="tx2">
                    <a:lumMod val="50000"/>
                  </a:schemeClr>
                </a:solidFill>
                <a:effectLst>
                  <a:outerShdw blurRad="38100" dist="38100" dir="2700000" algn="tl">
                    <a:srgbClr val="000000">
                      <a:alpha val="43137"/>
                    </a:srgbClr>
                  </a:outerShdw>
                </a:effectLst>
              </a:rPr>
              <a:t>Mission Statement</a:t>
            </a:r>
            <a:endParaRPr lang="en-US" sz="3000" b="1" dirty="0">
              <a:solidFill>
                <a:schemeClr val="tx2">
                  <a:lumMod val="50000"/>
                </a:schemeClr>
              </a:solidFill>
              <a:effectLst>
                <a:outerShdw blurRad="38100" dist="38100" dir="2700000" algn="tl">
                  <a:srgbClr val="000000">
                    <a:alpha val="43137"/>
                  </a:srgbClr>
                </a:outerShdw>
              </a:effectLst>
            </a:endParaRPr>
          </a:p>
          <a:p>
            <a:pPr marL="0" indent="0">
              <a:buNone/>
            </a:pPr>
            <a:endParaRPr lang="en-US" sz="1000" b="1" dirty="0" smtClean="0">
              <a:solidFill>
                <a:schemeClr val="tx2">
                  <a:lumMod val="50000"/>
                </a:schemeClr>
              </a:solidFill>
            </a:endParaRPr>
          </a:p>
          <a:p>
            <a:pPr marL="0" indent="0">
              <a:buNone/>
            </a:pPr>
            <a:r>
              <a:rPr lang="en-US" b="1" dirty="0" smtClean="0">
                <a:solidFill>
                  <a:schemeClr val="tx2">
                    <a:lumMod val="50000"/>
                  </a:schemeClr>
                </a:solidFill>
              </a:rPr>
              <a:t>Vision:</a:t>
            </a:r>
          </a:p>
          <a:p>
            <a:pPr marL="0" indent="0" algn="just">
              <a:buNone/>
            </a:pPr>
            <a:r>
              <a:rPr lang="en-US" dirty="0" smtClean="0"/>
              <a:t>To be an independent and credible central bank that achieve monetary and </a:t>
            </a:r>
            <a:r>
              <a:rPr lang="en-US" b="1" dirty="0">
                <a:solidFill>
                  <a:srgbClr val="860000"/>
                </a:solidFill>
              </a:rPr>
              <a:t>financial stability </a:t>
            </a:r>
            <a:r>
              <a:rPr lang="en-US" dirty="0" smtClean="0"/>
              <a:t>and inclusive financial sector development for the long term benefit of the people of Pakistan</a:t>
            </a:r>
          </a:p>
          <a:p>
            <a:pPr marL="0" indent="0">
              <a:buNone/>
            </a:pPr>
            <a:r>
              <a:rPr lang="en-US" sz="800" dirty="0"/>
              <a:t> </a:t>
            </a:r>
            <a:endParaRPr lang="en-US" sz="800" dirty="0" smtClean="0"/>
          </a:p>
          <a:p>
            <a:pPr marL="0" indent="0">
              <a:buNone/>
            </a:pPr>
            <a:r>
              <a:rPr lang="en-US" b="1" dirty="0">
                <a:solidFill>
                  <a:schemeClr val="tx2">
                    <a:lumMod val="50000"/>
                  </a:schemeClr>
                </a:solidFill>
              </a:rPr>
              <a:t>Mission:</a:t>
            </a:r>
          </a:p>
          <a:p>
            <a:pPr marL="0" indent="0" algn="just">
              <a:buNone/>
            </a:pPr>
            <a:r>
              <a:rPr lang="en-US" dirty="0" smtClean="0"/>
              <a:t>To promote monetary and </a:t>
            </a:r>
            <a:r>
              <a:rPr lang="en-US" b="1" dirty="0">
                <a:solidFill>
                  <a:srgbClr val="860000"/>
                </a:solidFill>
              </a:rPr>
              <a:t>financial stability </a:t>
            </a:r>
            <a:r>
              <a:rPr lang="en-US" dirty="0" smtClean="0"/>
              <a:t>and foster a sound and dynamic financial system, so as to achieve sustained and equitable economic growth and prosperity in Pakistan</a:t>
            </a:r>
            <a:endParaRPr lang="en-US" dirty="0"/>
          </a:p>
        </p:txBody>
      </p:sp>
      <p:sp>
        <p:nvSpPr>
          <p:cNvPr id="4" name="Title 1"/>
          <p:cNvSpPr txBox="1">
            <a:spLocks/>
          </p:cNvSpPr>
          <p:nvPr/>
        </p:nvSpPr>
        <p:spPr>
          <a:xfrm>
            <a:off x="609600" y="472440"/>
            <a:ext cx="7239000" cy="5943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600" dirty="0">
                <a:solidFill>
                  <a:schemeClr val="tx2">
                    <a:lumMod val="75000"/>
                  </a:schemeClr>
                </a:solidFill>
              </a:rPr>
              <a:t> </a:t>
            </a:r>
            <a:r>
              <a:rPr lang="en-US" sz="3600" dirty="0">
                <a:solidFill>
                  <a:schemeClr val="tx2"/>
                </a:solidFill>
              </a:rPr>
              <a:t>Financial Stability Mandate</a:t>
            </a:r>
          </a:p>
        </p:txBody>
      </p:sp>
      <p:sp>
        <p:nvSpPr>
          <p:cNvPr id="2" name="Slide Number Placeholder 1"/>
          <p:cNvSpPr>
            <a:spLocks noGrp="1"/>
          </p:cNvSpPr>
          <p:nvPr>
            <p:ph type="sldNum" sz="quarter" idx="12"/>
          </p:nvPr>
        </p:nvSpPr>
        <p:spPr/>
        <p:txBody>
          <a:bodyPr/>
          <a:lstStyle/>
          <a:p>
            <a:fld id="{5C793389-A6BB-4D4C-B637-16B16761269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83104" y="1600200"/>
            <a:ext cx="7694096" cy="4876800"/>
          </a:xfrm>
        </p:spPr>
        <p:txBody>
          <a:bodyPr>
            <a:normAutofit fontScale="55000" lnSpcReduction="20000"/>
          </a:bodyPr>
          <a:lstStyle/>
          <a:p>
            <a:pPr marL="0" indent="0">
              <a:lnSpc>
                <a:spcPct val="120000"/>
              </a:lnSpc>
              <a:spcAft>
                <a:spcPts val="1200"/>
              </a:spcAft>
              <a:buNone/>
            </a:pPr>
            <a:r>
              <a:rPr lang="en-US" sz="5100" b="1" dirty="0">
                <a:solidFill>
                  <a:schemeClr val="tx2">
                    <a:lumMod val="50000"/>
                  </a:schemeClr>
                </a:solidFill>
                <a:effectLst>
                  <a:outerShdw blurRad="38100" dist="38100" dir="2700000" algn="tl">
                    <a:srgbClr val="000000">
                      <a:alpha val="43137"/>
                    </a:srgbClr>
                  </a:outerShdw>
                </a:effectLst>
              </a:rPr>
              <a:t>SBP </a:t>
            </a:r>
            <a:r>
              <a:rPr lang="en-US" sz="5100" b="1" dirty="0" smtClean="0">
                <a:solidFill>
                  <a:schemeClr val="tx2">
                    <a:lumMod val="50000"/>
                  </a:schemeClr>
                </a:solidFill>
                <a:effectLst>
                  <a:outerShdw blurRad="38100" dist="38100" dir="2700000" algn="tl">
                    <a:srgbClr val="000000">
                      <a:alpha val="43137"/>
                    </a:srgbClr>
                  </a:outerShdw>
                </a:effectLst>
              </a:rPr>
              <a:t>Strategic Plan </a:t>
            </a:r>
            <a:r>
              <a:rPr lang="en-US" sz="5100" b="1" dirty="0">
                <a:solidFill>
                  <a:schemeClr val="tx2">
                    <a:lumMod val="50000"/>
                  </a:schemeClr>
                </a:solidFill>
                <a:effectLst>
                  <a:outerShdw blurRad="38100" dist="38100" dir="2700000" algn="tl">
                    <a:srgbClr val="000000">
                      <a:alpha val="43137"/>
                    </a:srgbClr>
                  </a:outerShdw>
                </a:effectLst>
              </a:rPr>
              <a:t>“Vision 2020” foucs on following six strategic imperatives:</a:t>
            </a:r>
          </a:p>
          <a:p>
            <a:pPr>
              <a:spcAft>
                <a:spcPts val="1200"/>
              </a:spcAft>
              <a:buNone/>
            </a:pPr>
            <a:r>
              <a:rPr lang="en-US" sz="4000" dirty="0" smtClean="0"/>
              <a:t>SG-1  :  Enhance the effectiveness of monetary policy;</a:t>
            </a:r>
          </a:p>
          <a:p>
            <a:pPr>
              <a:spcAft>
                <a:spcPts val="600"/>
              </a:spcAft>
              <a:buNone/>
            </a:pPr>
            <a:r>
              <a:rPr lang="en-US" sz="4000" dirty="0" smtClean="0">
                <a:solidFill>
                  <a:srgbClr val="860000"/>
                </a:solidFill>
              </a:rPr>
              <a:t>SG-2  :  Strengthen the financial system stability regime;</a:t>
            </a:r>
          </a:p>
          <a:p>
            <a:pPr marL="1036638" indent="-1036638">
              <a:lnSpc>
                <a:spcPct val="120000"/>
              </a:lnSpc>
              <a:spcAft>
                <a:spcPts val="600"/>
              </a:spcAft>
              <a:buNone/>
            </a:pPr>
            <a:r>
              <a:rPr lang="en-US" sz="4000" dirty="0" smtClean="0"/>
              <a:t>SG-3  :  Improve the efficiency, effectiveness and fairness of the banking system;</a:t>
            </a:r>
          </a:p>
          <a:p>
            <a:pPr>
              <a:spcAft>
                <a:spcPts val="600"/>
              </a:spcAft>
              <a:buNone/>
            </a:pPr>
            <a:r>
              <a:rPr lang="en-US" sz="4000" dirty="0" smtClean="0"/>
              <a:t>SG-4  :  Increase financial inclusion;</a:t>
            </a:r>
          </a:p>
          <a:p>
            <a:pPr>
              <a:spcAft>
                <a:spcPts val="600"/>
              </a:spcAft>
              <a:buNone/>
            </a:pPr>
            <a:r>
              <a:rPr lang="en-US" sz="4000" dirty="0" smtClean="0"/>
              <a:t>SG-5  :  Develop modern and robust payments systems; and</a:t>
            </a:r>
          </a:p>
          <a:p>
            <a:pPr marL="1036638" indent="-1036638">
              <a:lnSpc>
                <a:spcPct val="120000"/>
              </a:lnSpc>
              <a:spcAft>
                <a:spcPts val="600"/>
              </a:spcAft>
              <a:buNone/>
            </a:pPr>
            <a:r>
              <a:rPr lang="en-US" sz="4000" dirty="0"/>
              <a:t>SG-6  </a:t>
            </a:r>
            <a:r>
              <a:rPr lang="en-US" sz="4000" dirty="0" smtClean="0"/>
              <a:t>:  Strengthen </a:t>
            </a:r>
            <a:r>
              <a:rPr lang="en-US" sz="4000" dirty="0"/>
              <a:t>SBP’s organizational efficiency </a:t>
            </a:r>
            <a:r>
              <a:rPr lang="en-US" sz="4000" dirty="0" smtClean="0"/>
              <a:t>and effectiveness</a:t>
            </a:r>
            <a:r>
              <a:rPr lang="en-US" sz="4000" dirty="0"/>
              <a:t>;</a:t>
            </a:r>
          </a:p>
        </p:txBody>
      </p:sp>
      <p:sp>
        <p:nvSpPr>
          <p:cNvPr id="4" name="Title 1"/>
          <p:cNvSpPr txBox="1">
            <a:spLocks/>
          </p:cNvSpPr>
          <p:nvPr/>
        </p:nvSpPr>
        <p:spPr>
          <a:xfrm>
            <a:off x="609600" y="472440"/>
            <a:ext cx="7239000" cy="5943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600" dirty="0">
                <a:solidFill>
                  <a:schemeClr val="tx2">
                    <a:lumMod val="75000"/>
                  </a:schemeClr>
                </a:solidFill>
              </a:rPr>
              <a:t> </a:t>
            </a:r>
            <a:r>
              <a:rPr lang="en-US" sz="3600" dirty="0">
                <a:solidFill>
                  <a:schemeClr val="tx2"/>
                </a:solidFill>
              </a:rPr>
              <a:t>Financial Stability Mandate</a:t>
            </a:r>
          </a:p>
        </p:txBody>
      </p:sp>
      <p:sp>
        <p:nvSpPr>
          <p:cNvPr id="2" name="Slide Number Placeholder 1"/>
          <p:cNvSpPr>
            <a:spLocks noGrp="1"/>
          </p:cNvSpPr>
          <p:nvPr>
            <p:ph type="sldNum" sz="quarter" idx="12"/>
          </p:nvPr>
        </p:nvSpPr>
        <p:spPr/>
        <p:txBody>
          <a:bodyPr/>
          <a:lstStyle/>
          <a:p>
            <a:fld id="{5C793389-A6BB-4D4C-B637-16B167612692}" type="slidenum">
              <a:rPr lang="en-US" smtClean="0"/>
              <a:pPr/>
              <a:t>15</a:t>
            </a:fld>
            <a:endParaRPr lang="en-US"/>
          </a:p>
        </p:txBody>
      </p:sp>
    </p:spTree>
    <p:extLst>
      <p:ext uri="{BB962C8B-B14F-4D97-AF65-F5344CB8AC3E}">
        <p14:creationId xmlns:p14="http://schemas.microsoft.com/office/powerpoint/2010/main" val="1818820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83104" y="1600200"/>
            <a:ext cx="7694096" cy="4648200"/>
          </a:xfrm>
        </p:spPr>
        <p:txBody>
          <a:bodyPr>
            <a:noAutofit/>
          </a:bodyPr>
          <a:lstStyle/>
          <a:p>
            <a:pPr marL="0" indent="0">
              <a:spcAft>
                <a:spcPts val="600"/>
              </a:spcAft>
              <a:buNone/>
            </a:pPr>
            <a:r>
              <a:rPr lang="en-US" sz="2800" b="1" dirty="0">
                <a:solidFill>
                  <a:schemeClr val="tx2">
                    <a:lumMod val="50000"/>
                  </a:schemeClr>
                </a:solidFill>
                <a:effectLst>
                  <a:outerShdw blurRad="38100" dist="38100" dir="2700000" algn="tl">
                    <a:srgbClr val="000000">
                      <a:alpha val="43137"/>
                    </a:srgbClr>
                  </a:outerShdw>
                </a:effectLst>
              </a:rPr>
              <a:t>SBP </a:t>
            </a:r>
            <a:r>
              <a:rPr lang="en-US" sz="2800" b="1" dirty="0" smtClean="0">
                <a:solidFill>
                  <a:schemeClr val="tx2">
                    <a:lumMod val="50000"/>
                  </a:schemeClr>
                </a:solidFill>
                <a:effectLst>
                  <a:outerShdw blurRad="38100" dist="38100" dir="2700000" algn="tl">
                    <a:srgbClr val="000000">
                      <a:alpha val="43137"/>
                    </a:srgbClr>
                  </a:outerShdw>
                </a:effectLst>
              </a:rPr>
              <a:t>Strategic Plan </a:t>
            </a:r>
            <a:r>
              <a:rPr lang="en-US" sz="2800" b="1" dirty="0">
                <a:solidFill>
                  <a:schemeClr val="tx2">
                    <a:lumMod val="50000"/>
                  </a:schemeClr>
                </a:solidFill>
                <a:effectLst>
                  <a:outerShdw blurRad="38100" dist="38100" dir="2700000" algn="tl">
                    <a:srgbClr val="000000">
                      <a:alpha val="43137"/>
                    </a:srgbClr>
                  </a:outerShdw>
                </a:effectLst>
              </a:rPr>
              <a:t>“Vision 2020”</a:t>
            </a:r>
          </a:p>
          <a:p>
            <a:pPr>
              <a:lnSpc>
                <a:spcPct val="80000"/>
              </a:lnSpc>
              <a:spcAft>
                <a:spcPts val="600"/>
              </a:spcAft>
              <a:buClr>
                <a:srgbClr val="C00000"/>
              </a:buClr>
              <a:buSzPct val="100000"/>
              <a:buFont typeface="Wingdings" panose="05000000000000000000" pitchFamily="2" charset="2"/>
              <a:buChar char="§"/>
            </a:pPr>
            <a:r>
              <a:rPr lang="en-US" dirty="0"/>
              <a:t>Key activities under </a:t>
            </a:r>
            <a:r>
              <a:rPr lang="en-US" dirty="0" smtClean="0"/>
              <a:t>SG-2 (Strengthening </a:t>
            </a:r>
            <a:r>
              <a:rPr lang="en-US" dirty="0"/>
              <a:t>the financial system stability </a:t>
            </a:r>
            <a:r>
              <a:rPr lang="en-US" dirty="0" smtClean="0"/>
              <a:t>regime):</a:t>
            </a:r>
            <a:endParaRPr lang="en-US" dirty="0"/>
          </a:p>
          <a:p>
            <a:pPr lvl="1">
              <a:buClrTx/>
              <a:buFont typeface="Wingdings" pitchFamily="2" charset="2"/>
              <a:buChar char="Ø"/>
            </a:pPr>
            <a:r>
              <a:rPr lang="en-US" sz="2200" dirty="0"/>
              <a:t>Design and implement a comprehensive financial system stability framework consistent with international </a:t>
            </a:r>
            <a:r>
              <a:rPr lang="en-US" sz="2200" dirty="0" smtClean="0"/>
              <a:t>standards;</a:t>
            </a:r>
            <a:endParaRPr lang="en-US" sz="2200" dirty="0"/>
          </a:p>
          <a:p>
            <a:pPr lvl="1">
              <a:buClrTx/>
              <a:buFont typeface="Wingdings" pitchFamily="2" charset="2"/>
              <a:buChar char="Ø"/>
            </a:pPr>
            <a:r>
              <a:rPr lang="en-US" sz="2200" dirty="0"/>
              <a:t>Improve crisis management </a:t>
            </a:r>
            <a:r>
              <a:rPr lang="en-US" sz="2200" dirty="0" smtClean="0"/>
              <a:t>framework;</a:t>
            </a:r>
            <a:endParaRPr lang="en-US" sz="2200" dirty="0"/>
          </a:p>
          <a:p>
            <a:pPr lvl="1">
              <a:buClrTx/>
              <a:buFont typeface="Wingdings" pitchFamily="2" charset="2"/>
              <a:buChar char="Ø"/>
            </a:pPr>
            <a:r>
              <a:rPr lang="en-US" sz="2200" dirty="0"/>
              <a:t>Implement Deposit Insurance </a:t>
            </a:r>
            <a:r>
              <a:rPr lang="en-US" sz="2200" dirty="0" smtClean="0"/>
              <a:t>Scheme;</a:t>
            </a:r>
            <a:endParaRPr lang="en-US" sz="2200" dirty="0"/>
          </a:p>
          <a:p>
            <a:pPr lvl="1">
              <a:buClrTx/>
              <a:buFont typeface="Wingdings" pitchFamily="2" charset="2"/>
              <a:buChar char="Ø"/>
            </a:pPr>
            <a:r>
              <a:rPr lang="en-US" sz="2200" dirty="0"/>
              <a:t>Pursue necessary laws and regulations to implement the financial system stability </a:t>
            </a:r>
            <a:r>
              <a:rPr lang="en-US" sz="2200" dirty="0" smtClean="0"/>
              <a:t>framework;</a:t>
            </a:r>
            <a:endParaRPr lang="en-US" sz="2200" dirty="0"/>
          </a:p>
          <a:p>
            <a:pPr lvl="1">
              <a:buClrTx/>
              <a:buFont typeface="Wingdings" pitchFamily="2" charset="2"/>
              <a:buChar char="Ø"/>
            </a:pPr>
            <a:r>
              <a:rPr lang="en-US" sz="2200" dirty="0"/>
              <a:t>Establish a National Financial </a:t>
            </a:r>
            <a:r>
              <a:rPr lang="en-US" sz="2200" dirty="0" smtClean="0"/>
              <a:t>Stability Council;</a:t>
            </a:r>
            <a:endParaRPr lang="en-US" sz="2200" dirty="0"/>
          </a:p>
          <a:p>
            <a:pPr lvl="1">
              <a:buClrTx/>
              <a:buFont typeface="Wingdings" pitchFamily="2" charset="2"/>
              <a:buChar char="Ø"/>
            </a:pPr>
            <a:r>
              <a:rPr lang="en-US" sz="2200" dirty="0"/>
              <a:t>Review lender of last resort </a:t>
            </a:r>
            <a:r>
              <a:rPr lang="en-US" sz="2200" dirty="0" smtClean="0"/>
              <a:t>facility;</a:t>
            </a:r>
            <a:endParaRPr lang="en-US" sz="2200" dirty="0"/>
          </a:p>
          <a:p>
            <a:pPr marL="0" indent="0">
              <a:spcAft>
                <a:spcPts val="1200"/>
              </a:spcAft>
              <a:buNone/>
            </a:pPr>
            <a:endParaRPr lang="en-US" sz="2400" b="1" dirty="0" smtClean="0">
              <a:solidFill>
                <a:schemeClr val="tx2">
                  <a:lumMod val="50000"/>
                </a:schemeClr>
              </a:solidFill>
              <a:effectLst>
                <a:outerShdw blurRad="38100" dist="38100" dir="2700000" algn="tl">
                  <a:srgbClr val="000000">
                    <a:alpha val="43137"/>
                  </a:srgbClr>
                </a:outerShdw>
              </a:effectLst>
            </a:endParaRPr>
          </a:p>
          <a:p>
            <a:pPr marL="0" indent="0">
              <a:spcAft>
                <a:spcPts val="1200"/>
              </a:spcAft>
              <a:buNone/>
            </a:pPr>
            <a:endParaRPr lang="en-US" sz="1800" dirty="0" smtClean="0"/>
          </a:p>
          <a:p>
            <a:pPr marL="0" indent="0">
              <a:buNone/>
            </a:pPr>
            <a:endParaRPr lang="en-US" sz="1600" dirty="0" smtClean="0"/>
          </a:p>
        </p:txBody>
      </p:sp>
      <p:sp>
        <p:nvSpPr>
          <p:cNvPr id="4" name="Title 1"/>
          <p:cNvSpPr txBox="1">
            <a:spLocks/>
          </p:cNvSpPr>
          <p:nvPr/>
        </p:nvSpPr>
        <p:spPr>
          <a:xfrm>
            <a:off x="609600" y="472440"/>
            <a:ext cx="7239000" cy="5943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600" dirty="0">
                <a:solidFill>
                  <a:schemeClr val="tx2">
                    <a:lumMod val="75000"/>
                  </a:schemeClr>
                </a:solidFill>
              </a:rPr>
              <a:t> </a:t>
            </a:r>
            <a:r>
              <a:rPr lang="en-US" sz="3600" dirty="0">
                <a:solidFill>
                  <a:schemeClr val="tx2"/>
                </a:solidFill>
              </a:rPr>
              <a:t>Financial Stability Mandate</a:t>
            </a:r>
          </a:p>
        </p:txBody>
      </p:sp>
      <p:sp>
        <p:nvSpPr>
          <p:cNvPr id="2" name="Slide Number Placeholder 1"/>
          <p:cNvSpPr>
            <a:spLocks noGrp="1"/>
          </p:cNvSpPr>
          <p:nvPr>
            <p:ph type="sldNum" sz="quarter" idx="12"/>
          </p:nvPr>
        </p:nvSpPr>
        <p:spPr/>
        <p:txBody>
          <a:bodyPr/>
          <a:lstStyle/>
          <a:p>
            <a:fld id="{5C793389-A6BB-4D4C-B637-16B167612692}" type="slidenum">
              <a:rPr lang="en-US" smtClean="0"/>
              <a:pPr/>
              <a:t>16</a:t>
            </a:fld>
            <a:endParaRPr lang="en-US"/>
          </a:p>
        </p:txBody>
      </p:sp>
    </p:spTree>
    <p:extLst>
      <p:ext uri="{BB962C8B-B14F-4D97-AF65-F5344CB8AC3E}">
        <p14:creationId xmlns:p14="http://schemas.microsoft.com/office/powerpoint/2010/main" val="101675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067526138"/>
              </p:ext>
            </p:extLst>
          </p:nvPr>
        </p:nvGraphicFramePr>
        <p:xfrm>
          <a:off x="457200" y="1371600"/>
          <a:ext cx="7620000" cy="4572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85800" y="6172200"/>
            <a:ext cx="7087838" cy="369332"/>
          </a:xfrm>
          <a:prstGeom prst="rect">
            <a:avLst/>
          </a:prstGeom>
          <a:noFill/>
        </p:spPr>
        <p:txBody>
          <a:bodyPr wrap="none" rtlCol="0">
            <a:spAutoFit/>
          </a:bodyPr>
          <a:lstStyle/>
          <a:p>
            <a:pPr marL="285750" indent="-285750">
              <a:buFont typeface="Wingdings" panose="05000000000000000000" pitchFamily="2" charset="2"/>
              <a:buChar char="Ø"/>
            </a:pPr>
            <a:r>
              <a:rPr lang="en-US" dirty="0" smtClean="0">
                <a:solidFill>
                  <a:schemeClr val="tx2">
                    <a:lumMod val="50000"/>
                  </a:schemeClr>
                </a:solidFill>
              </a:rPr>
              <a:t>Duly supported by set of Prudential Regulations and Guidelines </a:t>
            </a:r>
            <a:endParaRPr lang="en-US" dirty="0">
              <a:solidFill>
                <a:schemeClr val="tx2">
                  <a:lumMod val="50000"/>
                </a:schemeClr>
              </a:solidFill>
            </a:endParaRPr>
          </a:p>
        </p:txBody>
      </p:sp>
      <p:sp>
        <p:nvSpPr>
          <p:cNvPr id="6"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sp>
        <p:nvSpPr>
          <p:cNvPr id="2" name="Slide Number Placeholder 1"/>
          <p:cNvSpPr>
            <a:spLocks noGrp="1"/>
          </p:cNvSpPr>
          <p:nvPr>
            <p:ph type="sldNum" sz="quarter" idx="12"/>
          </p:nvPr>
        </p:nvSpPr>
        <p:spPr/>
        <p:txBody>
          <a:bodyPr/>
          <a:lstStyle/>
          <a:p>
            <a:fld id="{5C793389-A6BB-4D4C-B637-16B16761269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600200"/>
            <a:ext cx="7543800" cy="4956048"/>
          </a:xfrm>
        </p:spPr>
        <p:txBody>
          <a:bodyPr>
            <a:normAutofit fontScale="92500" lnSpcReduction="10000"/>
          </a:bodyPr>
          <a:lstStyle/>
          <a:p>
            <a:pPr marL="0" indent="0">
              <a:spcAft>
                <a:spcPts val="600"/>
              </a:spcAft>
              <a:buNone/>
            </a:pPr>
            <a:r>
              <a:rPr lang="en-US" sz="2800" b="1" dirty="0">
                <a:solidFill>
                  <a:schemeClr val="tx2">
                    <a:lumMod val="50000"/>
                  </a:schemeClr>
                </a:solidFill>
                <a:effectLst>
                  <a:outerShdw blurRad="38100" dist="38100" dir="2700000" algn="tl">
                    <a:srgbClr val="000000">
                      <a:alpha val="43137"/>
                    </a:srgbClr>
                  </a:outerShdw>
                </a:effectLst>
              </a:rPr>
              <a:t>Supervisory Framework</a:t>
            </a:r>
          </a:p>
          <a:p>
            <a:pPr>
              <a:lnSpc>
                <a:spcPct val="90000"/>
              </a:lnSpc>
              <a:spcAft>
                <a:spcPts val="600"/>
              </a:spcAft>
              <a:buClr>
                <a:srgbClr val="C00000"/>
              </a:buClr>
              <a:buSzPct val="100000"/>
              <a:buFont typeface="Wingdings" panose="05000000000000000000" pitchFamily="2" charset="2"/>
              <a:buChar char="§"/>
            </a:pPr>
            <a:r>
              <a:rPr lang="en-GB" sz="2800" dirty="0" smtClean="0"/>
              <a:t>Pakistan is compliant </a:t>
            </a:r>
            <a:r>
              <a:rPr lang="en-GB" sz="2800" dirty="0"/>
              <a:t>with most </a:t>
            </a:r>
            <a:r>
              <a:rPr lang="en-GB" sz="2800" dirty="0" smtClean="0"/>
              <a:t>BCP </a:t>
            </a:r>
            <a:r>
              <a:rPr lang="en-GB" sz="2800" dirty="0"/>
              <a:t>on Supervisory approach, techniques and </a:t>
            </a:r>
            <a:r>
              <a:rPr lang="en-GB" sz="2800" dirty="0" smtClean="0"/>
              <a:t>reporting; </a:t>
            </a:r>
            <a:endParaRPr lang="en-GB" sz="2800" dirty="0"/>
          </a:p>
          <a:p>
            <a:pPr lvl="1">
              <a:buClrTx/>
              <a:buFont typeface="Wingdings" pitchFamily="2" charset="2"/>
              <a:buChar char="Ø"/>
            </a:pPr>
            <a:r>
              <a:rPr lang="en-GB" sz="2400" dirty="0"/>
              <a:t>SBP uses CAMELS system for supervision of banks, that is being used by a number of other regulatory bodies in various jurisdictions</a:t>
            </a:r>
          </a:p>
          <a:p>
            <a:pPr lvl="1">
              <a:buClrTx/>
              <a:buFont typeface="Wingdings" pitchFamily="2" charset="2"/>
              <a:buChar char="Ø"/>
            </a:pPr>
            <a:r>
              <a:rPr lang="en-GB" sz="2400" dirty="0"/>
              <a:t>Key Elements of Supervisory Framework</a:t>
            </a:r>
          </a:p>
          <a:p>
            <a:pPr lvl="2">
              <a:buClrTx/>
              <a:buFont typeface="Wingdings" pitchFamily="2" charset="2"/>
              <a:buChar char="Ø"/>
            </a:pPr>
            <a:r>
              <a:rPr lang="en-GB" sz="2100" dirty="0"/>
              <a:t>On-site Inspection</a:t>
            </a:r>
          </a:p>
          <a:p>
            <a:pPr lvl="2">
              <a:buClrTx/>
              <a:buFont typeface="Wingdings" pitchFamily="2" charset="2"/>
              <a:buChar char="Ø"/>
            </a:pPr>
            <a:r>
              <a:rPr lang="en-GB" sz="2100" dirty="0"/>
              <a:t>Off-site Surveillance</a:t>
            </a:r>
          </a:p>
          <a:p>
            <a:pPr lvl="1">
              <a:buClrTx/>
              <a:buFont typeface="Wingdings" pitchFamily="2" charset="2"/>
              <a:buChar char="Ø"/>
            </a:pPr>
            <a:r>
              <a:rPr lang="en-GB" sz="2400" dirty="0"/>
              <a:t>Outcomes of Supervisory Assessment</a:t>
            </a:r>
          </a:p>
          <a:p>
            <a:pPr lvl="2">
              <a:buClrTx/>
              <a:buFont typeface="Wingdings" pitchFamily="2" charset="2"/>
              <a:buChar char="Ø"/>
            </a:pPr>
            <a:r>
              <a:rPr lang="en-GB" sz="2100" dirty="0"/>
              <a:t>Enforcement Actions</a:t>
            </a:r>
          </a:p>
          <a:p>
            <a:pPr lvl="2">
              <a:buClrTx/>
              <a:buFont typeface="Wingdings" pitchFamily="2" charset="2"/>
              <a:buChar char="Ø"/>
            </a:pPr>
            <a:r>
              <a:rPr lang="en-GB" sz="2100" dirty="0"/>
              <a:t>Problem Bank Management / Bank Resolution</a:t>
            </a:r>
          </a:p>
          <a:p>
            <a:endParaRPr lang="en-US" dirty="0"/>
          </a:p>
        </p:txBody>
      </p:sp>
      <p:sp>
        <p:nvSpPr>
          <p:cNvPr id="4"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sp>
        <p:nvSpPr>
          <p:cNvPr id="2" name="Slide Number Placeholder 1"/>
          <p:cNvSpPr>
            <a:spLocks noGrp="1"/>
          </p:cNvSpPr>
          <p:nvPr>
            <p:ph type="sldNum" sz="quarter" idx="12"/>
          </p:nvPr>
        </p:nvSpPr>
        <p:spPr/>
        <p:txBody>
          <a:bodyPr/>
          <a:lstStyle/>
          <a:p>
            <a:fld id="{5C793389-A6BB-4D4C-B637-16B167612692}" type="slidenum">
              <a:rPr lang="en-US" smtClean="0"/>
              <a:pPr/>
              <a:t>18</a:t>
            </a:fld>
            <a:endParaRPr lang="en-US"/>
          </a:p>
        </p:txBody>
      </p:sp>
    </p:spTree>
    <p:extLst>
      <p:ext uri="{BB962C8B-B14F-4D97-AF65-F5344CB8AC3E}">
        <p14:creationId xmlns:p14="http://schemas.microsoft.com/office/powerpoint/2010/main" val="2232661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9"/>
          <p:cNvGrpSpPr>
            <a:grpSpLocks/>
          </p:cNvGrpSpPr>
          <p:nvPr/>
        </p:nvGrpSpPr>
        <p:grpSpPr bwMode="auto">
          <a:xfrm>
            <a:off x="218069" y="1909465"/>
            <a:ext cx="7859132" cy="4872335"/>
            <a:chOff x="122" y="635"/>
            <a:chExt cx="5525" cy="3191"/>
          </a:xfrm>
          <a:effectLst>
            <a:glow rad="139700">
              <a:schemeClr val="accent2">
                <a:satMod val="175000"/>
                <a:alpha val="40000"/>
              </a:schemeClr>
            </a:glow>
          </a:effectLst>
          <a:scene3d>
            <a:camera prst="orthographicFront">
              <a:rot lat="0" lon="0" rev="0"/>
            </a:camera>
            <a:lightRig rig="balanced" dir="t">
              <a:rot lat="0" lon="0" rev="8700000"/>
            </a:lightRig>
          </a:scene3d>
        </p:grpSpPr>
        <p:sp>
          <p:nvSpPr>
            <p:cNvPr id="31" name="Rectangle 6"/>
            <p:cNvSpPr>
              <a:spLocks noChangeArrowheads="1"/>
            </p:cNvSpPr>
            <p:nvPr/>
          </p:nvSpPr>
          <p:spPr bwMode="auto">
            <a:xfrm>
              <a:off x="189" y="635"/>
              <a:ext cx="5322" cy="3072"/>
            </a:xfrm>
            <a:prstGeom prst="rect">
              <a:avLst/>
            </a:prstGeom>
            <a:noFill/>
            <a:ln>
              <a:noFill/>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0">
                  <a:solidFill>
                    <a:srgbClr val="000000"/>
                  </a:solidFill>
                  <a:miter lim="800000"/>
                  <a:headEnd/>
                  <a:tailEnd/>
                </a14:hiddenLine>
              </a:ext>
            </a:extLst>
          </p:spPr>
          <p:txBody>
            <a:bodyPr wrap="none" anchor="ctr"/>
            <a:lstStyle/>
            <a:p>
              <a:pPr fontAlgn="auto">
                <a:spcAft>
                  <a:spcPts val="0"/>
                </a:spcAft>
                <a:defRPr/>
              </a:pPr>
              <a:endParaRPr lang="en-US" sz="1600">
                <a:solidFill>
                  <a:srgbClr val="000000"/>
                </a:solidFill>
                <a:ea typeface="+mn-ea"/>
              </a:endParaRPr>
            </a:p>
          </p:txBody>
        </p:sp>
        <p:grpSp>
          <p:nvGrpSpPr>
            <p:cNvPr id="32" name="Rectangle 11"/>
            <p:cNvGrpSpPr>
              <a:grpSpLocks/>
            </p:cNvGrpSpPr>
            <p:nvPr/>
          </p:nvGrpSpPr>
          <p:grpSpPr bwMode="auto">
            <a:xfrm>
              <a:off x="1890" y="2957"/>
              <a:ext cx="2173" cy="452"/>
              <a:chOff x="1890" y="2389"/>
              <a:chExt cx="2173" cy="452"/>
            </a:xfrm>
          </p:grpSpPr>
          <p:pic>
            <p:nvPicPr>
              <p:cNvPr id="48" name="Rectangle 11"/>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890" y="2389"/>
                <a:ext cx="2173" cy="452"/>
              </a:xfrm>
              <a:prstGeom prst="rect">
                <a:avLst/>
              </a:prstGeom>
              <a:noFill/>
              <a:ln w="9525">
                <a:noFill/>
                <a:miter lim="800000"/>
                <a:headEnd/>
                <a:tailEnd/>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Lst>
            </p:spPr>
          </p:pic>
          <p:sp>
            <p:nvSpPr>
              <p:cNvPr id="49" name="Text Box 6"/>
              <p:cNvSpPr txBox="1">
                <a:spLocks noChangeArrowheads="1"/>
              </p:cNvSpPr>
              <p:nvPr/>
            </p:nvSpPr>
            <p:spPr bwMode="auto">
              <a:xfrm>
                <a:off x="1890" y="2389"/>
                <a:ext cx="2169" cy="452"/>
              </a:xfrm>
              <a:prstGeom prst="rect">
                <a:avLst/>
              </a:prstGeom>
              <a:noFill/>
              <a:ln w="9525">
                <a:noFill/>
                <a:miter lim="800000"/>
                <a:headEnd/>
                <a:tailEnd/>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Lst>
            </p:spPr>
            <p:txBody>
              <a:bodyPr wrap="none" anchor="ctr"/>
              <a:lstStyle>
                <a:lvl1pPr marL="363538" indent="-276225"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285750" indent="-285750" eaLnBrk="1" hangingPunct="1">
                  <a:buFont typeface="Arial" panose="020B0604020202020204" pitchFamily="34" charset="0"/>
                  <a:buChar char="•"/>
                  <a:defRPr/>
                </a:pPr>
                <a:r>
                  <a:rPr lang="en-US" sz="1400" b="1" dirty="0">
                    <a:solidFill>
                      <a:srgbClr val="000066"/>
                    </a:solidFill>
                    <a:latin typeface="Calibri" pitchFamily="34" charset="0"/>
                    <a:ea typeface="+mn-ea"/>
                    <a:cs typeface="Calibri" pitchFamily="34" charset="0"/>
                  </a:rPr>
                  <a:t>Bank R</a:t>
                </a:r>
                <a:r>
                  <a:rPr lang="en-US" sz="1400" b="1" dirty="0" smtClean="0">
                    <a:solidFill>
                      <a:srgbClr val="000066"/>
                    </a:solidFill>
                    <a:latin typeface="Calibri" pitchFamily="34" charset="0"/>
                    <a:ea typeface="+mn-ea"/>
                    <a:cs typeface="Calibri" pitchFamily="34" charset="0"/>
                  </a:rPr>
                  <a:t>esolution arrangements</a:t>
                </a:r>
              </a:p>
            </p:txBody>
          </p:sp>
        </p:grpSp>
        <p:grpSp>
          <p:nvGrpSpPr>
            <p:cNvPr id="33" name="Rectangle 12"/>
            <p:cNvGrpSpPr>
              <a:grpSpLocks/>
            </p:cNvGrpSpPr>
            <p:nvPr/>
          </p:nvGrpSpPr>
          <p:grpSpPr bwMode="auto">
            <a:xfrm>
              <a:off x="123" y="3525"/>
              <a:ext cx="5522" cy="301"/>
              <a:chOff x="123" y="2932"/>
              <a:chExt cx="5522" cy="274"/>
            </a:xfrm>
          </p:grpSpPr>
          <p:pic>
            <p:nvPicPr>
              <p:cNvPr id="46" name="Rectangle 12"/>
              <p:cNvPicPr>
                <a:picLocks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23" y="2932"/>
                <a:ext cx="5522" cy="274"/>
              </a:xfrm>
              <a:prstGeom prst="rect">
                <a:avLst/>
              </a:prstGeom>
              <a:noFill/>
              <a:ln w="9525">
                <a:noFill/>
                <a:miter lim="800000"/>
                <a:headEnd/>
                <a:tailEnd/>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Lst>
            </p:spPr>
          </p:pic>
          <p:sp>
            <p:nvSpPr>
              <p:cNvPr id="47" name="Text Box 9"/>
              <p:cNvSpPr txBox="1">
                <a:spLocks noChangeArrowheads="1"/>
              </p:cNvSpPr>
              <p:nvPr/>
            </p:nvSpPr>
            <p:spPr bwMode="auto">
              <a:xfrm>
                <a:off x="126" y="2932"/>
                <a:ext cx="5385" cy="271"/>
              </a:xfrm>
              <a:prstGeom prst="rect">
                <a:avLst/>
              </a:prstGeom>
              <a:noFill/>
              <a:ln w="9525">
                <a:noFill/>
                <a:miter lim="800000"/>
                <a:headEnd/>
                <a:tailEnd/>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Lst>
            </p:spPr>
            <p:txBody>
              <a:bodyPr wrap="none" anchor="ctr"/>
              <a:lstStyle>
                <a:lvl1pPr marL="1611313" indent="-34925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endParaRPr lang="en-US" sz="1400" b="1" dirty="0">
                  <a:solidFill>
                    <a:srgbClr val="000000"/>
                  </a:solidFill>
                </a:endParaRPr>
              </a:p>
            </p:txBody>
          </p:sp>
        </p:grpSp>
        <p:sp>
          <p:nvSpPr>
            <p:cNvPr id="34" name="Rectangle 7"/>
            <p:cNvSpPr>
              <a:spLocks noChangeArrowheads="1"/>
            </p:cNvSpPr>
            <p:nvPr/>
          </p:nvSpPr>
          <p:spPr bwMode="auto">
            <a:xfrm>
              <a:off x="122" y="1035"/>
              <a:ext cx="1677" cy="2374"/>
            </a:xfrm>
            <a:prstGeom prst="rect">
              <a:avLst/>
            </a:prstGeom>
            <a:gradFill rotWithShape="1">
              <a:gsLst>
                <a:gs pos="0">
                  <a:srgbClr val="99FF66">
                    <a:alpha val="52000"/>
                  </a:srgbClr>
                </a:gs>
                <a:gs pos="100000">
                  <a:srgbClr val="CCFFCC">
                    <a:alpha val="14999"/>
                  </a:srgbClr>
                </a:gs>
              </a:gsLst>
              <a:lin ang="5400000" scaled="1"/>
            </a:gradFill>
            <a:ln w="25400">
              <a:noFill/>
              <a:miter lim="800000"/>
              <a:headEnd/>
              <a:tailEnd/>
            </a:ln>
            <a:effectLst>
              <a:outerShdw blurRad="44450" dist="27940" dir="5400000" algn="ctr">
                <a:srgbClr val="000000">
                  <a:alpha val="32000"/>
                </a:srgbClr>
              </a:outerShdw>
            </a:effectLst>
            <a:sp3d>
              <a:bevelT w="190500" h="38100"/>
            </a:sp3d>
          </p:spPr>
          <p:txBody>
            <a:bodyPr wrap="none" lIns="36000" tIns="36000" rIns="36000" bIns="36000"/>
            <a:lstStyle/>
            <a:p>
              <a:pPr algn="ctr" fontAlgn="auto">
                <a:spcAft>
                  <a:spcPts val="0"/>
                </a:spcAft>
                <a:defRPr/>
              </a:pPr>
              <a:endParaRPr lang="en-US" sz="1400" b="1" dirty="0">
                <a:solidFill>
                  <a:srgbClr val="000066"/>
                </a:solidFill>
                <a:latin typeface="Calibri" pitchFamily="34" charset="0"/>
                <a:cs typeface="Calibri" pitchFamily="34" charset="0"/>
              </a:endParaRPr>
            </a:p>
          </p:txBody>
        </p:sp>
        <p:sp>
          <p:nvSpPr>
            <p:cNvPr id="35" name="Rectangle 9"/>
            <p:cNvSpPr>
              <a:spLocks noChangeArrowheads="1"/>
            </p:cNvSpPr>
            <p:nvPr/>
          </p:nvSpPr>
          <p:spPr bwMode="auto">
            <a:xfrm>
              <a:off x="1890" y="1024"/>
              <a:ext cx="2169" cy="442"/>
            </a:xfrm>
            <a:prstGeom prst="rect">
              <a:avLst/>
            </a:prstGeom>
            <a:solidFill>
              <a:srgbClr val="FFFF00">
                <a:alpha val="17999"/>
              </a:srgbClr>
            </a:solidFill>
            <a:ln w="25400">
              <a:noFill/>
              <a:miter lim="800000"/>
              <a:headEnd/>
              <a:tailEnd/>
            </a:ln>
            <a:effectLst>
              <a:outerShdw blurRad="44450" dist="27940" dir="5400000" algn="ctr">
                <a:srgbClr val="000000">
                  <a:alpha val="32000"/>
                </a:srgbClr>
              </a:outerShdw>
            </a:effectLst>
            <a:sp3d>
              <a:bevelT w="190500" h="38100"/>
            </a:sp3d>
          </p:spPr>
          <p:txBody>
            <a:bodyPr wrap="none" lIns="36000" tIns="36000" rIns="36000" bIns="36000"/>
            <a:lstStyle/>
            <a:p>
              <a:pPr algn="ctr" fontAlgn="auto">
                <a:spcAft>
                  <a:spcPts val="0"/>
                </a:spcAft>
                <a:defRPr/>
              </a:pPr>
              <a:r>
                <a:rPr lang="en-US" sz="1400" b="1" dirty="0" smtClean="0">
                  <a:solidFill>
                    <a:srgbClr val="000066"/>
                  </a:solidFill>
                  <a:latin typeface="Calibri" pitchFamily="34" charset="0"/>
                  <a:cs typeface="Calibri" pitchFamily="34" charset="0"/>
                </a:rPr>
                <a:t>Banking Supervision</a:t>
              </a:r>
            </a:p>
            <a:p>
              <a:pPr marL="285750" indent="-285750">
                <a:buFont typeface="Arial" panose="020B0604020202020204" pitchFamily="34" charset="0"/>
                <a:buChar char="•"/>
                <a:defRPr/>
              </a:pPr>
              <a:r>
                <a:rPr lang="en-US" sz="1400" b="1" dirty="0">
                  <a:solidFill>
                    <a:srgbClr val="000066"/>
                  </a:solidFill>
                  <a:latin typeface="Calibri" pitchFamily="34" charset="0"/>
                  <a:cs typeface="Calibri" pitchFamily="34" charset="0"/>
                </a:rPr>
                <a:t>On-site inspection</a:t>
              </a:r>
            </a:p>
            <a:p>
              <a:pPr marL="285750" indent="-285750">
                <a:buFont typeface="Arial" panose="020B0604020202020204" pitchFamily="34" charset="0"/>
                <a:buChar char="•"/>
                <a:defRPr/>
              </a:pPr>
              <a:r>
                <a:rPr lang="en-US" sz="1400" b="1" dirty="0">
                  <a:solidFill>
                    <a:srgbClr val="000066"/>
                  </a:solidFill>
                  <a:latin typeface="Calibri" pitchFamily="34" charset="0"/>
                  <a:cs typeface="Calibri" pitchFamily="34" charset="0"/>
                </a:rPr>
                <a:t>Off-site Supervision and </a:t>
              </a:r>
              <a:r>
                <a:rPr lang="en-US" sz="1400" b="1" dirty="0" smtClean="0">
                  <a:solidFill>
                    <a:srgbClr val="000066"/>
                  </a:solidFill>
                  <a:latin typeface="Calibri" pitchFamily="34" charset="0"/>
                  <a:cs typeface="Calibri" pitchFamily="34" charset="0"/>
                </a:rPr>
                <a:t>Enforcement</a:t>
              </a:r>
            </a:p>
            <a:p>
              <a:pPr marL="285750" indent="-285750">
                <a:buFont typeface="Arial" panose="020B0604020202020204" pitchFamily="34" charset="0"/>
                <a:buChar char="•"/>
                <a:defRPr/>
              </a:pPr>
              <a:endParaRPr lang="en-US" sz="1400" b="1" dirty="0">
                <a:solidFill>
                  <a:srgbClr val="000066"/>
                </a:solidFill>
                <a:latin typeface="Calibri" pitchFamily="34" charset="0"/>
                <a:cs typeface="Calibri" pitchFamily="34" charset="0"/>
              </a:endParaRPr>
            </a:p>
          </p:txBody>
        </p:sp>
        <p:sp>
          <p:nvSpPr>
            <p:cNvPr id="36" name="Rectangle 10"/>
            <p:cNvSpPr>
              <a:spLocks noChangeArrowheads="1"/>
            </p:cNvSpPr>
            <p:nvPr/>
          </p:nvSpPr>
          <p:spPr bwMode="auto">
            <a:xfrm>
              <a:off x="1890" y="1516"/>
              <a:ext cx="2169" cy="1342"/>
            </a:xfrm>
            <a:prstGeom prst="rect">
              <a:avLst/>
            </a:prstGeom>
            <a:solidFill>
              <a:srgbClr val="FFFF00">
                <a:alpha val="17999"/>
              </a:srgbClr>
            </a:solidFill>
            <a:ln w="25400">
              <a:noFill/>
              <a:miter lim="800000"/>
              <a:headEnd/>
              <a:tailEnd/>
            </a:ln>
            <a:effectLst>
              <a:outerShdw blurRad="44450" dist="27940" dir="5400000" algn="ctr">
                <a:srgbClr val="000000">
                  <a:alpha val="32000"/>
                </a:srgbClr>
              </a:outerShdw>
            </a:effectLst>
            <a:sp3d>
              <a:bevelT w="190500" h="38100"/>
            </a:sp3d>
          </p:spPr>
          <p:txBody>
            <a:bodyPr wrap="none" lIns="36000" tIns="36000" rIns="36000" bIns="36000"/>
            <a:lstStyle/>
            <a:p>
              <a:pPr fontAlgn="auto">
                <a:spcAft>
                  <a:spcPts val="0"/>
                </a:spcAft>
                <a:defRPr/>
              </a:pPr>
              <a:endParaRPr lang="en-US" sz="1600" dirty="0">
                <a:solidFill>
                  <a:srgbClr val="000066"/>
                </a:solidFill>
                <a:ea typeface="+mn-ea"/>
              </a:endParaRPr>
            </a:p>
          </p:txBody>
        </p:sp>
        <p:sp>
          <p:nvSpPr>
            <p:cNvPr id="38" name="Text Box 16"/>
            <p:cNvSpPr txBox="1">
              <a:spLocks noChangeArrowheads="1"/>
            </p:cNvSpPr>
            <p:nvPr/>
          </p:nvSpPr>
          <p:spPr bwMode="auto">
            <a:xfrm>
              <a:off x="159" y="709"/>
              <a:ext cx="907" cy="288"/>
            </a:xfrm>
            <a:prstGeom prst="rect">
              <a:avLst/>
            </a:prstGeom>
            <a:noFill/>
            <a:ln>
              <a:noFill/>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lnSpc>
                  <a:spcPct val="70000"/>
                </a:lnSpc>
                <a:spcBef>
                  <a:spcPct val="25000"/>
                </a:spcBef>
              </a:pPr>
              <a:r>
                <a:rPr lang="en-US" sz="1600" b="1" dirty="0">
                  <a:solidFill>
                    <a:srgbClr val="000000"/>
                  </a:solidFill>
                </a:rPr>
                <a:t>Macro-surveillance</a:t>
              </a:r>
            </a:p>
          </p:txBody>
        </p:sp>
        <p:sp>
          <p:nvSpPr>
            <p:cNvPr id="39" name="Text Box 17"/>
            <p:cNvSpPr txBox="1">
              <a:spLocks noChangeArrowheads="1"/>
            </p:cNvSpPr>
            <p:nvPr/>
          </p:nvSpPr>
          <p:spPr bwMode="auto">
            <a:xfrm>
              <a:off x="1668" y="718"/>
              <a:ext cx="1951" cy="223"/>
            </a:xfrm>
            <a:prstGeom prst="rect">
              <a:avLst/>
            </a:prstGeom>
            <a:noFill/>
            <a:ln>
              <a:noFill/>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spcBef>
                  <a:spcPct val="50000"/>
                </a:spcBef>
              </a:pPr>
              <a:r>
                <a:rPr lang="en-US" sz="1600" b="1" dirty="0">
                  <a:solidFill>
                    <a:srgbClr val="000000"/>
                  </a:solidFill>
                </a:rPr>
                <a:t>Micro-Surveillance</a:t>
              </a:r>
            </a:p>
          </p:txBody>
        </p:sp>
        <p:sp>
          <p:nvSpPr>
            <p:cNvPr id="40" name="Rectangle 18"/>
            <p:cNvSpPr>
              <a:spLocks noChangeArrowheads="1"/>
            </p:cNvSpPr>
            <p:nvPr/>
          </p:nvSpPr>
          <p:spPr bwMode="auto">
            <a:xfrm>
              <a:off x="158" y="1081"/>
              <a:ext cx="1641" cy="2037"/>
            </a:xfrm>
            <a:prstGeom prst="rect">
              <a:avLst/>
            </a:prstGeom>
            <a:noFill/>
            <a:ln>
              <a:noFill/>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p>
              <a:pPr marL="285750" indent="-285750" fontAlgn="auto">
                <a:spcBef>
                  <a:spcPts val="0"/>
                </a:spcBef>
                <a:spcAft>
                  <a:spcPts val="0"/>
                </a:spcAft>
                <a:buFont typeface="Arial" panose="020B0604020202020204" pitchFamily="34" charset="0"/>
                <a:buChar char="•"/>
                <a:defRPr/>
              </a:pPr>
              <a:r>
                <a:rPr lang="en-US" sz="1400" b="1" dirty="0">
                  <a:solidFill>
                    <a:srgbClr val="000066"/>
                  </a:solidFill>
                  <a:latin typeface="Calibri" pitchFamily="34" charset="0"/>
                  <a:cs typeface="Calibri" pitchFamily="34" charset="0"/>
                </a:rPr>
                <a:t>Financial Surveillance/ Macro- analysis</a:t>
              </a:r>
            </a:p>
            <a:p>
              <a:pPr marL="446088" lvl="1" indent="-182563" fontAlgn="auto">
                <a:spcBef>
                  <a:spcPts val="0"/>
                </a:spcBef>
                <a:spcAft>
                  <a:spcPts val="0"/>
                </a:spcAft>
                <a:buFontTx/>
                <a:buChar char="•"/>
                <a:defRPr/>
              </a:pPr>
              <a:r>
                <a:rPr lang="en-US" sz="1400" dirty="0" smtClean="0">
                  <a:solidFill>
                    <a:srgbClr val="000000"/>
                  </a:solidFill>
                  <a:latin typeface="Calibri" pitchFamily="34" charset="0"/>
                  <a:cs typeface="Calibri" pitchFamily="34" charset="0"/>
                </a:rPr>
                <a:t>Financial Institutions</a:t>
              </a:r>
            </a:p>
            <a:p>
              <a:pPr marL="446088" lvl="1" indent="-182563" fontAlgn="auto">
                <a:spcBef>
                  <a:spcPts val="0"/>
                </a:spcBef>
                <a:spcAft>
                  <a:spcPts val="0"/>
                </a:spcAft>
                <a:buFontTx/>
                <a:buChar char="•"/>
                <a:defRPr/>
              </a:pPr>
              <a:r>
                <a:rPr lang="en-US" sz="1400" dirty="0" smtClean="0">
                  <a:solidFill>
                    <a:srgbClr val="000000"/>
                  </a:solidFill>
                  <a:latin typeface="Calibri" pitchFamily="34" charset="0"/>
                  <a:cs typeface="Calibri" pitchFamily="34" charset="0"/>
                </a:rPr>
                <a:t>Financial </a:t>
              </a:r>
              <a:r>
                <a:rPr lang="en-US" sz="1400" dirty="0">
                  <a:solidFill>
                    <a:srgbClr val="000000"/>
                  </a:solidFill>
                  <a:latin typeface="Calibri" pitchFamily="34" charset="0"/>
                  <a:cs typeface="Calibri" pitchFamily="34" charset="0"/>
                </a:rPr>
                <a:t>markets</a:t>
              </a:r>
            </a:p>
            <a:p>
              <a:pPr marL="446088" lvl="1" indent="-182563" fontAlgn="auto">
                <a:spcBef>
                  <a:spcPts val="0"/>
                </a:spcBef>
                <a:spcAft>
                  <a:spcPts val="0"/>
                </a:spcAft>
                <a:buFontTx/>
                <a:buChar char="•"/>
                <a:defRPr/>
              </a:pPr>
              <a:r>
                <a:rPr lang="en-US" sz="1400" dirty="0" smtClean="0">
                  <a:solidFill>
                    <a:srgbClr val="000000"/>
                  </a:solidFill>
                  <a:latin typeface="Calibri" pitchFamily="34" charset="0"/>
                  <a:cs typeface="Calibri" pitchFamily="34" charset="0"/>
                </a:rPr>
                <a:t>Financial Market Infrastructure</a:t>
              </a:r>
            </a:p>
            <a:p>
              <a:pPr marL="446088" lvl="1" indent="-182563" fontAlgn="auto">
                <a:spcBef>
                  <a:spcPts val="0"/>
                </a:spcBef>
                <a:spcAft>
                  <a:spcPts val="0"/>
                </a:spcAft>
                <a:buFontTx/>
                <a:buChar char="•"/>
                <a:defRPr/>
              </a:pPr>
              <a:r>
                <a:rPr lang="en-US" sz="1400" dirty="0" smtClean="0">
                  <a:solidFill>
                    <a:srgbClr val="000000"/>
                  </a:solidFill>
                  <a:latin typeface="Calibri" pitchFamily="34" charset="0"/>
                  <a:cs typeface="Calibri" pitchFamily="34" charset="0"/>
                </a:rPr>
                <a:t>Stress Testing</a:t>
              </a:r>
              <a:endParaRPr lang="en-US" sz="1400" dirty="0">
                <a:solidFill>
                  <a:srgbClr val="000000"/>
                </a:solidFill>
                <a:latin typeface="Calibri" pitchFamily="34" charset="0"/>
                <a:cs typeface="Calibri" pitchFamily="34" charset="0"/>
              </a:endParaRPr>
            </a:p>
            <a:p>
              <a:pPr marL="285750" indent="-285750">
                <a:buFont typeface="Arial" panose="020B0604020202020204" pitchFamily="34" charset="0"/>
                <a:buChar char="•"/>
                <a:defRPr/>
              </a:pPr>
              <a:r>
                <a:rPr lang="en-US" sz="1400" b="1" dirty="0">
                  <a:solidFill>
                    <a:srgbClr val="000066"/>
                  </a:solidFill>
                  <a:latin typeface="Calibri" pitchFamily="34" charset="0"/>
                  <a:cs typeface="Calibri" pitchFamily="34" charset="0"/>
                </a:rPr>
                <a:t>Systemic </a:t>
              </a:r>
              <a:r>
                <a:rPr lang="en-US" sz="1400" b="1" dirty="0" smtClean="0">
                  <a:solidFill>
                    <a:srgbClr val="000066"/>
                  </a:solidFill>
                  <a:latin typeface="Calibri" pitchFamily="34" charset="0"/>
                  <a:cs typeface="Calibri" pitchFamily="34" charset="0"/>
                </a:rPr>
                <a:t>Risk Assessment</a:t>
              </a:r>
              <a:endParaRPr lang="en-US" sz="1400" b="1" dirty="0">
                <a:solidFill>
                  <a:srgbClr val="000066"/>
                </a:solidFill>
                <a:latin typeface="Calibri" pitchFamily="34" charset="0"/>
                <a:cs typeface="Calibri" pitchFamily="34" charset="0"/>
              </a:endParaRPr>
            </a:p>
            <a:p>
              <a:pPr marL="635000" lvl="1" indent="-177800">
                <a:buFontTx/>
                <a:buChar char="•"/>
                <a:defRPr/>
              </a:pPr>
              <a:r>
                <a:rPr lang="en-US" sz="1400" dirty="0" smtClean="0">
                  <a:solidFill>
                    <a:srgbClr val="000000"/>
                  </a:solidFill>
                  <a:latin typeface="Calibri" pitchFamily="34" charset="0"/>
                  <a:cs typeface="Calibri" pitchFamily="34" charset="0"/>
                </a:rPr>
                <a:t>D-SIBs</a:t>
              </a:r>
            </a:p>
            <a:p>
              <a:pPr marL="635000" lvl="1" indent="-177800">
                <a:buFontTx/>
                <a:buChar char="•"/>
                <a:defRPr/>
              </a:pPr>
              <a:r>
                <a:rPr lang="en-US" sz="1400" dirty="0" smtClean="0">
                  <a:solidFill>
                    <a:srgbClr val="000000"/>
                  </a:solidFill>
                  <a:latin typeface="Calibri" pitchFamily="34" charset="0"/>
                  <a:cs typeface="Calibri" pitchFamily="34" charset="0"/>
                </a:rPr>
                <a:t>Large Exposures</a:t>
              </a:r>
            </a:p>
            <a:p>
              <a:pPr marL="635000" lvl="1" indent="-177800">
                <a:buFontTx/>
                <a:buChar char="•"/>
                <a:defRPr/>
              </a:pPr>
              <a:r>
                <a:rPr lang="en-US" sz="1400" dirty="0" smtClean="0">
                  <a:solidFill>
                    <a:srgbClr val="000000"/>
                  </a:solidFill>
                  <a:latin typeface="Calibri" pitchFamily="34" charset="0"/>
                  <a:cs typeface="Calibri" pitchFamily="34" charset="0"/>
                </a:rPr>
                <a:t>Financial Conglomerates</a:t>
              </a:r>
            </a:p>
            <a:p>
              <a:pPr marL="285750" indent="-285750">
                <a:buFont typeface="Arial" panose="020B0604020202020204" pitchFamily="34" charset="0"/>
                <a:buChar char="•"/>
                <a:defRPr/>
              </a:pPr>
              <a:r>
                <a:rPr lang="en-US" sz="1400" b="1" dirty="0">
                  <a:solidFill>
                    <a:srgbClr val="000066"/>
                  </a:solidFill>
                  <a:latin typeface="Calibri" pitchFamily="34" charset="0"/>
                  <a:cs typeface="Calibri" pitchFamily="34" charset="0"/>
                </a:rPr>
                <a:t>Supervisory </a:t>
              </a:r>
              <a:r>
                <a:rPr lang="en-US" sz="1400" b="1" dirty="0" smtClean="0">
                  <a:solidFill>
                    <a:srgbClr val="000066"/>
                  </a:solidFill>
                  <a:latin typeface="Calibri" pitchFamily="34" charset="0"/>
                  <a:cs typeface="Calibri" pitchFamily="34" charset="0"/>
                </a:rPr>
                <a:t>Practices Assessment </a:t>
              </a:r>
              <a:endParaRPr lang="en-US" sz="1400" b="1" dirty="0">
                <a:solidFill>
                  <a:srgbClr val="000066"/>
                </a:solidFill>
                <a:latin typeface="Calibri" pitchFamily="34" charset="0"/>
                <a:cs typeface="Calibri" pitchFamily="34" charset="0"/>
              </a:endParaRPr>
            </a:p>
          </p:txBody>
        </p:sp>
        <p:sp>
          <p:nvSpPr>
            <p:cNvPr id="41" name="Rectangle 8"/>
            <p:cNvSpPr>
              <a:spLocks noChangeArrowheads="1"/>
            </p:cNvSpPr>
            <p:nvPr/>
          </p:nvSpPr>
          <p:spPr bwMode="auto">
            <a:xfrm>
              <a:off x="4921" y="1035"/>
              <a:ext cx="726" cy="1806"/>
            </a:xfrm>
            <a:prstGeom prst="rect">
              <a:avLst/>
            </a:prstGeom>
            <a:gradFill rotWithShape="1">
              <a:gsLst>
                <a:gs pos="0">
                  <a:srgbClr val="99CCFF">
                    <a:alpha val="60001"/>
                  </a:srgbClr>
                </a:gs>
                <a:gs pos="100000">
                  <a:schemeClr val="bg1">
                    <a:alpha val="57999"/>
                  </a:schemeClr>
                </a:gs>
              </a:gsLst>
              <a:lin ang="5400000" scaled="1"/>
            </a:gradFill>
            <a:ln w="25400">
              <a:noFill/>
              <a:miter lim="800000"/>
              <a:headEnd/>
              <a:tailEnd/>
            </a:ln>
            <a:effectLst>
              <a:outerShdw blurRad="44450" dist="27940" dir="5400000" algn="ctr">
                <a:srgbClr val="000000">
                  <a:alpha val="32000"/>
                </a:srgbClr>
              </a:outerShdw>
            </a:effectLst>
            <a:sp3d>
              <a:bevelT w="190500" h="38100"/>
            </a:sp3d>
          </p:spPr>
          <p:txBody>
            <a:bodyPr lIns="36000" tIns="36000" rIns="36000" bIns="36000" anchor="ctr" anchorCtr="1"/>
            <a:lstStyle/>
            <a:p>
              <a:pPr algn="ctr" fontAlgn="auto">
                <a:spcAft>
                  <a:spcPts val="0"/>
                </a:spcAft>
                <a:defRPr/>
              </a:pPr>
              <a:r>
                <a:rPr lang="en-US" sz="1400" b="1" dirty="0" smtClean="0">
                  <a:solidFill>
                    <a:srgbClr val="000066"/>
                  </a:solidFill>
                  <a:latin typeface="Calibri" pitchFamily="34" charset="0"/>
                  <a:cs typeface="Calibri" pitchFamily="34" charset="0"/>
                </a:rPr>
                <a:t>Banking Policy and Regulations</a:t>
              </a:r>
              <a:endParaRPr lang="en-US" sz="1400" b="1" dirty="0">
                <a:solidFill>
                  <a:srgbClr val="000066"/>
                </a:solidFill>
                <a:latin typeface="Calibri" pitchFamily="34" charset="0"/>
                <a:cs typeface="Calibri" pitchFamily="34" charset="0"/>
              </a:endParaRPr>
            </a:p>
          </p:txBody>
        </p:sp>
        <p:sp>
          <p:nvSpPr>
            <p:cNvPr id="42" name="Rectangle 8"/>
            <p:cNvSpPr>
              <a:spLocks noChangeArrowheads="1"/>
            </p:cNvSpPr>
            <p:nvPr/>
          </p:nvSpPr>
          <p:spPr bwMode="auto">
            <a:xfrm>
              <a:off x="4150" y="1035"/>
              <a:ext cx="709" cy="1823"/>
            </a:xfrm>
            <a:prstGeom prst="rect">
              <a:avLst/>
            </a:prstGeom>
            <a:gradFill rotWithShape="1">
              <a:gsLst>
                <a:gs pos="0">
                  <a:srgbClr val="99CCFF">
                    <a:alpha val="60001"/>
                  </a:srgbClr>
                </a:gs>
                <a:gs pos="100000">
                  <a:schemeClr val="bg1">
                    <a:alpha val="57999"/>
                  </a:schemeClr>
                </a:gs>
              </a:gsLst>
              <a:lin ang="5400000" scaled="1"/>
            </a:gradFill>
            <a:ln w="25400">
              <a:noFill/>
              <a:miter lim="800000"/>
              <a:headEnd/>
              <a:tailEnd/>
            </a:ln>
            <a:effectLst>
              <a:outerShdw blurRad="44450" dist="27940" dir="5400000" algn="ctr">
                <a:srgbClr val="000000">
                  <a:alpha val="32000"/>
                </a:srgbClr>
              </a:outerShdw>
            </a:effectLst>
            <a:sp3d>
              <a:bevelT w="190500" h="38100"/>
            </a:sp3d>
          </p:spPr>
          <p:txBody>
            <a:bodyPr lIns="36000" tIns="36000" rIns="36000" bIns="36000" anchor="ctr" anchorCtr="1"/>
            <a:lstStyle/>
            <a:p>
              <a:pPr fontAlgn="auto">
                <a:spcAft>
                  <a:spcPts val="0"/>
                </a:spcAft>
                <a:defRPr/>
              </a:pPr>
              <a:endParaRPr lang="en-US" sz="1600" b="1" dirty="0">
                <a:solidFill>
                  <a:srgbClr val="000066"/>
                </a:solidFill>
                <a:ea typeface="+mn-ea"/>
              </a:endParaRPr>
            </a:p>
          </p:txBody>
        </p:sp>
        <p:sp>
          <p:nvSpPr>
            <p:cNvPr id="43" name="Text Box 17"/>
            <p:cNvSpPr txBox="1">
              <a:spLocks noChangeArrowheads="1"/>
            </p:cNvSpPr>
            <p:nvPr/>
          </p:nvSpPr>
          <p:spPr bwMode="auto">
            <a:xfrm>
              <a:off x="4269" y="740"/>
              <a:ext cx="1242" cy="223"/>
            </a:xfrm>
            <a:prstGeom prst="rect">
              <a:avLst/>
            </a:prstGeom>
            <a:noFill/>
            <a:ln>
              <a:noFill/>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spcBef>
                  <a:spcPct val="50000"/>
                </a:spcBef>
              </a:pPr>
              <a:r>
                <a:rPr lang="en-US" sz="1600" b="1" dirty="0">
                  <a:solidFill>
                    <a:srgbClr val="000000"/>
                  </a:solidFill>
                </a:rPr>
                <a:t>Regulation</a:t>
              </a:r>
            </a:p>
          </p:txBody>
        </p:sp>
        <p:sp>
          <p:nvSpPr>
            <p:cNvPr id="44" name="Rectangle 8"/>
            <p:cNvSpPr>
              <a:spLocks noChangeArrowheads="1"/>
            </p:cNvSpPr>
            <p:nvPr/>
          </p:nvSpPr>
          <p:spPr bwMode="auto">
            <a:xfrm>
              <a:off x="4130" y="2957"/>
              <a:ext cx="1515" cy="452"/>
            </a:xfrm>
            <a:prstGeom prst="rect">
              <a:avLst/>
            </a:prstGeom>
            <a:gradFill rotWithShape="1">
              <a:gsLst>
                <a:gs pos="0">
                  <a:srgbClr val="99CCFF">
                    <a:alpha val="60001"/>
                  </a:srgbClr>
                </a:gs>
                <a:gs pos="100000">
                  <a:schemeClr val="bg1">
                    <a:alpha val="21001"/>
                  </a:schemeClr>
                </a:gs>
              </a:gsLst>
              <a:lin ang="5400000" scaled="1"/>
            </a:gradFill>
            <a:ln w="25400">
              <a:noFill/>
              <a:miter lim="800000"/>
              <a:headEnd/>
              <a:tailEnd/>
            </a:ln>
            <a:effectLst>
              <a:outerShdw blurRad="44450" dist="27940" dir="5400000" algn="ctr">
                <a:srgbClr val="000000">
                  <a:alpha val="32000"/>
                </a:srgbClr>
              </a:outerShdw>
            </a:effectLst>
            <a:sp3d>
              <a:bevelT w="190500" h="38100"/>
            </a:sp3d>
          </p:spPr>
          <p:txBody>
            <a:bodyPr lIns="36000" tIns="36000" rIns="36000" bIns="36000" anchor="ctr" anchorCtr="1"/>
            <a:lstStyle/>
            <a:p>
              <a:pPr fontAlgn="auto">
                <a:spcAft>
                  <a:spcPts val="0"/>
                </a:spcAft>
                <a:defRPr/>
              </a:pPr>
              <a:r>
                <a:rPr lang="en-US" sz="1400" b="1" dirty="0">
                  <a:solidFill>
                    <a:srgbClr val="000066"/>
                  </a:solidFill>
                  <a:latin typeface="Calibri" pitchFamily="34" charset="0"/>
                  <a:cs typeface="Calibri" pitchFamily="34" charset="0"/>
                </a:rPr>
                <a:t>Payments </a:t>
              </a:r>
              <a:r>
                <a:rPr lang="en-US" sz="1400" b="1" dirty="0" smtClean="0">
                  <a:solidFill>
                    <a:srgbClr val="000066"/>
                  </a:solidFill>
                  <a:latin typeface="Calibri" pitchFamily="34" charset="0"/>
                  <a:cs typeface="Calibri" pitchFamily="34" charset="0"/>
                </a:rPr>
                <a:t>Systems</a:t>
              </a:r>
              <a:endParaRPr lang="en-US" sz="1400" b="1" dirty="0">
                <a:solidFill>
                  <a:srgbClr val="000066"/>
                </a:solidFill>
                <a:latin typeface="Calibri" pitchFamily="34" charset="0"/>
                <a:cs typeface="Calibri" pitchFamily="34" charset="0"/>
              </a:endParaRPr>
            </a:p>
          </p:txBody>
        </p:sp>
        <p:sp>
          <p:nvSpPr>
            <p:cNvPr id="45" name="Text Box 28"/>
            <p:cNvSpPr txBox="1">
              <a:spLocks noChangeArrowheads="1"/>
            </p:cNvSpPr>
            <p:nvPr/>
          </p:nvSpPr>
          <p:spPr bwMode="auto">
            <a:xfrm>
              <a:off x="2094" y="1573"/>
              <a:ext cx="1955" cy="1205"/>
            </a:xfrm>
            <a:prstGeom prst="rect">
              <a:avLst/>
            </a:prstGeom>
            <a:noFill/>
            <a:ln>
              <a:noFill/>
            </a:ln>
            <a:effectLst>
              <a:outerShdw blurRad="44450" dist="27940" dir="5400000" algn="ctr">
                <a:srgbClr val="000000">
                  <a:alpha val="32000"/>
                </a:srgbClr>
              </a:outerShdw>
            </a:effectLst>
            <a:sp3d>
              <a:bevelT w="190500" h="38100"/>
            </a:sp3d>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36000" tIns="36000" rIns="36000" bIns="36000">
              <a:spAutoFit/>
            </a:bodyPr>
            <a:lstStyle>
              <a:defPPr>
                <a:defRPr lang="en-US"/>
              </a:defPPr>
              <a:lvl1pPr marL="231775" indent="-231775" eaLnBrk="1" hangingPunct="1">
                <a:spcBef>
                  <a:spcPct val="20000"/>
                </a:spcBef>
                <a:buFontTx/>
                <a:buChar char="•"/>
                <a:defRPr sz="1400">
                  <a:solidFill>
                    <a:srgbClr val="000000"/>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a:buNone/>
              </a:pPr>
              <a:r>
                <a:rPr lang="en-US" b="1" dirty="0" smtClean="0"/>
                <a:t>Coverage:</a:t>
              </a:r>
            </a:p>
            <a:p>
              <a:r>
                <a:rPr lang="en-US" dirty="0" smtClean="0"/>
                <a:t>Banks</a:t>
              </a:r>
            </a:p>
            <a:p>
              <a:r>
                <a:rPr lang="en-US" dirty="0" smtClean="0"/>
                <a:t>Islamic Banks</a:t>
              </a:r>
            </a:p>
            <a:p>
              <a:r>
                <a:rPr lang="en-US" dirty="0" smtClean="0"/>
                <a:t>Foreign </a:t>
              </a:r>
              <a:r>
                <a:rPr lang="en-US" dirty="0"/>
                <a:t>Banks </a:t>
              </a:r>
            </a:p>
            <a:p>
              <a:r>
                <a:rPr lang="en-US" dirty="0" smtClean="0"/>
                <a:t>Microfinance banks</a:t>
              </a:r>
              <a:endParaRPr lang="en-US" dirty="0"/>
            </a:p>
            <a:p>
              <a:r>
                <a:rPr lang="en-US" dirty="0" smtClean="0"/>
                <a:t>Development Finance Institutions</a:t>
              </a:r>
            </a:p>
            <a:p>
              <a:r>
                <a:rPr lang="en-US" dirty="0" smtClean="0"/>
                <a:t>Exchange Companies</a:t>
              </a:r>
              <a:endParaRPr lang="en-US" dirty="0"/>
            </a:p>
          </p:txBody>
        </p:sp>
      </p:grpSp>
      <p:sp>
        <p:nvSpPr>
          <p:cNvPr id="70" name="TextBox 69"/>
          <p:cNvSpPr txBox="1"/>
          <p:nvPr/>
        </p:nvSpPr>
        <p:spPr>
          <a:xfrm>
            <a:off x="5997159" y="3402449"/>
            <a:ext cx="1017225" cy="1169551"/>
          </a:xfrm>
          <a:prstGeom prst="rect">
            <a:avLst/>
          </a:prstGeom>
          <a:noFill/>
        </p:spPr>
        <p:txBody>
          <a:bodyPr wrap="square">
            <a:spAutoFit/>
          </a:bodyPr>
          <a:lstStyle/>
          <a:p>
            <a:pPr algn="ctr" fontAlgn="auto">
              <a:spcAft>
                <a:spcPts val="0"/>
              </a:spcAft>
              <a:defRPr/>
            </a:pPr>
            <a:r>
              <a:rPr lang="en-US" sz="1400" b="1" dirty="0" smtClean="0">
                <a:solidFill>
                  <a:srgbClr val="000066"/>
                </a:solidFill>
                <a:latin typeface="Calibri" pitchFamily="34" charset="0"/>
                <a:cs typeface="Calibri" pitchFamily="34" charset="0"/>
              </a:rPr>
              <a:t>Banking Conduct and Consumer Protection</a:t>
            </a:r>
            <a:endParaRPr lang="en-US" sz="1400" b="1" dirty="0">
              <a:solidFill>
                <a:srgbClr val="000066"/>
              </a:solidFill>
              <a:latin typeface="Calibri" pitchFamily="34" charset="0"/>
              <a:cs typeface="Calibri" pitchFamily="34" charset="0"/>
            </a:endParaRPr>
          </a:p>
        </p:txBody>
      </p:sp>
      <p:sp>
        <p:nvSpPr>
          <p:cNvPr id="2" name="TextBox 1"/>
          <p:cNvSpPr txBox="1"/>
          <p:nvPr/>
        </p:nvSpPr>
        <p:spPr>
          <a:xfrm>
            <a:off x="314195" y="1447800"/>
            <a:ext cx="7763005" cy="461665"/>
          </a:xfrm>
          <a:prstGeom prst="rect">
            <a:avLst/>
          </a:prstGeom>
          <a:noFill/>
        </p:spPr>
        <p:txBody>
          <a:bodyPr wrap="square" rtlCol="0">
            <a:spAutoFit/>
          </a:bodyPr>
          <a:lstStyle/>
          <a:p>
            <a:pPr>
              <a:spcBef>
                <a:spcPts val="600"/>
              </a:spcBef>
              <a:spcAft>
                <a:spcPts val="600"/>
              </a:spcAft>
              <a:buClr>
                <a:schemeClr val="tx2"/>
              </a:buClr>
              <a:buSzPct val="73000"/>
            </a:pPr>
            <a:r>
              <a:rPr lang="en-US" sz="2400" b="1" dirty="0">
                <a:solidFill>
                  <a:schemeClr val="tx2">
                    <a:lumMod val="50000"/>
                  </a:schemeClr>
                </a:solidFill>
                <a:effectLst>
                  <a:outerShdw blurRad="38100" dist="38100" dir="2700000" algn="tl">
                    <a:srgbClr val="000000">
                      <a:alpha val="43137"/>
                    </a:srgbClr>
                  </a:outerShdw>
                </a:effectLst>
              </a:rPr>
              <a:t>Supporting Micro and Macro Surveillance </a:t>
            </a:r>
            <a:r>
              <a:rPr lang="en-US" sz="2400" b="1" dirty="0" smtClean="0">
                <a:solidFill>
                  <a:schemeClr val="tx2">
                    <a:lumMod val="50000"/>
                  </a:schemeClr>
                </a:solidFill>
                <a:effectLst>
                  <a:outerShdw blurRad="38100" dist="38100" dir="2700000" algn="tl">
                    <a:srgbClr val="000000">
                      <a:alpha val="43137"/>
                    </a:srgbClr>
                  </a:outerShdw>
                </a:effectLst>
              </a:rPr>
              <a:t>Framework</a:t>
            </a:r>
            <a:endParaRPr lang="en-US" sz="1600" dirty="0"/>
          </a:p>
        </p:txBody>
      </p:sp>
      <p:sp>
        <p:nvSpPr>
          <p:cNvPr id="24"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sp>
        <p:nvSpPr>
          <p:cNvPr id="3" name="Slide Number Placeholder 2"/>
          <p:cNvSpPr>
            <a:spLocks noGrp="1"/>
          </p:cNvSpPr>
          <p:nvPr>
            <p:ph type="sldNum" sz="quarter" idx="12"/>
          </p:nvPr>
        </p:nvSpPr>
        <p:spPr/>
        <p:txBody>
          <a:bodyPr/>
          <a:lstStyle/>
          <a:p>
            <a:fld id="{5C793389-A6BB-4D4C-B637-16B167612692}" type="slidenum">
              <a:rPr lang="en-US" smtClean="0"/>
              <a:pPr/>
              <a:t>19</a:t>
            </a:fld>
            <a:endParaRPr lang="en-US"/>
          </a:p>
        </p:txBody>
      </p:sp>
    </p:spTree>
    <p:extLst>
      <p:ext uri="{BB962C8B-B14F-4D97-AF65-F5344CB8AC3E}">
        <p14:creationId xmlns:p14="http://schemas.microsoft.com/office/powerpoint/2010/main" val="1775075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620000" cy="5029200"/>
          </a:xfrm>
        </p:spPr>
        <p:txBody>
          <a:bodyPr>
            <a:normAutofit/>
          </a:bodyPr>
          <a:lstStyle/>
          <a:p>
            <a:pPr>
              <a:buClr>
                <a:srgbClr val="C00000"/>
              </a:buClr>
              <a:buSzPct val="100000"/>
              <a:buFont typeface="Wingdings" panose="05000000000000000000" pitchFamily="2" charset="2"/>
              <a:buChar char="§"/>
            </a:pPr>
            <a:r>
              <a:rPr lang="en-US" sz="2400" b="1" dirty="0"/>
              <a:t>Financial Stability - Definition</a:t>
            </a:r>
          </a:p>
          <a:p>
            <a:pPr>
              <a:buClr>
                <a:srgbClr val="C00000"/>
              </a:buClr>
              <a:buSzPct val="100000"/>
              <a:buFont typeface="Wingdings" panose="05000000000000000000" pitchFamily="2" charset="2"/>
              <a:buChar char="§"/>
            </a:pPr>
            <a:r>
              <a:rPr lang="en-US" sz="2400" b="1" dirty="0"/>
              <a:t>Global Financial Crisis and Regulatory Reforms</a:t>
            </a:r>
          </a:p>
          <a:p>
            <a:pPr>
              <a:buClr>
                <a:srgbClr val="C00000"/>
              </a:buClr>
              <a:buSzPct val="100000"/>
              <a:buFont typeface="Wingdings" panose="05000000000000000000" pitchFamily="2" charset="2"/>
              <a:buChar char="§"/>
            </a:pPr>
            <a:r>
              <a:rPr lang="en-US" sz="2400" b="1" dirty="0"/>
              <a:t>Central Banks and Financial Stability</a:t>
            </a:r>
          </a:p>
          <a:p>
            <a:pPr>
              <a:buClr>
                <a:srgbClr val="C00000"/>
              </a:buClr>
              <a:buSzPct val="100000"/>
              <a:buFont typeface="Wingdings" panose="05000000000000000000" pitchFamily="2" charset="2"/>
              <a:buChar char="§"/>
            </a:pPr>
            <a:r>
              <a:rPr lang="en-US" sz="2400" b="1" dirty="0"/>
              <a:t>Financial Stability Framework at SBP</a:t>
            </a:r>
          </a:p>
          <a:p>
            <a:pPr lvl="1">
              <a:buClrTx/>
              <a:buFont typeface="Wingdings" pitchFamily="2" charset="2"/>
              <a:buChar char="Ø"/>
            </a:pPr>
            <a:r>
              <a:rPr lang="en-US" sz="2100" dirty="0" smtClean="0"/>
              <a:t>Financial Stability Mandate</a:t>
            </a:r>
          </a:p>
          <a:p>
            <a:pPr lvl="1">
              <a:buClrTx/>
              <a:buFont typeface="Wingdings" pitchFamily="2" charset="2"/>
              <a:buChar char="Ø"/>
            </a:pPr>
            <a:r>
              <a:rPr lang="en-US" sz="2100" dirty="0" smtClean="0"/>
              <a:t>Legal &amp; Supervisory Framework</a:t>
            </a:r>
          </a:p>
          <a:p>
            <a:pPr lvl="1">
              <a:buClrTx/>
              <a:buFont typeface="Wingdings" pitchFamily="2" charset="2"/>
              <a:buChar char="Ø"/>
            </a:pPr>
            <a:r>
              <a:rPr lang="en-US" sz="2100" dirty="0" smtClean="0"/>
              <a:t>Financial Stability Structure</a:t>
            </a:r>
          </a:p>
          <a:p>
            <a:pPr lvl="1">
              <a:buClrTx/>
              <a:buFont typeface="Wingdings" pitchFamily="2" charset="2"/>
              <a:buChar char="Ø"/>
            </a:pPr>
            <a:r>
              <a:rPr lang="en-US" sz="2100" dirty="0" smtClean="0"/>
              <a:t>Financial Stability-Key initiatives</a:t>
            </a:r>
          </a:p>
          <a:p>
            <a:pPr lvl="1">
              <a:buClrTx/>
              <a:buFont typeface="Wingdings" pitchFamily="2" charset="2"/>
              <a:buChar char="Ø"/>
            </a:pPr>
            <a:r>
              <a:rPr lang="en-US" sz="2100" dirty="0" smtClean="0"/>
              <a:t>Way Forward</a:t>
            </a:r>
          </a:p>
          <a:p>
            <a:pPr lvl="1"/>
            <a:endParaRPr lang="en-US" sz="2100" dirty="0" smtClean="0"/>
          </a:p>
          <a:p>
            <a:pPr>
              <a:buNone/>
            </a:pPr>
            <a:endParaRPr lang="en-US" sz="2400" dirty="0" smtClean="0"/>
          </a:p>
          <a:p>
            <a:pPr>
              <a:buNone/>
            </a:pPr>
            <a:endParaRPr lang="en-US" sz="2000" dirty="0" smtClean="0"/>
          </a:p>
        </p:txBody>
      </p:sp>
      <p:sp>
        <p:nvSpPr>
          <p:cNvPr id="4" name="Title 1"/>
          <p:cNvSpPr txBox="1">
            <a:spLocks/>
          </p:cNvSpPr>
          <p:nvPr/>
        </p:nvSpPr>
        <p:spPr>
          <a:xfrm>
            <a:off x="457200" y="320040"/>
            <a:ext cx="7239000" cy="5943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600" dirty="0">
                <a:solidFill>
                  <a:schemeClr val="tx2"/>
                </a:solidFill>
              </a:rPr>
              <a:t>Outline</a:t>
            </a:r>
          </a:p>
        </p:txBody>
      </p:sp>
      <p:sp>
        <p:nvSpPr>
          <p:cNvPr id="6" name="Slide Number Placeholder 5"/>
          <p:cNvSpPr>
            <a:spLocks noGrp="1"/>
          </p:cNvSpPr>
          <p:nvPr>
            <p:ph type="sldNum" sz="quarter" idx="12"/>
          </p:nvPr>
        </p:nvSpPr>
        <p:spPr/>
        <p:txBody>
          <a:bodyPr/>
          <a:lstStyle/>
          <a:p>
            <a:fld id="{5C793389-A6BB-4D4C-B637-16B16761269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1F5879-F1A8-4001-9EB9-2294F87AFF6D}" type="slidenum">
              <a:rPr lang="en-US" smtClean="0"/>
              <a:pPr/>
              <a:t>20</a:t>
            </a:fld>
            <a:endParaRPr lang="en-US" dirty="0"/>
          </a:p>
        </p:txBody>
      </p:sp>
      <p:sp>
        <p:nvSpPr>
          <p:cNvPr id="5" name="TextBox 4"/>
          <p:cNvSpPr txBox="1"/>
          <p:nvPr/>
        </p:nvSpPr>
        <p:spPr>
          <a:xfrm>
            <a:off x="381000" y="1295400"/>
            <a:ext cx="7696200" cy="523220"/>
          </a:xfrm>
          <a:prstGeom prst="rect">
            <a:avLst/>
          </a:prstGeom>
          <a:noFill/>
        </p:spPr>
        <p:txBody>
          <a:bodyPr wrap="square" rtlCol="0">
            <a:spAutoFit/>
          </a:bodyPr>
          <a:lstStyle/>
          <a:p>
            <a:pPr>
              <a:spcBef>
                <a:spcPts val="600"/>
              </a:spcBef>
              <a:spcAft>
                <a:spcPts val="600"/>
              </a:spcAft>
              <a:buClr>
                <a:schemeClr val="tx2"/>
              </a:buClr>
              <a:buSzPct val="73000"/>
            </a:pPr>
            <a:r>
              <a:rPr lang="en-US" sz="2800" b="1" dirty="0" smtClean="0">
                <a:solidFill>
                  <a:schemeClr val="tx2">
                    <a:lumMod val="50000"/>
                  </a:schemeClr>
                </a:solidFill>
                <a:effectLst>
                  <a:outerShdw blurRad="38100" dist="38100" dir="2700000" algn="tl">
                    <a:srgbClr val="000000">
                      <a:alpha val="43137"/>
                    </a:srgbClr>
                  </a:outerShdw>
                </a:effectLst>
              </a:rPr>
              <a:t>Applicable </a:t>
            </a:r>
            <a:r>
              <a:rPr lang="en-US" sz="2800" b="1" dirty="0">
                <a:solidFill>
                  <a:schemeClr val="tx2">
                    <a:lumMod val="50000"/>
                  </a:schemeClr>
                </a:solidFill>
                <a:effectLst>
                  <a:outerShdw blurRad="38100" dist="38100" dir="2700000" algn="tl">
                    <a:srgbClr val="000000">
                      <a:alpha val="43137"/>
                    </a:srgbClr>
                  </a:outerShdw>
                </a:effectLst>
              </a:rPr>
              <a:t>Macro </a:t>
            </a:r>
            <a:r>
              <a:rPr lang="en-US" sz="2800" b="1" dirty="0" smtClean="0">
                <a:solidFill>
                  <a:schemeClr val="tx2">
                    <a:lumMod val="50000"/>
                  </a:schemeClr>
                </a:solidFill>
                <a:effectLst>
                  <a:outerShdw blurRad="38100" dist="38100" dir="2700000" algn="tl">
                    <a:srgbClr val="000000">
                      <a:alpha val="43137"/>
                    </a:srgbClr>
                  </a:outerShdw>
                </a:effectLst>
              </a:rPr>
              <a:t>Prudential </a:t>
            </a:r>
            <a:r>
              <a:rPr lang="en-US" sz="2800" b="1" dirty="0">
                <a:solidFill>
                  <a:schemeClr val="tx2">
                    <a:lumMod val="50000"/>
                  </a:schemeClr>
                </a:solidFill>
                <a:effectLst>
                  <a:outerShdw blurRad="38100" dist="38100" dir="2700000" algn="tl">
                    <a:srgbClr val="000000">
                      <a:alpha val="43137"/>
                    </a:srgbClr>
                  </a:outerShdw>
                </a:effectLst>
              </a:rPr>
              <a:t>policy tools</a:t>
            </a:r>
          </a:p>
        </p:txBody>
      </p:sp>
      <p:sp>
        <p:nvSpPr>
          <p:cNvPr id="10"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78223083"/>
              </p:ext>
            </p:extLst>
          </p:nvPr>
        </p:nvGraphicFramePr>
        <p:xfrm>
          <a:off x="457200" y="1882584"/>
          <a:ext cx="7589521" cy="457200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3855721">
                  <a:extLst>
                    <a:ext uri="{9D8B030D-6E8A-4147-A177-3AD203B41FA5}">
                      <a16:colId xmlns:a16="http://schemas.microsoft.com/office/drawing/2014/main" val="20001"/>
                    </a:ext>
                  </a:extLst>
                </a:gridCol>
              </a:tblGrid>
              <a:tr h="463423">
                <a:tc>
                  <a:txBody>
                    <a:bodyPr/>
                    <a:lstStyle/>
                    <a:p>
                      <a:pPr marL="862013" indent="0" algn="l"/>
                      <a:r>
                        <a:rPr lang="en-US" sz="2000" dirty="0" smtClean="0">
                          <a:latin typeface="+mj-lt"/>
                        </a:rPr>
                        <a:t>Tools</a:t>
                      </a:r>
                      <a:endParaRPr lang="en-US" sz="2000" dirty="0">
                        <a:latin typeface="+mj-lt"/>
                      </a:endParaRPr>
                    </a:p>
                  </a:txBody>
                  <a:tcPr/>
                </a:tc>
                <a:tc>
                  <a:txBody>
                    <a:bodyPr/>
                    <a:lstStyle/>
                    <a:p>
                      <a:pPr algn="ctr"/>
                      <a:r>
                        <a:rPr lang="en-US" sz="2000" dirty="0" smtClean="0">
                          <a:latin typeface="+mj-lt"/>
                        </a:rPr>
                        <a:t>Practice at SBP</a:t>
                      </a:r>
                      <a:endParaRPr lang="en-US" sz="2000" dirty="0">
                        <a:latin typeface="+mj-lt"/>
                      </a:endParaRPr>
                    </a:p>
                  </a:txBody>
                  <a:tcPr/>
                </a:tc>
                <a:extLst>
                  <a:ext uri="{0D108BD9-81ED-4DB2-BD59-A6C34878D82A}">
                    <a16:rowId xmlns:a16="http://schemas.microsoft.com/office/drawing/2014/main" val="10000"/>
                  </a:ext>
                </a:extLst>
              </a:tr>
              <a:tr h="4108577">
                <a:tc>
                  <a:txBody>
                    <a:bodyPr/>
                    <a:lstStyle/>
                    <a:p>
                      <a:pPr marL="342900" marR="0" lvl="0" indent="-342900">
                        <a:lnSpc>
                          <a:spcPct val="80000"/>
                        </a:lnSpc>
                        <a:spcBef>
                          <a:spcPts val="600"/>
                        </a:spcBef>
                        <a:spcAft>
                          <a:spcPts val="600"/>
                        </a:spcAft>
                        <a:buFont typeface="+mj-lt"/>
                        <a:buAutoNum type="alphaLcParenBoth"/>
                      </a:pPr>
                      <a:r>
                        <a:rPr lang="en-US" sz="1600" b="1" dirty="0">
                          <a:latin typeface="+mj-lt"/>
                          <a:ea typeface="Calibri"/>
                          <a:cs typeface="Times New Roman"/>
                        </a:rPr>
                        <a:t>Minimum Capital Requirement (MCR)</a:t>
                      </a:r>
                      <a:endParaRPr lang="en-US" sz="1600" dirty="0">
                        <a:latin typeface="+mj-lt"/>
                        <a:ea typeface="Calibri"/>
                        <a:cs typeface="Times New Roman"/>
                      </a:endParaRPr>
                    </a:p>
                    <a:p>
                      <a:pPr marL="342900" marR="0" lvl="0" indent="-342900">
                        <a:lnSpc>
                          <a:spcPct val="100000"/>
                        </a:lnSpc>
                        <a:spcBef>
                          <a:spcPts val="1200"/>
                        </a:spcBef>
                        <a:spcAft>
                          <a:spcPts val="1200"/>
                        </a:spcAft>
                        <a:buFont typeface="+mj-lt"/>
                        <a:buAutoNum type="alphaLcParenBoth"/>
                      </a:pPr>
                      <a:r>
                        <a:rPr lang="en-US" sz="1600" b="1" dirty="0">
                          <a:latin typeface="+mj-lt"/>
                          <a:ea typeface="Calibri"/>
                          <a:cs typeface="Times New Roman"/>
                        </a:rPr>
                        <a:t>Capital Adequacy Ratio (</a:t>
                      </a:r>
                      <a:r>
                        <a:rPr lang="en-US" sz="1600" b="1" dirty="0" smtClean="0">
                          <a:latin typeface="+mj-lt"/>
                          <a:ea typeface="Calibri"/>
                          <a:cs typeface="Times New Roman"/>
                        </a:rPr>
                        <a:t>CAR)</a:t>
                      </a:r>
                      <a:endParaRPr lang="en-US" sz="1050" b="1" dirty="0" smtClean="0">
                        <a:latin typeface="+mj-lt"/>
                        <a:ea typeface="Calibri"/>
                        <a:cs typeface="Times New Roman"/>
                      </a:endParaRPr>
                    </a:p>
                    <a:p>
                      <a:pPr marL="342900" marR="0" lvl="0" indent="-342900">
                        <a:lnSpc>
                          <a:spcPct val="100000"/>
                        </a:lnSpc>
                        <a:spcBef>
                          <a:spcPts val="1800"/>
                        </a:spcBef>
                        <a:spcAft>
                          <a:spcPts val="1200"/>
                        </a:spcAft>
                        <a:buFont typeface="+mj-lt"/>
                        <a:buAutoNum type="alphaLcParenBoth"/>
                      </a:pPr>
                      <a:r>
                        <a:rPr kumimoji="0" lang="en-US" sz="1600" b="1" kern="1200" dirty="0" smtClean="0">
                          <a:solidFill>
                            <a:schemeClr val="dk1"/>
                          </a:solidFill>
                          <a:latin typeface="+mj-lt"/>
                          <a:ea typeface="Calibri"/>
                          <a:cs typeface="Times New Roman"/>
                        </a:rPr>
                        <a:t>Capital </a:t>
                      </a:r>
                      <a:r>
                        <a:rPr kumimoji="0" lang="en-US" sz="1600" b="1" kern="1200" dirty="0">
                          <a:solidFill>
                            <a:schemeClr val="dk1"/>
                          </a:solidFill>
                          <a:latin typeface="+mj-lt"/>
                          <a:ea typeface="Calibri"/>
                          <a:cs typeface="Times New Roman"/>
                        </a:rPr>
                        <a:t>Conservation Buffer (CCB)</a:t>
                      </a:r>
                    </a:p>
                    <a:p>
                      <a:pPr marL="342900" marR="0" lvl="0" indent="-342900" algn="l" rtl="0" eaLnBrk="1" latinLnBrk="0" hangingPunct="1">
                        <a:lnSpc>
                          <a:spcPct val="100000"/>
                        </a:lnSpc>
                        <a:spcBef>
                          <a:spcPts val="600"/>
                        </a:spcBef>
                        <a:spcAft>
                          <a:spcPts val="600"/>
                        </a:spcAft>
                        <a:buFont typeface="+mj-lt"/>
                        <a:buAutoNum type="alphaLcParenBoth"/>
                      </a:pPr>
                      <a:r>
                        <a:rPr kumimoji="0" lang="en-US" sz="1600" b="1" kern="1200" dirty="0">
                          <a:solidFill>
                            <a:schemeClr val="dk1"/>
                          </a:solidFill>
                          <a:latin typeface="+mj-lt"/>
                          <a:ea typeface="Calibri"/>
                          <a:cs typeface="Times New Roman"/>
                        </a:rPr>
                        <a:t>Countercyclical Capital Buffer (CCCB)</a:t>
                      </a:r>
                    </a:p>
                    <a:p>
                      <a:pPr marL="342900" marR="0" lvl="0" indent="-342900" algn="l" rtl="0" eaLnBrk="1" latinLnBrk="0" hangingPunct="1">
                        <a:lnSpc>
                          <a:spcPct val="100000"/>
                        </a:lnSpc>
                        <a:spcBef>
                          <a:spcPts val="600"/>
                        </a:spcBef>
                        <a:spcAft>
                          <a:spcPts val="2400"/>
                        </a:spcAft>
                        <a:buFont typeface="+mj-lt"/>
                        <a:buAutoNum type="alphaLcParenBoth"/>
                      </a:pPr>
                      <a:r>
                        <a:rPr kumimoji="0" lang="en-US" sz="1600" b="1" kern="1200" dirty="0">
                          <a:solidFill>
                            <a:schemeClr val="dk1"/>
                          </a:solidFill>
                          <a:latin typeface="+mj-lt"/>
                          <a:ea typeface="Calibri"/>
                          <a:cs typeface="Times New Roman"/>
                        </a:rPr>
                        <a:t>Sectoral </a:t>
                      </a:r>
                      <a:r>
                        <a:rPr kumimoji="0" lang="en-US" sz="1600" b="1" kern="1200" dirty="0" smtClean="0">
                          <a:solidFill>
                            <a:schemeClr val="dk1"/>
                          </a:solidFill>
                          <a:latin typeface="+mj-lt"/>
                          <a:ea typeface="Calibri"/>
                          <a:cs typeface="Times New Roman"/>
                        </a:rPr>
                        <a:t>Limits</a:t>
                      </a:r>
                    </a:p>
                    <a:p>
                      <a:pPr marL="342900" marR="0" lvl="0" indent="-342900" algn="l" defTabSz="914400" rtl="0" eaLnBrk="1" fontAlgn="auto" latinLnBrk="0" hangingPunct="1">
                        <a:lnSpc>
                          <a:spcPct val="200000"/>
                        </a:lnSpc>
                        <a:spcBef>
                          <a:spcPts val="600"/>
                        </a:spcBef>
                        <a:spcAft>
                          <a:spcPts val="600"/>
                        </a:spcAft>
                        <a:buClrTx/>
                        <a:buSzTx/>
                        <a:buFont typeface="+mj-lt"/>
                        <a:buAutoNum type="alphaLcParenBoth"/>
                        <a:tabLst/>
                        <a:defRPr/>
                      </a:pPr>
                      <a:r>
                        <a:rPr kumimoji="0" lang="en-US" sz="1600" b="1" kern="1200" dirty="0" smtClean="0">
                          <a:solidFill>
                            <a:schemeClr val="dk1"/>
                          </a:solidFill>
                          <a:latin typeface="+mj-lt"/>
                          <a:ea typeface="Calibri"/>
                          <a:cs typeface="Times New Roman"/>
                        </a:rPr>
                        <a:t>Contingent Liabilities(CL) </a:t>
                      </a:r>
                      <a:endParaRPr lang="en-US" sz="1600" dirty="0">
                        <a:latin typeface="+mj-lt"/>
                        <a:ea typeface="Calibri"/>
                        <a:cs typeface="Times New Roman"/>
                      </a:endParaRPr>
                    </a:p>
                  </a:txBody>
                  <a:tcPr marL="68580" marR="68580" marT="0" marB="0"/>
                </a:tc>
                <a:tc>
                  <a:txBody>
                    <a:bodyPr/>
                    <a:lstStyle/>
                    <a:p>
                      <a:pPr marL="342900" marR="0" lvl="0" indent="-342900">
                        <a:lnSpc>
                          <a:spcPct val="115000"/>
                        </a:lnSpc>
                        <a:spcBef>
                          <a:spcPts val="1200"/>
                        </a:spcBef>
                        <a:spcAft>
                          <a:spcPts val="1200"/>
                        </a:spcAft>
                        <a:buFont typeface="+mj-lt"/>
                        <a:buAutoNum type="alphaLcParenBoth"/>
                      </a:pPr>
                      <a:r>
                        <a:rPr lang="en-US" sz="1600" dirty="0">
                          <a:latin typeface="+mj-lt"/>
                          <a:ea typeface="Calibri"/>
                          <a:cs typeface="Times New Roman"/>
                        </a:rPr>
                        <a:t>Rs.10 billion </a:t>
                      </a:r>
                      <a:r>
                        <a:rPr lang="en-US" sz="1600" dirty="0" smtClean="0">
                          <a:latin typeface="+mj-lt"/>
                          <a:ea typeface="Calibri"/>
                          <a:cs typeface="Times New Roman"/>
                        </a:rPr>
                        <a:t>[approx. $95 </a:t>
                      </a:r>
                      <a:r>
                        <a:rPr lang="en-US" sz="1600" dirty="0">
                          <a:latin typeface="+mj-lt"/>
                          <a:ea typeface="Calibri"/>
                          <a:cs typeface="Times New Roman"/>
                        </a:rPr>
                        <a:t>million]</a:t>
                      </a:r>
                    </a:p>
                    <a:p>
                      <a:pPr marL="342900" marR="0" lvl="0" indent="-342900" algn="l" rtl="0" eaLnBrk="1" latinLnBrk="0" hangingPunct="1">
                        <a:lnSpc>
                          <a:spcPct val="80000"/>
                        </a:lnSpc>
                        <a:spcBef>
                          <a:spcPts val="1200"/>
                        </a:spcBef>
                        <a:spcAft>
                          <a:spcPts val="1200"/>
                        </a:spcAft>
                        <a:buFont typeface="+mj-lt"/>
                        <a:buAutoNum type="alphaLcParenBoth"/>
                      </a:pPr>
                      <a:r>
                        <a:rPr kumimoji="0" lang="en-US" sz="1600" kern="1200" dirty="0" smtClean="0">
                          <a:solidFill>
                            <a:schemeClr val="dk1"/>
                          </a:solidFill>
                          <a:latin typeface="+mj-lt"/>
                          <a:ea typeface="Calibri"/>
                          <a:cs typeface="Times New Roman"/>
                        </a:rPr>
                        <a:t>10 % (Higher </a:t>
                      </a:r>
                      <a:r>
                        <a:rPr kumimoji="0" lang="en-US" sz="1600" kern="1200" dirty="0">
                          <a:solidFill>
                            <a:schemeClr val="dk1"/>
                          </a:solidFill>
                          <a:latin typeface="+mj-lt"/>
                          <a:ea typeface="Calibri"/>
                          <a:cs typeface="Times New Roman"/>
                        </a:rPr>
                        <a:t>than international requirement of </a:t>
                      </a:r>
                      <a:r>
                        <a:rPr kumimoji="0" lang="en-US" sz="1600" kern="1200" dirty="0" smtClean="0">
                          <a:solidFill>
                            <a:schemeClr val="dk1"/>
                          </a:solidFill>
                          <a:latin typeface="+mj-lt"/>
                          <a:ea typeface="Calibri"/>
                          <a:cs typeface="Times New Roman"/>
                        </a:rPr>
                        <a:t>8 %)</a:t>
                      </a:r>
                      <a:endParaRPr kumimoji="0" lang="en-US" sz="1600" kern="1200" dirty="0">
                        <a:solidFill>
                          <a:schemeClr val="dk1"/>
                        </a:solidFill>
                        <a:latin typeface="+mj-lt"/>
                        <a:ea typeface="Calibri"/>
                        <a:cs typeface="Times New Roman"/>
                      </a:endParaRPr>
                    </a:p>
                    <a:p>
                      <a:pPr marL="342900" marR="0" lvl="0" indent="-342900">
                        <a:lnSpc>
                          <a:spcPct val="80000"/>
                        </a:lnSpc>
                        <a:spcBef>
                          <a:spcPts val="1200"/>
                        </a:spcBef>
                        <a:spcAft>
                          <a:spcPts val="0"/>
                        </a:spcAft>
                        <a:buFont typeface="+mj-lt"/>
                        <a:buAutoNum type="alphaLcParenBoth"/>
                      </a:pPr>
                      <a:r>
                        <a:rPr lang="en-US" sz="1600" dirty="0" smtClean="0">
                          <a:latin typeface="+mj-lt"/>
                          <a:ea typeface="Calibri"/>
                          <a:cs typeface="Times New Roman"/>
                        </a:rPr>
                        <a:t>0.65 % to</a:t>
                      </a:r>
                      <a:r>
                        <a:rPr lang="en-US" sz="1600" baseline="0" dirty="0" smtClean="0">
                          <a:latin typeface="+mj-lt"/>
                          <a:ea typeface="Calibri"/>
                          <a:cs typeface="Times New Roman"/>
                        </a:rPr>
                        <a:t> be enhanced to 2.5% by 2019</a:t>
                      </a:r>
                      <a:endParaRPr lang="en-US" sz="1600" dirty="0">
                        <a:latin typeface="+mj-lt"/>
                        <a:ea typeface="Calibri"/>
                        <a:cs typeface="Times New Roman"/>
                      </a:endParaRPr>
                    </a:p>
                    <a:p>
                      <a:pPr marL="342900" marR="0" lvl="0" indent="-342900">
                        <a:lnSpc>
                          <a:spcPct val="80000"/>
                        </a:lnSpc>
                        <a:spcBef>
                          <a:spcPts val="1200"/>
                        </a:spcBef>
                        <a:spcAft>
                          <a:spcPts val="1200"/>
                        </a:spcAft>
                        <a:buFont typeface="+mj-lt"/>
                        <a:buAutoNum type="alphaLcParenBoth"/>
                      </a:pPr>
                      <a:r>
                        <a:rPr lang="en-US" sz="1600" dirty="0">
                          <a:latin typeface="+mj-lt"/>
                          <a:ea typeface="Calibri"/>
                          <a:cs typeface="Times New Roman"/>
                        </a:rPr>
                        <a:t>2% - included in CAR</a:t>
                      </a:r>
                    </a:p>
                    <a:p>
                      <a:pPr marL="342900" marR="0" lvl="0" indent="-342900">
                        <a:lnSpc>
                          <a:spcPct val="115000"/>
                        </a:lnSpc>
                        <a:spcBef>
                          <a:spcPts val="600"/>
                        </a:spcBef>
                        <a:spcAft>
                          <a:spcPts val="600"/>
                        </a:spcAft>
                        <a:buFont typeface="+mj-lt"/>
                        <a:buAutoNum type="alphaLcParenBoth"/>
                      </a:pPr>
                      <a:r>
                        <a:rPr lang="en-US" sz="1600" dirty="0">
                          <a:latin typeface="+mj-lt"/>
                          <a:ea typeface="Calibri"/>
                          <a:cs typeface="Times New Roman"/>
                        </a:rPr>
                        <a:t>Real estate </a:t>
                      </a:r>
                      <a:r>
                        <a:rPr lang="en-US" sz="1600" dirty="0" smtClean="0">
                          <a:latin typeface="+mj-lt"/>
                          <a:ea typeface="Calibri"/>
                          <a:cs typeface="Times New Roman"/>
                        </a:rPr>
                        <a:t>exposure </a:t>
                      </a:r>
                      <a:r>
                        <a:rPr lang="en-US" sz="1600" dirty="0" err="1" smtClean="0">
                          <a:latin typeface="+mj-lt"/>
                          <a:ea typeface="Calibri"/>
                          <a:cs typeface="Times New Roman"/>
                        </a:rPr>
                        <a:t>upto</a:t>
                      </a:r>
                      <a:r>
                        <a:rPr lang="en-US" sz="1600" dirty="0" smtClean="0">
                          <a:latin typeface="+mj-lt"/>
                          <a:ea typeface="Calibri"/>
                          <a:cs typeface="Times New Roman"/>
                        </a:rPr>
                        <a:t> </a:t>
                      </a:r>
                      <a:r>
                        <a:rPr lang="en-US" sz="1600" dirty="0">
                          <a:latin typeface="+mj-lt"/>
                          <a:ea typeface="Calibri"/>
                          <a:cs typeface="Times New Roman"/>
                        </a:rPr>
                        <a:t>10% of advances and investments (</a:t>
                      </a:r>
                      <a:r>
                        <a:rPr lang="en-US" sz="1600" dirty="0" smtClean="0">
                          <a:latin typeface="+mj-lt"/>
                          <a:ea typeface="Calibri"/>
                          <a:cs typeface="Times New Roman"/>
                        </a:rPr>
                        <a:t>exclude </a:t>
                      </a:r>
                      <a:r>
                        <a:rPr lang="en-US" sz="1600" dirty="0">
                          <a:latin typeface="+mj-lt"/>
                          <a:ea typeface="Calibri"/>
                          <a:cs typeface="Times New Roman"/>
                        </a:rPr>
                        <a:t>treasury investments</a:t>
                      </a:r>
                      <a:r>
                        <a:rPr lang="en-US" sz="1600" dirty="0" smtClean="0">
                          <a:latin typeface="+mj-lt"/>
                          <a:ea typeface="Calibri"/>
                          <a:cs typeface="Times New Roman"/>
                        </a:rPr>
                        <a:t>)</a:t>
                      </a:r>
                    </a:p>
                    <a:p>
                      <a:pPr marL="342900" marR="0" lvl="0" indent="-342900" algn="l" defTabSz="914400" rtl="0" eaLnBrk="1" fontAlgn="auto" latinLnBrk="0" hangingPunct="1">
                        <a:lnSpc>
                          <a:spcPct val="115000"/>
                        </a:lnSpc>
                        <a:spcBef>
                          <a:spcPts val="600"/>
                        </a:spcBef>
                        <a:spcAft>
                          <a:spcPts val="1200"/>
                        </a:spcAft>
                        <a:buClrTx/>
                        <a:buSzTx/>
                        <a:buFont typeface="+mj-lt"/>
                        <a:buAutoNum type="alphaLcParenBoth"/>
                        <a:tabLst/>
                        <a:defRPr/>
                      </a:pPr>
                      <a:r>
                        <a:rPr lang="en-US" sz="1600" kern="1200" dirty="0" smtClean="0">
                          <a:solidFill>
                            <a:schemeClr val="dk1"/>
                          </a:solidFill>
                          <a:latin typeface="+mj-lt"/>
                          <a:ea typeface="+mn-ea"/>
                          <a:cs typeface="+mn-cs"/>
                        </a:rPr>
                        <a:t>Exposure on CL limited to 10 times of equity, including upto 5 times exposure on derivatives.</a:t>
                      </a:r>
                      <a:endParaRPr lang="en-US" sz="1600" dirty="0" smtClean="0">
                        <a:latin typeface="+mj-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28840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1F5879-F1A8-4001-9EB9-2294F87AFF6D}" type="slidenum">
              <a:rPr lang="en-US" smtClean="0"/>
              <a:pPr/>
              <a:t>21</a:t>
            </a:fld>
            <a:endParaRPr lang="en-US" dirty="0"/>
          </a:p>
        </p:txBody>
      </p:sp>
      <p:graphicFrame>
        <p:nvGraphicFramePr>
          <p:cNvPr id="9" name="Content Placeholder 6"/>
          <p:cNvGraphicFramePr>
            <a:graphicFrameLocks noGrp="1"/>
          </p:cNvGraphicFramePr>
          <p:nvPr>
            <p:ph idx="1"/>
            <p:extLst>
              <p:ext uri="{D42A27DB-BD31-4B8C-83A1-F6EECF244321}">
                <p14:modId xmlns:p14="http://schemas.microsoft.com/office/powerpoint/2010/main" val="3587076921"/>
              </p:ext>
            </p:extLst>
          </p:nvPr>
        </p:nvGraphicFramePr>
        <p:xfrm>
          <a:off x="457200" y="1905000"/>
          <a:ext cx="7620000" cy="4548708"/>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443052">
                <a:tc>
                  <a:txBody>
                    <a:bodyPr/>
                    <a:lstStyle/>
                    <a:p>
                      <a:pPr marL="809625" indent="0" algn="l"/>
                      <a:r>
                        <a:rPr lang="en-US" sz="2000" dirty="0" smtClean="0">
                          <a:latin typeface="+mj-lt"/>
                        </a:rPr>
                        <a:t>Tools</a:t>
                      </a:r>
                      <a:endParaRPr lang="en-US" sz="2000" dirty="0">
                        <a:latin typeface="+mj-lt"/>
                      </a:endParaRPr>
                    </a:p>
                  </a:txBody>
                  <a:tcPr/>
                </a:tc>
                <a:tc>
                  <a:txBody>
                    <a:bodyPr/>
                    <a:lstStyle/>
                    <a:p>
                      <a:pPr algn="ctr"/>
                      <a:r>
                        <a:rPr lang="en-US" sz="2000" dirty="0" smtClean="0">
                          <a:latin typeface="+mj-lt"/>
                        </a:rPr>
                        <a:t>Practice at SBP</a:t>
                      </a:r>
                      <a:endParaRPr lang="en-US" sz="2000" dirty="0">
                        <a:latin typeface="+mj-lt"/>
                      </a:endParaRPr>
                    </a:p>
                  </a:txBody>
                  <a:tcPr/>
                </a:tc>
                <a:extLst>
                  <a:ext uri="{0D108BD9-81ED-4DB2-BD59-A6C34878D82A}">
                    <a16:rowId xmlns:a16="http://schemas.microsoft.com/office/drawing/2014/main" val="10000"/>
                  </a:ext>
                </a:extLst>
              </a:tr>
              <a:tr h="4099640">
                <a:tc>
                  <a:txBody>
                    <a:bodyPr/>
                    <a:lstStyle/>
                    <a:p>
                      <a:pPr marL="342900" marR="0" lvl="0" indent="-342900">
                        <a:lnSpc>
                          <a:spcPct val="115000"/>
                        </a:lnSpc>
                        <a:spcBef>
                          <a:spcPts val="1200"/>
                        </a:spcBef>
                        <a:spcAft>
                          <a:spcPts val="0"/>
                        </a:spcAft>
                        <a:buFont typeface="+mj-lt"/>
                        <a:buAutoNum type="alphaLcPeriod" startAt="7"/>
                      </a:pPr>
                      <a:r>
                        <a:rPr lang="en-US" sz="1800" b="1" dirty="0" smtClean="0">
                          <a:latin typeface="+mj-lt"/>
                          <a:ea typeface="Calibri"/>
                          <a:cs typeface="Times New Roman"/>
                        </a:rPr>
                        <a:t>Limits on exposure</a:t>
                      </a:r>
                    </a:p>
                    <a:p>
                      <a:pPr marL="342900" marR="0" lvl="0" indent="-342900">
                        <a:lnSpc>
                          <a:spcPct val="115000"/>
                        </a:lnSpc>
                        <a:spcBef>
                          <a:spcPts val="1200"/>
                        </a:spcBef>
                        <a:spcAft>
                          <a:spcPts val="0"/>
                        </a:spcAft>
                        <a:buFont typeface="+mj-lt"/>
                        <a:buAutoNum type="alphaLcPeriod" startAt="7"/>
                      </a:pPr>
                      <a:endParaRPr lang="en-US" sz="1800" b="1" dirty="0" smtClean="0">
                        <a:latin typeface="+mj-lt"/>
                        <a:ea typeface="Calibri"/>
                        <a:cs typeface="Times New Roman"/>
                      </a:endParaRPr>
                    </a:p>
                    <a:p>
                      <a:pPr marL="342900" marR="0" lvl="0" indent="-342900">
                        <a:lnSpc>
                          <a:spcPct val="115000"/>
                        </a:lnSpc>
                        <a:spcBef>
                          <a:spcPts val="1200"/>
                        </a:spcBef>
                        <a:spcAft>
                          <a:spcPts val="0"/>
                        </a:spcAft>
                        <a:buFont typeface="+mj-lt"/>
                        <a:buAutoNum type="alphaLcPeriod" startAt="7"/>
                      </a:pPr>
                      <a:endParaRPr lang="en-US" sz="1800" b="1" dirty="0" smtClean="0">
                        <a:latin typeface="+mj-lt"/>
                        <a:ea typeface="Calibri"/>
                        <a:cs typeface="Times New Roman"/>
                      </a:endParaRPr>
                    </a:p>
                    <a:p>
                      <a:pPr marL="342900" marR="0" lvl="0" indent="-342900">
                        <a:lnSpc>
                          <a:spcPct val="115000"/>
                        </a:lnSpc>
                        <a:spcBef>
                          <a:spcPts val="1200"/>
                        </a:spcBef>
                        <a:spcAft>
                          <a:spcPts val="0"/>
                        </a:spcAft>
                        <a:buFont typeface="+mj-lt"/>
                        <a:buAutoNum type="alphaLcPeriod" startAt="7"/>
                      </a:pPr>
                      <a:endParaRPr lang="en-US" sz="1800" b="1" dirty="0" smtClean="0">
                        <a:latin typeface="+mj-lt"/>
                        <a:ea typeface="Calibri"/>
                        <a:cs typeface="Times New Roman"/>
                      </a:endParaRPr>
                    </a:p>
                    <a:p>
                      <a:pPr marL="342900" marR="0" lvl="0" indent="-342900">
                        <a:lnSpc>
                          <a:spcPct val="115000"/>
                        </a:lnSpc>
                        <a:spcBef>
                          <a:spcPts val="1200"/>
                        </a:spcBef>
                        <a:spcAft>
                          <a:spcPts val="0"/>
                        </a:spcAft>
                        <a:buFont typeface="+mj-lt"/>
                        <a:buAutoNum type="alphaLcPeriod" startAt="7"/>
                      </a:pPr>
                      <a:endParaRPr lang="en-US" sz="1800" b="1" dirty="0" smtClean="0">
                        <a:latin typeface="+mj-lt"/>
                        <a:ea typeface="Calibri"/>
                        <a:cs typeface="Times New Roman"/>
                      </a:endParaRPr>
                    </a:p>
                    <a:p>
                      <a:pPr marL="342900" marR="0" lvl="0" indent="-342900">
                        <a:lnSpc>
                          <a:spcPct val="115000"/>
                        </a:lnSpc>
                        <a:spcBef>
                          <a:spcPts val="1200"/>
                        </a:spcBef>
                        <a:spcAft>
                          <a:spcPts val="0"/>
                        </a:spcAft>
                        <a:buFont typeface="+mj-lt"/>
                        <a:buAutoNum type="alphaLcPeriod" startAt="7"/>
                      </a:pPr>
                      <a:endParaRPr lang="en-US" sz="1800" b="1" dirty="0" smtClean="0">
                        <a:latin typeface="+mj-lt"/>
                        <a:ea typeface="Calibri"/>
                        <a:cs typeface="Times New Roman"/>
                      </a:endParaRPr>
                    </a:p>
                    <a:p>
                      <a:pPr marL="342900" marR="0" lvl="0" indent="-342900">
                        <a:lnSpc>
                          <a:spcPct val="150000"/>
                        </a:lnSpc>
                        <a:spcBef>
                          <a:spcPts val="1200"/>
                        </a:spcBef>
                        <a:spcAft>
                          <a:spcPts val="0"/>
                        </a:spcAft>
                        <a:buFont typeface="+mj-lt"/>
                        <a:buAutoNum type="alphaLcPeriod" startAt="7"/>
                      </a:pPr>
                      <a:endParaRPr lang="en-US" sz="3200" b="1" dirty="0" smtClean="0">
                        <a:latin typeface="+mj-lt"/>
                        <a:ea typeface="Calibri"/>
                        <a:cs typeface="Times New Roman"/>
                      </a:endParaRPr>
                    </a:p>
                    <a:p>
                      <a:pPr marL="342900" marR="0" lvl="0" indent="-342900">
                        <a:lnSpc>
                          <a:spcPct val="150000"/>
                        </a:lnSpc>
                        <a:spcBef>
                          <a:spcPts val="1200"/>
                        </a:spcBef>
                        <a:spcAft>
                          <a:spcPts val="0"/>
                        </a:spcAft>
                        <a:buFont typeface="+mj-lt"/>
                        <a:buAutoNum type="alphaLcPeriod" startAt="7"/>
                      </a:pPr>
                      <a:r>
                        <a:rPr lang="en-US" sz="1800" b="1" dirty="0" smtClean="0">
                          <a:latin typeface="+mj-lt"/>
                          <a:ea typeface="Calibri"/>
                          <a:cs typeface="Times New Roman"/>
                        </a:rPr>
                        <a:t>Leverage Ratio</a:t>
                      </a:r>
                    </a:p>
                  </a:txBody>
                  <a:tcPr marL="68580" marR="68580" marT="0" marB="0"/>
                </a:tc>
                <a:tc>
                  <a:txBody>
                    <a:bodyPr/>
                    <a:lstStyle/>
                    <a:p>
                      <a:pPr marL="342900" marR="0" lvl="0" indent="-342900" algn="l" rtl="0" eaLnBrk="1" latinLnBrk="0" hangingPunct="1">
                        <a:lnSpc>
                          <a:spcPct val="115000"/>
                        </a:lnSpc>
                        <a:spcBef>
                          <a:spcPts val="1200"/>
                        </a:spcBef>
                        <a:spcAft>
                          <a:spcPts val="0"/>
                        </a:spcAft>
                        <a:buFont typeface="+mj-lt"/>
                        <a:buAutoNum type="alphaLcPeriod" startAt="7"/>
                      </a:pPr>
                      <a:r>
                        <a:rPr kumimoji="0" lang="en-US" sz="1800" b="0" kern="1200" dirty="0" smtClean="0">
                          <a:solidFill>
                            <a:schemeClr val="tx1"/>
                          </a:solidFill>
                          <a:latin typeface="+mj-lt"/>
                          <a:ea typeface="Calibri"/>
                          <a:cs typeface="Times New Roman"/>
                        </a:rPr>
                        <a:t>Various </a:t>
                      </a:r>
                      <a:r>
                        <a:rPr kumimoji="0" lang="en-US" sz="1800" b="0" kern="1200" dirty="0">
                          <a:solidFill>
                            <a:schemeClr val="tx1"/>
                          </a:solidFill>
                          <a:latin typeface="+mj-lt"/>
                          <a:ea typeface="Calibri"/>
                          <a:cs typeface="Times New Roman"/>
                        </a:rPr>
                        <a:t>limits on single/group obligors and large </a:t>
                      </a:r>
                      <a:r>
                        <a:rPr kumimoji="0" lang="en-US" sz="1800" b="0" kern="1200" dirty="0" smtClean="0">
                          <a:solidFill>
                            <a:schemeClr val="tx1"/>
                          </a:solidFill>
                          <a:latin typeface="+mj-lt"/>
                          <a:ea typeface="Calibri"/>
                          <a:cs typeface="Times New Roman"/>
                        </a:rPr>
                        <a:t>exposures:</a:t>
                      </a:r>
                    </a:p>
                    <a:p>
                      <a:pPr marL="739775" lvl="1" indent="-282575">
                        <a:spcAft>
                          <a:spcPts val="600"/>
                        </a:spcAft>
                        <a:buClr>
                          <a:srgbClr val="0070C0"/>
                        </a:buClr>
                        <a:buFont typeface="Arial" panose="020B0604020202020204" pitchFamily="34" charset="0"/>
                        <a:buChar char="•"/>
                      </a:pPr>
                      <a:r>
                        <a:rPr lang="en-US" sz="1800" dirty="0" smtClean="0">
                          <a:solidFill>
                            <a:schemeClr val="tx1"/>
                          </a:solidFill>
                          <a:latin typeface="+mj-lt"/>
                        </a:rPr>
                        <a:t>Single party and Group exposure limits;</a:t>
                      </a:r>
                    </a:p>
                    <a:p>
                      <a:pPr marL="739775" lvl="1" indent="-282575">
                        <a:spcAft>
                          <a:spcPts val="600"/>
                        </a:spcAft>
                        <a:buClr>
                          <a:srgbClr val="0070C0"/>
                        </a:buClr>
                        <a:buFont typeface="Arial" panose="020B0604020202020204" pitchFamily="34" charset="0"/>
                        <a:buChar char="•"/>
                      </a:pPr>
                      <a:r>
                        <a:rPr lang="en-US" sz="1800" dirty="0" smtClean="0">
                          <a:solidFill>
                            <a:schemeClr val="tx1"/>
                          </a:solidFill>
                          <a:latin typeface="+mj-lt"/>
                        </a:rPr>
                        <a:t>Large exposure defined as 10% of the equity, with m</a:t>
                      </a:r>
                      <a:r>
                        <a:rPr kumimoji="0" lang="en-US" sz="1800" kern="1200" dirty="0" smtClean="0">
                          <a:solidFill>
                            <a:schemeClr val="tx1"/>
                          </a:solidFill>
                          <a:latin typeface="+mn-lt"/>
                          <a:ea typeface="+mn-ea"/>
                          <a:cs typeface="+mn-cs"/>
                        </a:rPr>
                        <a:t>aximum cap of 50%</a:t>
                      </a:r>
                      <a:r>
                        <a:rPr lang="en-US" sz="1800" dirty="0" smtClean="0">
                          <a:solidFill>
                            <a:schemeClr val="tx1"/>
                          </a:solidFill>
                          <a:latin typeface="+mj-lt"/>
                        </a:rPr>
                        <a:t> on total Large Exposures;</a:t>
                      </a:r>
                    </a:p>
                    <a:p>
                      <a:pPr marL="739775" lvl="1" indent="-282575">
                        <a:spcAft>
                          <a:spcPts val="600"/>
                        </a:spcAft>
                        <a:buClr>
                          <a:srgbClr val="0070C0"/>
                        </a:buClr>
                        <a:buFont typeface="Arial" panose="020B0604020202020204" pitchFamily="34" charset="0"/>
                        <a:buChar char="•"/>
                      </a:pPr>
                      <a:r>
                        <a:rPr lang="en-US" sz="1800" dirty="0" smtClean="0">
                          <a:solidFill>
                            <a:schemeClr val="tx1"/>
                          </a:solidFill>
                          <a:latin typeface="+mj-lt"/>
                        </a:rPr>
                        <a:t>Related party exposure set at 7.5 % for single party and 15% for group exposure;</a:t>
                      </a:r>
                    </a:p>
                    <a:p>
                      <a:pPr marL="739775" lvl="1" indent="-282575">
                        <a:spcAft>
                          <a:spcPts val="600"/>
                        </a:spcAft>
                        <a:buClr>
                          <a:srgbClr val="0070C0"/>
                        </a:buClr>
                        <a:buFont typeface="Arial" panose="020B0604020202020204" pitchFamily="34" charset="0"/>
                        <a:buChar char="•"/>
                      </a:pPr>
                      <a:r>
                        <a:rPr lang="en-US" sz="1800" dirty="0" smtClean="0">
                          <a:solidFill>
                            <a:schemeClr val="tx1"/>
                          </a:solidFill>
                          <a:latin typeface="+mj-lt"/>
                        </a:rPr>
                        <a:t>Limits on exposure in shares and debt instruments; </a:t>
                      </a:r>
                    </a:p>
                    <a:p>
                      <a:pPr marL="739775" lvl="1" indent="-282575">
                        <a:spcAft>
                          <a:spcPts val="600"/>
                        </a:spcAft>
                        <a:buClr>
                          <a:srgbClr val="0070C0"/>
                        </a:buClr>
                        <a:buFont typeface="Arial" panose="020B0604020202020204" pitchFamily="34" charset="0"/>
                        <a:buChar char="•"/>
                      </a:pPr>
                      <a:r>
                        <a:rPr lang="en-US" sz="1800" dirty="0" smtClean="0">
                          <a:solidFill>
                            <a:schemeClr val="tx1"/>
                          </a:solidFill>
                          <a:latin typeface="+mj-lt"/>
                        </a:rPr>
                        <a:t>Absolute limits on clean exposures;</a:t>
                      </a:r>
                    </a:p>
                    <a:p>
                      <a:pPr marL="342900" marR="0" lvl="0" indent="-342900" algn="l" rtl="0" eaLnBrk="1" latinLnBrk="0" hangingPunct="1">
                        <a:lnSpc>
                          <a:spcPct val="115000"/>
                        </a:lnSpc>
                        <a:spcBef>
                          <a:spcPts val="0"/>
                        </a:spcBef>
                        <a:spcAft>
                          <a:spcPts val="0"/>
                        </a:spcAft>
                        <a:buFont typeface="+mj-lt"/>
                        <a:buAutoNum type="alphaLcPeriod" startAt="7"/>
                      </a:pPr>
                      <a:r>
                        <a:rPr kumimoji="0" lang="en-US" sz="2000" b="0" kern="1200" dirty="0" smtClean="0">
                          <a:solidFill>
                            <a:schemeClr val="tx1"/>
                          </a:solidFill>
                          <a:latin typeface="+mj-lt"/>
                          <a:ea typeface="Calibri"/>
                          <a:cs typeface="Times New Roman"/>
                        </a:rPr>
                        <a:t>≥ 3 </a:t>
                      </a:r>
                      <a:r>
                        <a:rPr kumimoji="0" lang="en-US" sz="1800" b="0" kern="1200" dirty="0" smtClean="0">
                          <a:solidFill>
                            <a:schemeClr val="tx1"/>
                          </a:solidFill>
                          <a:latin typeface="+mj-lt"/>
                          <a:ea typeface="Calibri"/>
                          <a:cs typeface="Times New Roman"/>
                        </a:rPr>
                        <a:t>%</a:t>
                      </a:r>
                      <a:endParaRPr kumimoji="0" lang="en-US" sz="2000" b="0" kern="1200" dirty="0">
                        <a:solidFill>
                          <a:schemeClr val="tx1"/>
                        </a:solidFill>
                        <a:latin typeface="+mj-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7"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sp>
        <p:nvSpPr>
          <p:cNvPr id="10" name="TextBox 9"/>
          <p:cNvSpPr txBox="1"/>
          <p:nvPr/>
        </p:nvSpPr>
        <p:spPr>
          <a:xfrm>
            <a:off x="381000" y="1295400"/>
            <a:ext cx="7696200" cy="523220"/>
          </a:xfrm>
          <a:prstGeom prst="rect">
            <a:avLst/>
          </a:prstGeom>
          <a:noFill/>
        </p:spPr>
        <p:txBody>
          <a:bodyPr wrap="square" rtlCol="0">
            <a:spAutoFit/>
          </a:bodyPr>
          <a:lstStyle/>
          <a:p>
            <a:pPr>
              <a:spcBef>
                <a:spcPts val="600"/>
              </a:spcBef>
              <a:spcAft>
                <a:spcPts val="600"/>
              </a:spcAft>
              <a:buClr>
                <a:schemeClr val="tx2"/>
              </a:buClr>
              <a:buSzPct val="73000"/>
            </a:pPr>
            <a:r>
              <a:rPr lang="en-US" sz="2800" b="1" dirty="0" smtClean="0">
                <a:solidFill>
                  <a:schemeClr val="tx2">
                    <a:lumMod val="50000"/>
                  </a:schemeClr>
                </a:solidFill>
                <a:effectLst>
                  <a:outerShdw blurRad="38100" dist="38100" dir="2700000" algn="tl">
                    <a:srgbClr val="000000">
                      <a:alpha val="43137"/>
                    </a:srgbClr>
                  </a:outerShdw>
                </a:effectLst>
              </a:rPr>
              <a:t>Applicable </a:t>
            </a:r>
            <a:r>
              <a:rPr lang="en-US" sz="2800" b="1" dirty="0">
                <a:solidFill>
                  <a:schemeClr val="tx2">
                    <a:lumMod val="50000"/>
                  </a:schemeClr>
                </a:solidFill>
                <a:effectLst>
                  <a:outerShdw blurRad="38100" dist="38100" dir="2700000" algn="tl">
                    <a:srgbClr val="000000">
                      <a:alpha val="43137"/>
                    </a:srgbClr>
                  </a:outerShdw>
                </a:effectLst>
              </a:rPr>
              <a:t>Macro </a:t>
            </a:r>
            <a:r>
              <a:rPr lang="en-US" sz="2800" b="1" dirty="0" smtClean="0">
                <a:solidFill>
                  <a:schemeClr val="tx2">
                    <a:lumMod val="50000"/>
                  </a:schemeClr>
                </a:solidFill>
                <a:effectLst>
                  <a:outerShdw blurRad="38100" dist="38100" dir="2700000" algn="tl">
                    <a:srgbClr val="000000">
                      <a:alpha val="43137"/>
                    </a:srgbClr>
                  </a:outerShdw>
                </a:effectLst>
              </a:rPr>
              <a:t>Prudential </a:t>
            </a:r>
            <a:r>
              <a:rPr lang="en-US" sz="2800" b="1" dirty="0">
                <a:solidFill>
                  <a:schemeClr val="tx2">
                    <a:lumMod val="50000"/>
                  </a:schemeClr>
                </a:solidFill>
                <a:effectLst>
                  <a:outerShdw blurRad="38100" dist="38100" dir="2700000" algn="tl">
                    <a:srgbClr val="000000">
                      <a:alpha val="43137"/>
                    </a:srgbClr>
                  </a:outerShdw>
                </a:effectLst>
              </a:rPr>
              <a:t>policy tools</a:t>
            </a:r>
          </a:p>
        </p:txBody>
      </p:sp>
    </p:spTree>
    <p:extLst>
      <p:ext uri="{BB962C8B-B14F-4D97-AF65-F5344CB8AC3E}">
        <p14:creationId xmlns:p14="http://schemas.microsoft.com/office/powerpoint/2010/main" val="5199555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1F5879-F1A8-4001-9EB9-2294F87AFF6D}" type="slidenum">
              <a:rPr lang="en-US" smtClean="0"/>
              <a:pPr/>
              <a:t>22</a:t>
            </a:fld>
            <a:endParaRPr lang="en-US" dirty="0"/>
          </a:p>
        </p:txBody>
      </p:sp>
      <p:sp>
        <p:nvSpPr>
          <p:cNvPr id="3" name="Content Placeholder 2"/>
          <p:cNvSpPr>
            <a:spLocks noGrp="1"/>
          </p:cNvSpPr>
          <p:nvPr>
            <p:ph idx="1"/>
          </p:nvPr>
        </p:nvSpPr>
        <p:spPr/>
        <p:txBody>
          <a:bodyPr/>
          <a:lstStyle/>
          <a:p>
            <a:endParaRPr lang="en-US"/>
          </a:p>
        </p:txBody>
      </p:sp>
      <p:graphicFrame>
        <p:nvGraphicFramePr>
          <p:cNvPr id="10" name="Content Placeholder 6"/>
          <p:cNvGraphicFramePr>
            <a:graphicFrameLocks/>
          </p:cNvGraphicFramePr>
          <p:nvPr>
            <p:extLst>
              <p:ext uri="{D42A27DB-BD31-4B8C-83A1-F6EECF244321}">
                <p14:modId xmlns:p14="http://schemas.microsoft.com/office/powerpoint/2010/main" val="3928713481"/>
              </p:ext>
            </p:extLst>
          </p:nvPr>
        </p:nvGraphicFramePr>
        <p:xfrm>
          <a:off x="457200" y="1859151"/>
          <a:ext cx="7620000" cy="4770249"/>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463425">
                <a:tc>
                  <a:txBody>
                    <a:bodyPr/>
                    <a:lstStyle/>
                    <a:p>
                      <a:pPr algn="ctr"/>
                      <a:r>
                        <a:rPr lang="en-US" sz="2000" dirty="0" smtClean="0">
                          <a:latin typeface="+mj-lt"/>
                        </a:rPr>
                        <a:t>Tools</a:t>
                      </a:r>
                      <a:endParaRPr lang="en-US" sz="2000" dirty="0">
                        <a:latin typeface="+mj-lt"/>
                      </a:endParaRPr>
                    </a:p>
                  </a:txBody>
                  <a:tcPr/>
                </a:tc>
                <a:tc>
                  <a:txBody>
                    <a:bodyPr/>
                    <a:lstStyle/>
                    <a:p>
                      <a:pPr algn="ctr"/>
                      <a:r>
                        <a:rPr lang="en-US" sz="2000" dirty="0" smtClean="0">
                          <a:latin typeface="+mj-lt"/>
                        </a:rPr>
                        <a:t>Practice at SBP</a:t>
                      </a:r>
                      <a:endParaRPr lang="en-US" sz="2000" dirty="0">
                        <a:latin typeface="+mj-lt"/>
                      </a:endParaRPr>
                    </a:p>
                  </a:txBody>
                  <a:tcPr/>
                </a:tc>
                <a:extLst>
                  <a:ext uri="{0D108BD9-81ED-4DB2-BD59-A6C34878D82A}">
                    <a16:rowId xmlns:a16="http://schemas.microsoft.com/office/drawing/2014/main" val="10000"/>
                  </a:ext>
                </a:extLst>
              </a:tr>
              <a:tr h="4306824">
                <a:tc>
                  <a:txBody>
                    <a:bodyPr/>
                    <a:lstStyle/>
                    <a:p>
                      <a:pPr marL="400050" marR="0" lvl="0" indent="-400050">
                        <a:lnSpc>
                          <a:spcPct val="115000"/>
                        </a:lnSpc>
                        <a:spcBef>
                          <a:spcPts val="0"/>
                        </a:spcBef>
                        <a:spcAft>
                          <a:spcPts val="0"/>
                        </a:spcAft>
                        <a:buFont typeface="+mj-lt"/>
                        <a:buAutoNum type="romanLcPeriod"/>
                      </a:pPr>
                      <a:r>
                        <a:rPr lang="en-US" sz="1600" b="1" dirty="0" smtClean="0">
                          <a:latin typeface="+mj-lt"/>
                          <a:ea typeface="Calibri"/>
                          <a:cs typeface="Times New Roman"/>
                        </a:rPr>
                        <a:t>Loan-to-value caps</a:t>
                      </a:r>
                    </a:p>
                    <a:p>
                      <a:pPr marL="400050" marR="0" lvl="0" indent="-400050">
                        <a:lnSpc>
                          <a:spcPct val="115000"/>
                        </a:lnSpc>
                        <a:spcBef>
                          <a:spcPts val="0"/>
                        </a:spcBef>
                        <a:spcAft>
                          <a:spcPts val="0"/>
                        </a:spcAft>
                        <a:buFont typeface="+mj-lt"/>
                        <a:buAutoNum type="romanLcPeriod"/>
                      </a:pPr>
                      <a:endParaRPr lang="en-US" sz="1600" b="1" dirty="0" smtClean="0">
                        <a:latin typeface="+mj-lt"/>
                        <a:ea typeface="Calibri"/>
                        <a:cs typeface="Times New Roman"/>
                      </a:endParaRPr>
                    </a:p>
                    <a:p>
                      <a:pPr marL="342900" marR="0" lvl="0" indent="-342900">
                        <a:lnSpc>
                          <a:spcPct val="115000"/>
                        </a:lnSpc>
                        <a:spcBef>
                          <a:spcPts val="1200"/>
                        </a:spcBef>
                        <a:spcAft>
                          <a:spcPts val="0"/>
                        </a:spcAft>
                        <a:buFont typeface="+mj-lt"/>
                        <a:buNone/>
                      </a:pPr>
                      <a:r>
                        <a:rPr lang="en-US" sz="1800" b="0" dirty="0" smtClean="0">
                          <a:latin typeface="+mj-lt"/>
                          <a:ea typeface="Calibri"/>
                          <a:cs typeface="Times New Roman"/>
                        </a:rPr>
                        <a:t>j.</a:t>
                      </a:r>
                      <a:r>
                        <a:rPr lang="en-US" sz="1800" b="0" baseline="0" dirty="0" smtClean="0">
                          <a:latin typeface="+mj-lt"/>
                          <a:ea typeface="Calibri"/>
                          <a:cs typeface="Times New Roman"/>
                        </a:rPr>
                        <a:t>  </a:t>
                      </a:r>
                      <a:r>
                        <a:rPr lang="en-US" sz="1600" b="1" dirty="0" smtClean="0">
                          <a:latin typeface="+mj-lt"/>
                          <a:ea typeface="Calibri"/>
                          <a:cs typeface="Times New Roman"/>
                        </a:rPr>
                        <a:t>General </a:t>
                      </a:r>
                      <a:r>
                        <a:rPr lang="en-US" sz="1600" b="1" dirty="0">
                          <a:latin typeface="+mj-lt"/>
                          <a:ea typeface="Calibri"/>
                          <a:cs typeface="Times New Roman"/>
                        </a:rPr>
                        <a:t>Provisions</a:t>
                      </a:r>
                      <a:r>
                        <a:rPr lang="en-US" sz="1600" b="1" dirty="0" smtClean="0">
                          <a:latin typeface="+mj-lt"/>
                          <a:ea typeface="Calibri"/>
                          <a:cs typeface="Times New Roman"/>
                        </a:rPr>
                        <a:t>/ Reserves</a:t>
                      </a:r>
                      <a:endParaRPr lang="en-US" sz="1600" dirty="0">
                        <a:latin typeface="+mj-lt"/>
                        <a:ea typeface="Calibri"/>
                        <a:cs typeface="Times New Roman"/>
                      </a:endParaRPr>
                    </a:p>
                  </a:txBody>
                  <a:tcPr marL="68580" marR="68580" marT="0" marB="0"/>
                </a:tc>
                <a:tc>
                  <a:txBody>
                    <a:bodyPr/>
                    <a:lstStyle/>
                    <a:p>
                      <a:pPr marL="342900" marR="0" lvl="0" indent="-342900" algn="l" rtl="0" eaLnBrk="1" latinLnBrk="0" hangingPunct="1">
                        <a:lnSpc>
                          <a:spcPct val="115000"/>
                        </a:lnSpc>
                        <a:spcBef>
                          <a:spcPts val="600"/>
                        </a:spcBef>
                        <a:spcAft>
                          <a:spcPts val="0"/>
                        </a:spcAft>
                        <a:buFont typeface="+mj-lt"/>
                        <a:buNone/>
                      </a:pPr>
                      <a:r>
                        <a:rPr kumimoji="0" lang="en-US" sz="1600" b="0" kern="1200" dirty="0" smtClean="0">
                          <a:solidFill>
                            <a:schemeClr val="dk1"/>
                          </a:solidFill>
                          <a:latin typeface="+mj-lt"/>
                          <a:ea typeface="Calibri"/>
                          <a:cs typeface="Times New Roman"/>
                        </a:rPr>
                        <a:t>i.    (i) Housing </a:t>
                      </a:r>
                      <a:r>
                        <a:rPr kumimoji="0" lang="en-US" sz="1600" b="0" kern="1200" dirty="0">
                          <a:solidFill>
                            <a:schemeClr val="dk1"/>
                          </a:solidFill>
                          <a:latin typeface="+mj-lt"/>
                          <a:ea typeface="Calibri"/>
                          <a:cs typeface="Times New Roman"/>
                        </a:rPr>
                        <a:t>Finance </a:t>
                      </a:r>
                      <a:r>
                        <a:rPr kumimoji="0" lang="en-US" sz="1600" b="0" i="0" u="none" strike="noStrike" kern="1200" baseline="0" dirty="0" smtClean="0">
                          <a:solidFill>
                            <a:schemeClr val="dk1"/>
                          </a:solidFill>
                          <a:latin typeface="+mn-lt"/>
                          <a:ea typeface="+mn-ea"/>
                          <a:cs typeface="+mn-cs"/>
                        </a:rPr>
                        <a:t>maximum Loan to Value ratio of 85:15, </a:t>
                      </a:r>
                      <a:r>
                        <a:rPr kumimoji="0" lang="en-US" sz="1600" b="0" kern="1200" dirty="0" smtClean="0">
                          <a:solidFill>
                            <a:schemeClr val="dk1"/>
                          </a:solidFill>
                          <a:latin typeface="+mj-lt"/>
                          <a:ea typeface="Calibri"/>
                          <a:cs typeface="Times New Roman"/>
                        </a:rPr>
                        <a:t>(ii) </a:t>
                      </a:r>
                      <a:r>
                        <a:rPr kumimoji="0" lang="en-US" sz="1600" b="0" kern="1200" dirty="0" smtClean="0">
                          <a:solidFill>
                            <a:schemeClr val="dk1"/>
                          </a:solidFill>
                          <a:latin typeface="+mn-lt"/>
                          <a:ea typeface="Calibri"/>
                          <a:cs typeface="Times New Roman"/>
                        </a:rPr>
                        <a:t>Debt</a:t>
                      </a:r>
                      <a:r>
                        <a:rPr kumimoji="0" lang="en-US" sz="1600" b="0" kern="1200" baseline="0" dirty="0" smtClean="0">
                          <a:solidFill>
                            <a:schemeClr val="dk1"/>
                          </a:solidFill>
                          <a:latin typeface="+mn-lt"/>
                          <a:ea typeface="Calibri"/>
                          <a:cs typeface="Times New Roman"/>
                        </a:rPr>
                        <a:t> Burden</a:t>
                      </a:r>
                      <a:r>
                        <a:rPr kumimoji="0" lang="en-US" sz="1600" b="0" kern="1200" dirty="0" smtClean="0">
                          <a:solidFill>
                            <a:schemeClr val="dk1"/>
                          </a:solidFill>
                          <a:latin typeface="+mn-lt"/>
                          <a:ea typeface="Calibri"/>
                          <a:cs typeface="Times New Roman"/>
                        </a:rPr>
                        <a:t> cap of 50 %;</a:t>
                      </a:r>
                      <a:r>
                        <a:rPr kumimoji="0" lang="en-US" sz="1600" b="0" kern="1200" dirty="0" smtClean="0">
                          <a:solidFill>
                            <a:schemeClr val="dk1"/>
                          </a:solidFill>
                          <a:latin typeface="+mj-lt"/>
                          <a:ea typeface="Calibri"/>
                          <a:cs typeface="Times New Roman"/>
                        </a:rPr>
                        <a:t> and (iii)</a:t>
                      </a:r>
                      <a:r>
                        <a:rPr kumimoji="0" lang="en-US" sz="1600" b="0" kern="1200" dirty="0" smtClean="0">
                          <a:solidFill>
                            <a:schemeClr val="dk1"/>
                          </a:solidFill>
                          <a:latin typeface="+mn-lt"/>
                          <a:ea typeface="Calibri"/>
                          <a:cs typeface="Times New Roman"/>
                        </a:rPr>
                        <a:t> 30 % margin on exposure against equity/shares</a:t>
                      </a:r>
                      <a:r>
                        <a:rPr kumimoji="0" lang="en-US" sz="1600" b="0" kern="1200" dirty="0" smtClean="0">
                          <a:solidFill>
                            <a:schemeClr val="dk1"/>
                          </a:solidFill>
                          <a:latin typeface="+mj-lt"/>
                          <a:ea typeface="Calibri"/>
                          <a:cs typeface="Times New Roman"/>
                        </a:rPr>
                        <a:t>.</a:t>
                      </a:r>
                      <a:endParaRPr kumimoji="0" lang="en-US" sz="1600" b="0" kern="1200" dirty="0">
                        <a:solidFill>
                          <a:schemeClr val="dk1"/>
                        </a:solidFill>
                        <a:latin typeface="+mj-lt"/>
                        <a:ea typeface="Calibri"/>
                        <a:cs typeface="Times New Roman"/>
                      </a:endParaRPr>
                    </a:p>
                    <a:p>
                      <a:pPr marL="342900" marR="0" lvl="0" indent="-342900" algn="l" rtl="0" eaLnBrk="1" latinLnBrk="0" hangingPunct="1">
                        <a:lnSpc>
                          <a:spcPct val="115000"/>
                        </a:lnSpc>
                        <a:spcBef>
                          <a:spcPts val="600"/>
                        </a:spcBef>
                        <a:spcAft>
                          <a:spcPts val="0"/>
                        </a:spcAft>
                        <a:buFont typeface="+mj-lt"/>
                        <a:buAutoNum type="alphaLcPeriod" startAt="10"/>
                      </a:pPr>
                      <a:r>
                        <a:rPr kumimoji="0" lang="en-US" sz="1600" b="0" kern="1200" dirty="0" smtClean="0">
                          <a:solidFill>
                            <a:schemeClr val="dk1"/>
                          </a:solidFill>
                          <a:latin typeface="+mj-lt"/>
                          <a:ea typeface="Calibri"/>
                          <a:cs typeface="Times New Roman"/>
                        </a:rPr>
                        <a:t>The </a:t>
                      </a:r>
                      <a:r>
                        <a:rPr kumimoji="0" lang="en-US" sz="1600" b="0" kern="1200" dirty="0">
                          <a:solidFill>
                            <a:schemeClr val="dk1"/>
                          </a:solidFill>
                          <a:latin typeface="+mj-lt"/>
                          <a:ea typeface="Calibri"/>
                          <a:cs typeface="Times New Roman"/>
                        </a:rPr>
                        <a:t>exposures in SMEs, Housing Finance (HF) and Consumer Finance (CF) are subject to general provisioning </a:t>
                      </a:r>
                      <a:r>
                        <a:rPr kumimoji="0" lang="en-US" sz="1600" b="0" kern="1200" dirty="0" smtClean="0">
                          <a:solidFill>
                            <a:schemeClr val="dk1"/>
                          </a:solidFill>
                          <a:latin typeface="+mj-lt"/>
                          <a:ea typeface="Calibri"/>
                          <a:cs typeface="Times New Roman"/>
                        </a:rPr>
                        <a:t>requirements: </a:t>
                      </a:r>
                    </a:p>
                    <a:p>
                      <a:pPr marL="581025" marR="0" lvl="1" indent="-228600" algn="l" rtl="0" eaLnBrk="1" latinLnBrk="0" hangingPunct="1">
                        <a:lnSpc>
                          <a:spcPct val="115000"/>
                        </a:lnSpc>
                        <a:spcBef>
                          <a:spcPts val="600"/>
                        </a:spcBef>
                        <a:spcAft>
                          <a:spcPts val="0"/>
                        </a:spcAft>
                        <a:buFont typeface="Arial" panose="020B0604020202020204" pitchFamily="34" charset="0"/>
                        <a:buChar char="•"/>
                      </a:pPr>
                      <a:r>
                        <a:rPr kumimoji="0" lang="en-US" sz="1600" b="0" kern="1200" dirty="0" smtClean="0">
                          <a:solidFill>
                            <a:schemeClr val="dk1"/>
                          </a:solidFill>
                          <a:latin typeface="+mj-lt"/>
                          <a:ea typeface="Calibri"/>
                          <a:cs typeface="Times New Roman"/>
                        </a:rPr>
                        <a:t>For </a:t>
                      </a:r>
                      <a:r>
                        <a:rPr kumimoji="0" lang="en-US" sz="1600" b="0" kern="1200" dirty="0">
                          <a:solidFill>
                            <a:schemeClr val="dk1"/>
                          </a:solidFill>
                          <a:latin typeface="+mj-lt"/>
                          <a:ea typeface="Calibri"/>
                          <a:cs typeface="Times New Roman"/>
                        </a:rPr>
                        <a:t>SMEs, </a:t>
                      </a:r>
                      <a:r>
                        <a:rPr kumimoji="0" lang="en-US" sz="1600" b="0" kern="1200" dirty="0" smtClean="0">
                          <a:solidFill>
                            <a:schemeClr val="dk1"/>
                          </a:solidFill>
                          <a:latin typeface="+mj-lt"/>
                          <a:ea typeface="Calibri"/>
                          <a:cs typeface="Times New Roman"/>
                        </a:rPr>
                        <a:t>1 % </a:t>
                      </a:r>
                      <a:r>
                        <a:rPr kumimoji="0" lang="en-US" sz="1600" b="0" kern="1200" dirty="0">
                          <a:solidFill>
                            <a:schemeClr val="dk1"/>
                          </a:solidFill>
                          <a:latin typeface="+mj-lt"/>
                          <a:ea typeface="Calibri"/>
                          <a:cs typeface="Times New Roman"/>
                        </a:rPr>
                        <a:t>of secured and </a:t>
                      </a:r>
                      <a:r>
                        <a:rPr kumimoji="0" lang="en-US" sz="1600" b="0" kern="1200" dirty="0" smtClean="0">
                          <a:solidFill>
                            <a:schemeClr val="dk1"/>
                          </a:solidFill>
                          <a:latin typeface="+mj-lt"/>
                          <a:ea typeface="Calibri"/>
                          <a:cs typeface="Times New Roman"/>
                        </a:rPr>
                        <a:t>2 % </a:t>
                      </a:r>
                      <a:r>
                        <a:rPr kumimoji="0" lang="en-US" sz="1600" b="0" kern="1200" dirty="0">
                          <a:solidFill>
                            <a:schemeClr val="dk1"/>
                          </a:solidFill>
                          <a:latin typeface="+mj-lt"/>
                          <a:ea typeface="Calibri"/>
                          <a:cs typeface="Times New Roman"/>
                        </a:rPr>
                        <a:t>of unsecured performing portfolios; </a:t>
                      </a:r>
                      <a:endParaRPr kumimoji="0" lang="en-US" sz="1600" b="0" kern="1200" dirty="0" smtClean="0">
                        <a:solidFill>
                          <a:schemeClr val="dk1"/>
                        </a:solidFill>
                        <a:latin typeface="+mj-lt"/>
                        <a:ea typeface="Calibri"/>
                        <a:cs typeface="Times New Roman"/>
                      </a:endParaRPr>
                    </a:p>
                    <a:p>
                      <a:pPr marL="581025" marR="0" lvl="1" indent="-228600" algn="l" rtl="0" eaLnBrk="1" latinLnBrk="0" hangingPunct="1">
                        <a:lnSpc>
                          <a:spcPct val="115000"/>
                        </a:lnSpc>
                        <a:spcBef>
                          <a:spcPts val="600"/>
                        </a:spcBef>
                        <a:spcAft>
                          <a:spcPts val="0"/>
                        </a:spcAft>
                        <a:buFont typeface="Arial" panose="020B0604020202020204" pitchFamily="34" charset="0"/>
                        <a:buChar char="•"/>
                      </a:pPr>
                      <a:r>
                        <a:rPr kumimoji="0" lang="en-US" sz="1600" b="0" kern="1200" dirty="0" smtClean="0">
                          <a:solidFill>
                            <a:schemeClr val="dk1"/>
                          </a:solidFill>
                          <a:latin typeface="+mj-lt"/>
                          <a:ea typeface="Calibri"/>
                          <a:cs typeface="Times New Roman"/>
                        </a:rPr>
                        <a:t>For </a:t>
                      </a:r>
                      <a:r>
                        <a:rPr kumimoji="0" lang="en-US" sz="1600" b="0" kern="1200" dirty="0">
                          <a:solidFill>
                            <a:schemeClr val="dk1"/>
                          </a:solidFill>
                          <a:latin typeface="+mj-lt"/>
                          <a:ea typeface="Calibri"/>
                          <a:cs typeface="Times New Roman"/>
                        </a:rPr>
                        <a:t>HF, depending on infection ratio, </a:t>
                      </a:r>
                      <a:r>
                        <a:rPr kumimoji="0" lang="en-US" sz="1600" b="0" kern="1200" dirty="0" smtClean="0">
                          <a:solidFill>
                            <a:schemeClr val="dk1"/>
                          </a:solidFill>
                          <a:latin typeface="+mj-lt"/>
                          <a:ea typeface="Calibri"/>
                          <a:cs typeface="Times New Roman"/>
                        </a:rPr>
                        <a:t>0.5-1.5 % </a:t>
                      </a:r>
                      <a:r>
                        <a:rPr kumimoji="0" lang="en-US" sz="1600" b="0" kern="1200" dirty="0">
                          <a:solidFill>
                            <a:schemeClr val="dk1"/>
                          </a:solidFill>
                          <a:latin typeface="+mj-lt"/>
                          <a:ea typeface="Calibri"/>
                          <a:cs typeface="Times New Roman"/>
                        </a:rPr>
                        <a:t>of active HF portfolio; </a:t>
                      </a:r>
                      <a:r>
                        <a:rPr kumimoji="0" lang="en-US" sz="1600" b="0" kern="1200" dirty="0" smtClean="0">
                          <a:solidFill>
                            <a:schemeClr val="dk1"/>
                          </a:solidFill>
                          <a:latin typeface="+mj-lt"/>
                          <a:ea typeface="Calibri"/>
                          <a:cs typeface="Times New Roman"/>
                        </a:rPr>
                        <a:t> </a:t>
                      </a:r>
                    </a:p>
                    <a:p>
                      <a:pPr marL="581025" marR="0" lvl="1" indent="-228600" algn="l" rtl="0" eaLnBrk="1" latinLnBrk="0" hangingPunct="1">
                        <a:lnSpc>
                          <a:spcPct val="115000"/>
                        </a:lnSpc>
                        <a:spcBef>
                          <a:spcPts val="600"/>
                        </a:spcBef>
                        <a:spcAft>
                          <a:spcPts val="0"/>
                        </a:spcAft>
                        <a:buFont typeface="Arial" panose="020B0604020202020204" pitchFamily="34" charset="0"/>
                        <a:buChar char="•"/>
                      </a:pPr>
                      <a:r>
                        <a:rPr kumimoji="0" lang="en-US" sz="1600" b="0" kern="1200" dirty="0" smtClean="0">
                          <a:solidFill>
                            <a:schemeClr val="dk1"/>
                          </a:solidFill>
                          <a:latin typeface="+mj-lt"/>
                          <a:ea typeface="Calibri"/>
                          <a:cs typeface="Times New Roman"/>
                        </a:rPr>
                        <a:t>For </a:t>
                      </a:r>
                      <a:r>
                        <a:rPr kumimoji="0" lang="en-US" sz="1600" b="0" kern="1200" dirty="0">
                          <a:solidFill>
                            <a:schemeClr val="dk1"/>
                          </a:solidFill>
                          <a:latin typeface="+mj-lt"/>
                          <a:ea typeface="Calibri"/>
                          <a:cs typeface="Times New Roman"/>
                        </a:rPr>
                        <a:t>CF, conditional on the level of portfolio infection, general provision of </a:t>
                      </a:r>
                      <a:r>
                        <a:rPr kumimoji="0" lang="en-US" sz="1600" b="0" kern="1200" dirty="0" smtClean="0">
                          <a:solidFill>
                            <a:schemeClr val="dk1"/>
                          </a:solidFill>
                          <a:latin typeface="+mj-lt"/>
                          <a:ea typeface="Calibri"/>
                          <a:cs typeface="Times New Roman"/>
                        </a:rPr>
                        <a:t>1.0 % </a:t>
                      </a:r>
                      <a:r>
                        <a:rPr kumimoji="0" lang="en-US" sz="1600" b="0" kern="1200" dirty="0">
                          <a:solidFill>
                            <a:schemeClr val="dk1"/>
                          </a:solidFill>
                          <a:latin typeface="+mj-lt"/>
                          <a:ea typeface="Calibri"/>
                          <a:cs typeface="Times New Roman"/>
                        </a:rPr>
                        <a:t>to </a:t>
                      </a:r>
                      <a:r>
                        <a:rPr kumimoji="0" lang="en-US" sz="1600" b="0" kern="1200" dirty="0" smtClean="0">
                          <a:solidFill>
                            <a:schemeClr val="dk1"/>
                          </a:solidFill>
                          <a:latin typeface="+mj-lt"/>
                          <a:ea typeface="Calibri"/>
                          <a:cs typeface="Times New Roman"/>
                        </a:rPr>
                        <a:t>2.5 % </a:t>
                      </a:r>
                      <a:r>
                        <a:rPr kumimoji="0" lang="en-US" sz="1600" b="0" kern="1200" dirty="0">
                          <a:solidFill>
                            <a:schemeClr val="dk1"/>
                          </a:solidFill>
                          <a:latin typeface="+mj-lt"/>
                          <a:ea typeface="Calibri"/>
                          <a:cs typeface="Times New Roman"/>
                        </a:rPr>
                        <a:t>of secured and </a:t>
                      </a:r>
                      <a:r>
                        <a:rPr kumimoji="0" lang="en-US" sz="1600" b="0" kern="1200" dirty="0" smtClean="0">
                          <a:solidFill>
                            <a:schemeClr val="dk1"/>
                          </a:solidFill>
                          <a:latin typeface="+mj-lt"/>
                          <a:ea typeface="Calibri"/>
                          <a:cs typeface="Times New Roman"/>
                        </a:rPr>
                        <a:t>4.0 % </a:t>
                      </a:r>
                      <a:r>
                        <a:rPr kumimoji="0" lang="en-US" sz="1600" b="0" kern="1200" dirty="0">
                          <a:solidFill>
                            <a:schemeClr val="dk1"/>
                          </a:solidFill>
                          <a:latin typeface="+mj-lt"/>
                          <a:ea typeface="Calibri"/>
                          <a:cs typeface="Times New Roman"/>
                        </a:rPr>
                        <a:t>to </a:t>
                      </a:r>
                      <a:r>
                        <a:rPr kumimoji="0" lang="en-US" sz="1600" b="0" kern="1200" dirty="0" smtClean="0">
                          <a:solidFill>
                            <a:schemeClr val="dk1"/>
                          </a:solidFill>
                          <a:latin typeface="+mj-lt"/>
                          <a:ea typeface="Calibri"/>
                          <a:cs typeface="Times New Roman"/>
                        </a:rPr>
                        <a:t>7.0 % </a:t>
                      </a:r>
                      <a:r>
                        <a:rPr kumimoji="0" lang="en-US" sz="1600" b="0" kern="1200" dirty="0">
                          <a:solidFill>
                            <a:schemeClr val="dk1"/>
                          </a:solidFill>
                          <a:latin typeface="+mj-lt"/>
                          <a:ea typeface="Calibri"/>
                          <a:cs typeface="Times New Roman"/>
                        </a:rPr>
                        <a:t>of unsecured performing consumer </a:t>
                      </a:r>
                      <a:r>
                        <a:rPr kumimoji="0" lang="en-US" sz="1600" b="0" kern="1200" dirty="0" smtClean="0">
                          <a:solidFill>
                            <a:schemeClr val="dk1"/>
                          </a:solidFill>
                          <a:latin typeface="+mj-lt"/>
                          <a:ea typeface="Calibri"/>
                          <a:cs typeface="Times New Roman"/>
                        </a:rPr>
                        <a:t>portfolio.</a:t>
                      </a:r>
                      <a:endParaRPr kumimoji="0" lang="en-US" sz="1600" b="0" kern="1200" dirty="0">
                        <a:solidFill>
                          <a:schemeClr val="dk1"/>
                        </a:solidFill>
                        <a:latin typeface="+mj-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9"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sp>
        <p:nvSpPr>
          <p:cNvPr id="11" name="TextBox 10"/>
          <p:cNvSpPr txBox="1"/>
          <p:nvPr/>
        </p:nvSpPr>
        <p:spPr>
          <a:xfrm>
            <a:off x="381000" y="1295400"/>
            <a:ext cx="7696200" cy="523220"/>
          </a:xfrm>
          <a:prstGeom prst="rect">
            <a:avLst/>
          </a:prstGeom>
          <a:noFill/>
        </p:spPr>
        <p:txBody>
          <a:bodyPr wrap="square" rtlCol="0">
            <a:spAutoFit/>
          </a:bodyPr>
          <a:lstStyle/>
          <a:p>
            <a:pPr>
              <a:spcBef>
                <a:spcPts val="600"/>
              </a:spcBef>
              <a:spcAft>
                <a:spcPts val="600"/>
              </a:spcAft>
              <a:buClr>
                <a:schemeClr val="tx2"/>
              </a:buClr>
              <a:buSzPct val="73000"/>
            </a:pPr>
            <a:r>
              <a:rPr lang="en-US" sz="2800" b="1" dirty="0" smtClean="0">
                <a:solidFill>
                  <a:schemeClr val="tx2">
                    <a:lumMod val="50000"/>
                  </a:schemeClr>
                </a:solidFill>
                <a:effectLst>
                  <a:outerShdw blurRad="38100" dist="38100" dir="2700000" algn="tl">
                    <a:srgbClr val="000000">
                      <a:alpha val="43137"/>
                    </a:srgbClr>
                  </a:outerShdw>
                </a:effectLst>
              </a:rPr>
              <a:t>Applicable </a:t>
            </a:r>
            <a:r>
              <a:rPr lang="en-US" sz="2800" b="1" dirty="0">
                <a:solidFill>
                  <a:schemeClr val="tx2">
                    <a:lumMod val="50000"/>
                  </a:schemeClr>
                </a:solidFill>
                <a:effectLst>
                  <a:outerShdw blurRad="38100" dist="38100" dir="2700000" algn="tl">
                    <a:srgbClr val="000000">
                      <a:alpha val="43137"/>
                    </a:srgbClr>
                  </a:outerShdw>
                </a:effectLst>
              </a:rPr>
              <a:t>Macro </a:t>
            </a:r>
            <a:r>
              <a:rPr lang="en-US" sz="2800" b="1" dirty="0" smtClean="0">
                <a:solidFill>
                  <a:schemeClr val="tx2">
                    <a:lumMod val="50000"/>
                  </a:schemeClr>
                </a:solidFill>
                <a:effectLst>
                  <a:outerShdw blurRad="38100" dist="38100" dir="2700000" algn="tl">
                    <a:srgbClr val="000000">
                      <a:alpha val="43137"/>
                    </a:srgbClr>
                  </a:outerShdw>
                </a:effectLst>
              </a:rPr>
              <a:t>Prudential </a:t>
            </a:r>
            <a:r>
              <a:rPr lang="en-US" sz="2800" b="1" dirty="0">
                <a:solidFill>
                  <a:schemeClr val="tx2">
                    <a:lumMod val="50000"/>
                  </a:schemeClr>
                </a:solidFill>
                <a:effectLst>
                  <a:outerShdw blurRad="38100" dist="38100" dir="2700000" algn="tl">
                    <a:srgbClr val="000000">
                      <a:alpha val="43137"/>
                    </a:srgbClr>
                  </a:outerShdw>
                </a:effectLst>
              </a:rPr>
              <a:t>policy tools</a:t>
            </a:r>
          </a:p>
        </p:txBody>
      </p:sp>
    </p:spTree>
    <p:extLst>
      <p:ext uri="{BB962C8B-B14F-4D97-AF65-F5344CB8AC3E}">
        <p14:creationId xmlns:p14="http://schemas.microsoft.com/office/powerpoint/2010/main" val="3302224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1F5879-F1A8-4001-9EB9-2294F87AFF6D}" type="slidenum">
              <a:rPr lang="en-US" smtClean="0"/>
              <a:pPr/>
              <a:t>23</a:t>
            </a:fld>
            <a:endParaRPr lang="en-US" dirty="0"/>
          </a:p>
        </p:txBody>
      </p:sp>
      <p:graphicFrame>
        <p:nvGraphicFramePr>
          <p:cNvPr id="11" name="Content Placeholder 7"/>
          <p:cNvGraphicFramePr>
            <a:graphicFrameLocks noGrp="1"/>
          </p:cNvGraphicFramePr>
          <p:nvPr>
            <p:ph idx="1"/>
            <p:extLst>
              <p:ext uri="{D42A27DB-BD31-4B8C-83A1-F6EECF244321}">
                <p14:modId xmlns:p14="http://schemas.microsoft.com/office/powerpoint/2010/main" val="1043365890"/>
              </p:ext>
            </p:extLst>
          </p:nvPr>
        </p:nvGraphicFramePr>
        <p:xfrm>
          <a:off x="457201" y="1838325"/>
          <a:ext cx="7619999" cy="4717923"/>
        </p:xfrm>
        <a:graphic>
          <a:graphicData uri="http://schemas.openxmlformats.org/drawingml/2006/table">
            <a:tbl>
              <a:tblPr firstRow="1" bandRow="1">
                <a:tableStyleId>{5C22544A-7EE6-4342-B048-85BDC9FD1C3A}</a:tableStyleId>
              </a:tblPr>
              <a:tblGrid>
                <a:gridCol w="2971799">
                  <a:extLst>
                    <a:ext uri="{9D8B030D-6E8A-4147-A177-3AD203B41FA5}">
                      <a16:colId xmlns:a16="http://schemas.microsoft.com/office/drawing/2014/main" val="20000"/>
                    </a:ext>
                  </a:extLst>
                </a:gridCol>
                <a:gridCol w="4648200">
                  <a:extLst>
                    <a:ext uri="{9D8B030D-6E8A-4147-A177-3AD203B41FA5}">
                      <a16:colId xmlns:a16="http://schemas.microsoft.com/office/drawing/2014/main" val="20001"/>
                    </a:ext>
                  </a:extLst>
                </a:gridCol>
              </a:tblGrid>
              <a:tr h="420526">
                <a:tc>
                  <a:txBody>
                    <a:bodyPr/>
                    <a:lstStyle/>
                    <a:p>
                      <a:pPr marL="862013" indent="0" algn="l"/>
                      <a:r>
                        <a:rPr lang="en-US" sz="2000" dirty="0" smtClean="0">
                          <a:latin typeface="+mj-lt"/>
                        </a:rPr>
                        <a:t>Tools</a:t>
                      </a:r>
                      <a:endParaRPr lang="en-US" sz="2000" dirty="0">
                        <a:latin typeface="+mj-lt"/>
                      </a:endParaRPr>
                    </a:p>
                  </a:txBody>
                  <a:tcPr/>
                </a:tc>
                <a:tc>
                  <a:txBody>
                    <a:bodyPr/>
                    <a:lstStyle/>
                    <a:p>
                      <a:pPr algn="ctr"/>
                      <a:r>
                        <a:rPr lang="en-US" sz="2000" dirty="0" smtClean="0">
                          <a:latin typeface="+mj-lt"/>
                        </a:rPr>
                        <a:t>Practice at SBP</a:t>
                      </a:r>
                      <a:endParaRPr lang="en-US" sz="2000" dirty="0">
                        <a:latin typeface="+mj-lt"/>
                      </a:endParaRPr>
                    </a:p>
                  </a:txBody>
                  <a:tcPr/>
                </a:tc>
                <a:extLst>
                  <a:ext uri="{0D108BD9-81ED-4DB2-BD59-A6C34878D82A}">
                    <a16:rowId xmlns:a16="http://schemas.microsoft.com/office/drawing/2014/main" val="10000"/>
                  </a:ext>
                </a:extLst>
              </a:tr>
              <a:tr h="4297397">
                <a:tc>
                  <a:txBody>
                    <a:bodyPr/>
                    <a:lstStyle/>
                    <a:p>
                      <a:pPr marL="342900" marR="0" lvl="0" indent="-342900">
                        <a:lnSpc>
                          <a:spcPct val="115000"/>
                        </a:lnSpc>
                        <a:spcBef>
                          <a:spcPts val="0"/>
                        </a:spcBef>
                        <a:spcAft>
                          <a:spcPts val="0"/>
                        </a:spcAft>
                        <a:buFont typeface="+mj-lt"/>
                        <a:buAutoNum type="alphaLcPeriod" startAt="11"/>
                      </a:pPr>
                      <a:r>
                        <a:rPr kumimoji="0" lang="en-US" sz="1800" b="1" kern="1200" dirty="0" smtClean="0">
                          <a:solidFill>
                            <a:schemeClr val="dk1"/>
                          </a:solidFill>
                          <a:latin typeface="+mn-lt"/>
                          <a:ea typeface="+mn-ea"/>
                          <a:cs typeface="+mn-cs"/>
                        </a:rPr>
                        <a:t>Liquidity Coverage Ratio (LCR)</a:t>
                      </a:r>
                    </a:p>
                    <a:p>
                      <a:pPr marL="342900" marR="0" lvl="0" indent="-342900">
                        <a:lnSpc>
                          <a:spcPct val="115000"/>
                        </a:lnSpc>
                        <a:spcBef>
                          <a:spcPts val="0"/>
                        </a:spcBef>
                        <a:spcAft>
                          <a:spcPts val="0"/>
                        </a:spcAft>
                        <a:buFont typeface="+mj-lt"/>
                        <a:buAutoNum type="alphaLcPeriod" startAt="11"/>
                      </a:pPr>
                      <a:endParaRPr kumimoji="0" lang="en-US" sz="1800" b="1" kern="1200" dirty="0" smtClean="0">
                        <a:solidFill>
                          <a:schemeClr val="dk1"/>
                        </a:solidFill>
                        <a:latin typeface="+mn-lt"/>
                        <a:ea typeface="+mn-ea"/>
                        <a:cs typeface="+mn-cs"/>
                      </a:endParaRPr>
                    </a:p>
                    <a:p>
                      <a:pPr marL="342900" marR="0" lvl="0" indent="-342900">
                        <a:lnSpc>
                          <a:spcPct val="115000"/>
                        </a:lnSpc>
                        <a:spcBef>
                          <a:spcPts val="0"/>
                        </a:spcBef>
                        <a:spcAft>
                          <a:spcPts val="0"/>
                        </a:spcAft>
                        <a:buFont typeface="+mj-lt"/>
                        <a:buAutoNum type="alphaLcPeriod" startAt="11"/>
                      </a:pPr>
                      <a:endParaRPr kumimoji="0" lang="en-US" sz="1800" b="1" kern="1200" dirty="0" smtClean="0">
                        <a:solidFill>
                          <a:schemeClr val="dk1"/>
                        </a:solidFill>
                        <a:latin typeface="+mn-lt"/>
                        <a:ea typeface="+mn-ea"/>
                        <a:cs typeface="+mn-cs"/>
                      </a:endParaRPr>
                    </a:p>
                    <a:p>
                      <a:pPr marL="342900" marR="0" lvl="0" indent="-342900">
                        <a:lnSpc>
                          <a:spcPct val="115000"/>
                        </a:lnSpc>
                        <a:spcBef>
                          <a:spcPts val="0"/>
                        </a:spcBef>
                        <a:spcAft>
                          <a:spcPts val="0"/>
                        </a:spcAft>
                        <a:buFont typeface="+mj-lt"/>
                        <a:buAutoNum type="alphaLcPeriod" startAt="11"/>
                      </a:pPr>
                      <a:r>
                        <a:rPr lang="en-US" sz="1800" b="1" kern="1200" dirty="0" smtClean="0">
                          <a:solidFill>
                            <a:schemeClr val="dk1"/>
                          </a:solidFill>
                          <a:latin typeface="+mj-lt"/>
                          <a:ea typeface="+mn-ea"/>
                          <a:cs typeface="+mn-cs"/>
                        </a:rPr>
                        <a:t>Net Stable Funding Ratio (NSFR)</a:t>
                      </a:r>
                    </a:p>
                    <a:p>
                      <a:pPr marL="342900" marR="0" lvl="0" indent="-342900">
                        <a:lnSpc>
                          <a:spcPct val="115000"/>
                        </a:lnSpc>
                        <a:spcBef>
                          <a:spcPts val="0"/>
                        </a:spcBef>
                        <a:spcAft>
                          <a:spcPts val="0"/>
                        </a:spcAft>
                        <a:buFont typeface="+mj-lt"/>
                        <a:buAutoNum type="alphaLcParenBoth"/>
                      </a:pPr>
                      <a:endParaRPr lang="en-US" sz="1800" b="1" kern="1200" dirty="0" smtClean="0">
                        <a:solidFill>
                          <a:schemeClr val="dk1"/>
                        </a:solidFill>
                        <a:latin typeface="+mj-lt"/>
                        <a:ea typeface="+mn-ea"/>
                        <a:cs typeface="+mn-cs"/>
                      </a:endParaRPr>
                    </a:p>
                    <a:p>
                      <a:pPr marL="342900" marR="0" lvl="0" indent="-342900">
                        <a:lnSpc>
                          <a:spcPct val="115000"/>
                        </a:lnSpc>
                        <a:spcBef>
                          <a:spcPts val="0"/>
                        </a:spcBef>
                        <a:spcAft>
                          <a:spcPts val="1200"/>
                        </a:spcAft>
                        <a:buFont typeface="+mj-lt"/>
                        <a:buNone/>
                      </a:pPr>
                      <a:r>
                        <a:rPr lang="en-US" sz="1800" b="1" kern="1200" dirty="0" smtClean="0">
                          <a:solidFill>
                            <a:schemeClr val="dk1"/>
                          </a:solidFill>
                          <a:latin typeface="+mj-lt"/>
                          <a:ea typeface="+mn-ea"/>
                          <a:cs typeface="+mn-cs"/>
                        </a:rPr>
                        <a:t>m. Ceiling on overall credit</a:t>
                      </a:r>
                    </a:p>
                    <a:p>
                      <a:pPr marL="342900" marR="0" lvl="0" indent="-342900">
                        <a:lnSpc>
                          <a:spcPct val="115000"/>
                        </a:lnSpc>
                        <a:spcBef>
                          <a:spcPts val="0"/>
                        </a:spcBef>
                        <a:spcAft>
                          <a:spcPts val="1200"/>
                        </a:spcAft>
                        <a:buFont typeface="+mj-lt"/>
                        <a:buNone/>
                      </a:pPr>
                      <a:r>
                        <a:rPr kumimoji="0" lang="en-US" sz="1800" b="1" kern="1200" dirty="0" smtClean="0">
                          <a:solidFill>
                            <a:schemeClr val="dk1"/>
                          </a:solidFill>
                          <a:latin typeface="+mj-lt"/>
                          <a:ea typeface="+mn-ea"/>
                          <a:cs typeface="+mn-cs"/>
                        </a:rPr>
                        <a:t>n. Systemically Important Financial Institutions</a:t>
                      </a:r>
                      <a:r>
                        <a:rPr kumimoji="0" lang="en-US" sz="1800" kern="1200" dirty="0" smtClean="0">
                          <a:solidFill>
                            <a:schemeClr val="dk1"/>
                          </a:solidFill>
                          <a:latin typeface="+mj-lt"/>
                          <a:ea typeface="+mn-ea"/>
                          <a:cs typeface="+mn-cs"/>
                        </a:rPr>
                        <a:t>  (SIFIs) </a:t>
                      </a:r>
                      <a:r>
                        <a:rPr kumimoji="0" lang="en-US" sz="1800" b="1" kern="1200" dirty="0" smtClean="0">
                          <a:solidFill>
                            <a:schemeClr val="dk1"/>
                          </a:solidFill>
                          <a:latin typeface="+mj-lt"/>
                          <a:ea typeface="+mn-ea"/>
                          <a:cs typeface="+mn-cs"/>
                        </a:rPr>
                        <a:t>Buffer</a:t>
                      </a:r>
                      <a:r>
                        <a:rPr kumimoji="0" lang="en-US" sz="1800" kern="1200" dirty="0" smtClean="0">
                          <a:solidFill>
                            <a:schemeClr val="dk1"/>
                          </a:solidFill>
                          <a:latin typeface="+mj-lt"/>
                          <a:ea typeface="+mn-ea"/>
                          <a:cs typeface="+mn-cs"/>
                        </a:rPr>
                        <a:t> </a:t>
                      </a:r>
                      <a:endParaRPr lang="en-US" sz="1100" dirty="0">
                        <a:latin typeface="+mj-lt"/>
                        <a:ea typeface="Calibri"/>
                        <a:cs typeface="Times New Roman"/>
                      </a:endParaRPr>
                    </a:p>
                  </a:txBody>
                  <a:tcPr marL="68580" marR="68580" marT="0" marB="0"/>
                </a:tc>
                <a:tc>
                  <a:txBody>
                    <a:bodyPr/>
                    <a:lstStyle/>
                    <a:p>
                      <a:pPr marL="342900" marR="0" lvl="0" indent="-342900" algn="l" defTabSz="914400" rtl="0" eaLnBrk="1" fontAlgn="auto" latinLnBrk="0" hangingPunct="1">
                        <a:lnSpc>
                          <a:spcPct val="100000"/>
                        </a:lnSpc>
                        <a:spcBef>
                          <a:spcPts val="0"/>
                        </a:spcBef>
                        <a:spcAft>
                          <a:spcPts val="1200"/>
                        </a:spcAft>
                        <a:buClrTx/>
                        <a:buSzTx/>
                        <a:buFont typeface="+mj-lt"/>
                        <a:buNone/>
                        <a:tabLst/>
                        <a:defRPr/>
                      </a:pPr>
                      <a:r>
                        <a:rPr lang="en-US" sz="1800" kern="1200" dirty="0" smtClean="0">
                          <a:solidFill>
                            <a:schemeClr val="dk1"/>
                          </a:solidFill>
                          <a:latin typeface="+mj-lt"/>
                          <a:ea typeface="+mn-ea"/>
                          <a:cs typeface="+mn-cs"/>
                        </a:rPr>
                        <a:t>k. Transitional</a:t>
                      </a:r>
                      <a:r>
                        <a:rPr lang="en-US" sz="1800" kern="1200" baseline="0" dirty="0" smtClean="0">
                          <a:solidFill>
                            <a:schemeClr val="dk1"/>
                          </a:solidFill>
                          <a:latin typeface="+mj-lt"/>
                          <a:ea typeface="+mn-ea"/>
                          <a:cs typeface="+mn-cs"/>
                        </a:rPr>
                        <a:t> </a:t>
                      </a:r>
                      <a:r>
                        <a:rPr kumimoji="0" lang="en-US" sz="1800" kern="1200" dirty="0" smtClean="0">
                          <a:solidFill>
                            <a:schemeClr val="dk1"/>
                          </a:solidFill>
                          <a:latin typeface="+mn-lt"/>
                          <a:ea typeface="+mn-ea"/>
                          <a:cs typeface="+mn-cs"/>
                        </a:rPr>
                        <a:t>implementation  from March 31 2017, with full implementation by December 31, 2018. </a:t>
                      </a:r>
                      <a:r>
                        <a:rPr kumimoji="0" lang="en-US" sz="1800" kern="1200" baseline="0" dirty="0" smtClean="0">
                          <a:solidFill>
                            <a:schemeClr val="dk1"/>
                          </a:solidFill>
                          <a:latin typeface="+mn-lt"/>
                          <a:ea typeface="+mn-ea"/>
                          <a:cs typeface="+mn-cs"/>
                        </a:rPr>
                        <a:t> Monthly reporting started from January, 2017.</a:t>
                      </a:r>
                    </a:p>
                    <a:p>
                      <a:pPr marL="342900" marR="0" lvl="0" indent="-342900">
                        <a:lnSpc>
                          <a:spcPct val="100000"/>
                        </a:lnSpc>
                        <a:spcBef>
                          <a:spcPts val="0"/>
                        </a:spcBef>
                        <a:spcAft>
                          <a:spcPts val="1200"/>
                        </a:spcAft>
                        <a:buFont typeface="+mj-lt"/>
                        <a:buNone/>
                      </a:pPr>
                      <a:r>
                        <a:rPr lang="en-US" sz="1800" kern="1200" dirty="0" smtClean="0">
                          <a:solidFill>
                            <a:schemeClr val="dk1"/>
                          </a:solidFill>
                          <a:latin typeface="+mj-lt"/>
                          <a:ea typeface="+mn-ea"/>
                          <a:cs typeface="+mn-cs"/>
                        </a:rPr>
                        <a:t>l.   To be implemented by December 31, 2017. Reporting will start from March 31, 2017.</a:t>
                      </a:r>
                    </a:p>
                    <a:p>
                      <a:pPr marL="342900" marR="0" lvl="0" indent="-342900">
                        <a:lnSpc>
                          <a:spcPct val="115000"/>
                        </a:lnSpc>
                        <a:spcBef>
                          <a:spcPts val="0"/>
                        </a:spcBef>
                        <a:spcAft>
                          <a:spcPts val="600"/>
                        </a:spcAft>
                        <a:buFont typeface="+mj-lt"/>
                        <a:buNone/>
                      </a:pPr>
                      <a:r>
                        <a:rPr lang="en-US" sz="1800" kern="1200" dirty="0" smtClean="0">
                          <a:solidFill>
                            <a:schemeClr val="dk1"/>
                          </a:solidFill>
                          <a:latin typeface="+mj-lt"/>
                          <a:ea typeface="+mn-ea"/>
                          <a:cs typeface="+mn-cs"/>
                        </a:rPr>
                        <a:t>m. Advances to Deposit Ratio = 70%</a:t>
                      </a:r>
                    </a:p>
                    <a:p>
                      <a:pPr marL="342900" marR="0" lvl="0" indent="-342900">
                        <a:lnSpc>
                          <a:spcPct val="115000"/>
                        </a:lnSpc>
                        <a:spcBef>
                          <a:spcPts val="0"/>
                        </a:spcBef>
                        <a:spcAft>
                          <a:spcPts val="600"/>
                        </a:spcAft>
                        <a:buFont typeface="+mj-lt"/>
                        <a:buNone/>
                      </a:pPr>
                      <a:endParaRPr lang="en-US" sz="1800" kern="1200" dirty="0" smtClean="0">
                        <a:solidFill>
                          <a:schemeClr val="dk1"/>
                        </a:solidFill>
                        <a:latin typeface="+mj-lt"/>
                        <a:ea typeface="+mn-ea"/>
                        <a:cs typeface="+mn-cs"/>
                      </a:endParaRPr>
                    </a:p>
                    <a:p>
                      <a:pPr marL="342900" marR="0" lvl="0" indent="-342900" algn="l" defTabSz="914400" rtl="0" eaLnBrk="1" fontAlgn="auto" latinLnBrk="0" hangingPunct="1">
                        <a:lnSpc>
                          <a:spcPct val="115000"/>
                        </a:lnSpc>
                        <a:spcBef>
                          <a:spcPts val="0"/>
                        </a:spcBef>
                        <a:spcAft>
                          <a:spcPts val="600"/>
                        </a:spcAft>
                        <a:buClrTx/>
                        <a:buSzTx/>
                        <a:buFont typeface="+mj-lt"/>
                        <a:buNone/>
                        <a:tabLst/>
                        <a:defRPr/>
                      </a:pPr>
                      <a:r>
                        <a:rPr kumimoji="0" lang="en-US" sz="1800" kern="1200" dirty="0" smtClean="0">
                          <a:solidFill>
                            <a:schemeClr val="dk1"/>
                          </a:solidFill>
                          <a:latin typeface="+mj-lt"/>
                          <a:ea typeface="+mn-ea"/>
                          <a:cs typeface="+mn-cs"/>
                        </a:rPr>
                        <a:t>n. Designation of D-SIBs is underway and will be finalized shortly. </a:t>
                      </a:r>
                    </a:p>
                    <a:p>
                      <a:pPr marL="342900" marR="0" lvl="0" indent="-342900">
                        <a:lnSpc>
                          <a:spcPct val="115000"/>
                        </a:lnSpc>
                        <a:spcBef>
                          <a:spcPts val="0"/>
                        </a:spcBef>
                        <a:spcAft>
                          <a:spcPts val="0"/>
                        </a:spcAft>
                        <a:buFont typeface="+mj-lt"/>
                        <a:buNone/>
                      </a:pPr>
                      <a:endParaRPr kumimoji="0" lang="en-US" sz="1800" kern="1200" dirty="0">
                        <a:solidFill>
                          <a:schemeClr val="dk1"/>
                        </a:solidFill>
                        <a:latin typeface="+mj-lt"/>
                        <a:ea typeface="+mn-ea"/>
                        <a:cs typeface="+mn-cs"/>
                      </a:endParaRPr>
                    </a:p>
                  </a:txBody>
                  <a:tcPr marL="68580" marR="68580" marT="0" marB="0"/>
                </a:tc>
                <a:extLst>
                  <a:ext uri="{0D108BD9-81ED-4DB2-BD59-A6C34878D82A}">
                    <a16:rowId xmlns:a16="http://schemas.microsoft.com/office/drawing/2014/main" val="10001"/>
                  </a:ext>
                </a:extLst>
              </a:tr>
            </a:tbl>
          </a:graphicData>
        </a:graphic>
      </p:graphicFrame>
      <p:sp>
        <p:nvSpPr>
          <p:cNvPr id="7"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300" dirty="0">
                <a:solidFill>
                  <a:schemeClr val="tx2">
                    <a:lumMod val="75000"/>
                  </a:schemeClr>
                </a:solidFill>
              </a:rPr>
              <a:t> </a:t>
            </a:r>
            <a:r>
              <a:rPr lang="en-US" sz="3300" dirty="0">
                <a:solidFill>
                  <a:schemeClr val="tx2"/>
                </a:solidFill>
              </a:rPr>
              <a:t>Legal and supervisory Framework</a:t>
            </a:r>
          </a:p>
        </p:txBody>
      </p:sp>
      <p:sp>
        <p:nvSpPr>
          <p:cNvPr id="9" name="TextBox 8"/>
          <p:cNvSpPr txBox="1"/>
          <p:nvPr/>
        </p:nvSpPr>
        <p:spPr>
          <a:xfrm>
            <a:off x="381000" y="1295400"/>
            <a:ext cx="7696200" cy="523220"/>
          </a:xfrm>
          <a:prstGeom prst="rect">
            <a:avLst/>
          </a:prstGeom>
          <a:noFill/>
        </p:spPr>
        <p:txBody>
          <a:bodyPr wrap="square" rtlCol="0">
            <a:spAutoFit/>
          </a:bodyPr>
          <a:lstStyle/>
          <a:p>
            <a:pPr>
              <a:spcBef>
                <a:spcPts val="600"/>
              </a:spcBef>
              <a:spcAft>
                <a:spcPts val="600"/>
              </a:spcAft>
              <a:buClr>
                <a:schemeClr val="tx2"/>
              </a:buClr>
              <a:buSzPct val="73000"/>
            </a:pPr>
            <a:r>
              <a:rPr lang="en-US" sz="2800" b="1" dirty="0" smtClean="0">
                <a:solidFill>
                  <a:schemeClr val="tx2">
                    <a:lumMod val="50000"/>
                  </a:schemeClr>
                </a:solidFill>
                <a:effectLst>
                  <a:outerShdw blurRad="38100" dist="38100" dir="2700000" algn="tl">
                    <a:srgbClr val="000000">
                      <a:alpha val="43137"/>
                    </a:srgbClr>
                  </a:outerShdw>
                </a:effectLst>
              </a:rPr>
              <a:t>Applicable </a:t>
            </a:r>
            <a:r>
              <a:rPr lang="en-US" sz="2800" b="1" dirty="0">
                <a:solidFill>
                  <a:schemeClr val="tx2">
                    <a:lumMod val="50000"/>
                  </a:schemeClr>
                </a:solidFill>
                <a:effectLst>
                  <a:outerShdw blurRad="38100" dist="38100" dir="2700000" algn="tl">
                    <a:srgbClr val="000000">
                      <a:alpha val="43137"/>
                    </a:srgbClr>
                  </a:outerShdw>
                </a:effectLst>
              </a:rPr>
              <a:t>Macro </a:t>
            </a:r>
            <a:r>
              <a:rPr lang="en-US" sz="2800" b="1" dirty="0" smtClean="0">
                <a:solidFill>
                  <a:schemeClr val="tx2">
                    <a:lumMod val="50000"/>
                  </a:schemeClr>
                </a:solidFill>
                <a:effectLst>
                  <a:outerShdw blurRad="38100" dist="38100" dir="2700000" algn="tl">
                    <a:srgbClr val="000000">
                      <a:alpha val="43137"/>
                    </a:srgbClr>
                  </a:outerShdw>
                </a:effectLst>
              </a:rPr>
              <a:t>Prudential </a:t>
            </a:r>
            <a:r>
              <a:rPr lang="en-US" sz="2800" b="1" dirty="0">
                <a:solidFill>
                  <a:schemeClr val="tx2">
                    <a:lumMod val="50000"/>
                  </a:schemeClr>
                </a:solidFill>
                <a:effectLst>
                  <a:outerShdw blurRad="38100" dist="38100" dir="2700000" algn="tl">
                    <a:srgbClr val="000000">
                      <a:alpha val="43137"/>
                    </a:srgbClr>
                  </a:outerShdw>
                </a:effectLst>
              </a:rPr>
              <a:t>policy tools</a:t>
            </a:r>
          </a:p>
        </p:txBody>
      </p:sp>
    </p:spTree>
    <p:extLst>
      <p:ext uri="{BB962C8B-B14F-4D97-AF65-F5344CB8AC3E}">
        <p14:creationId xmlns:p14="http://schemas.microsoft.com/office/powerpoint/2010/main" val="1378326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620000" cy="4724400"/>
          </a:xfrm>
        </p:spPr>
        <p:txBody>
          <a:bodyPr>
            <a:normAutofit fontScale="92500" lnSpcReduction="10000"/>
          </a:bodyPr>
          <a:lstStyle/>
          <a:p>
            <a:pPr marL="0" indent="0">
              <a:spcAft>
                <a:spcPts val="600"/>
              </a:spcAft>
              <a:buNone/>
            </a:pPr>
            <a:r>
              <a:rPr lang="en-US" sz="2800" b="1" dirty="0">
                <a:solidFill>
                  <a:schemeClr val="tx2">
                    <a:lumMod val="50000"/>
                  </a:schemeClr>
                </a:solidFill>
                <a:effectLst>
                  <a:outerShdw blurRad="38100" dist="38100" dir="2700000" algn="tl">
                    <a:srgbClr val="000000">
                      <a:alpha val="43137"/>
                    </a:srgbClr>
                  </a:outerShdw>
                </a:effectLst>
              </a:rPr>
              <a:t>Financial Stability Executive Committee(FSEC)</a:t>
            </a:r>
          </a:p>
          <a:p>
            <a:pPr marL="274320" lvl="2" indent="-274320">
              <a:lnSpc>
                <a:spcPct val="90000"/>
              </a:lnSpc>
              <a:spcBef>
                <a:spcPts val="600"/>
              </a:spcBef>
              <a:spcAft>
                <a:spcPts val="600"/>
              </a:spcAft>
              <a:buClr>
                <a:srgbClr val="C00000"/>
              </a:buClr>
              <a:buSzPct val="100000"/>
              <a:buFont typeface="Wingdings" panose="05000000000000000000" pitchFamily="2" charset="2"/>
              <a:buChar char="§"/>
            </a:pPr>
            <a:r>
              <a:rPr lang="en-US" sz="3000" dirty="0"/>
              <a:t>Chair: Governor</a:t>
            </a:r>
          </a:p>
          <a:p>
            <a:pPr marL="274320" lvl="2" indent="-274320">
              <a:lnSpc>
                <a:spcPct val="90000"/>
              </a:lnSpc>
              <a:spcBef>
                <a:spcPts val="600"/>
              </a:spcBef>
              <a:spcAft>
                <a:spcPts val="600"/>
              </a:spcAft>
              <a:buClr>
                <a:srgbClr val="C00000"/>
              </a:buClr>
              <a:buSzPct val="100000"/>
              <a:buFont typeface="Wingdings" panose="05000000000000000000" pitchFamily="2" charset="2"/>
              <a:buChar char="§"/>
            </a:pPr>
            <a:r>
              <a:rPr lang="en-US" sz="3000" dirty="0"/>
              <a:t>Members:</a:t>
            </a:r>
          </a:p>
          <a:p>
            <a:pPr lvl="3">
              <a:buClrTx/>
              <a:buFont typeface="Wingdings" pitchFamily="2" charset="2"/>
              <a:buChar char="Ø"/>
            </a:pPr>
            <a:r>
              <a:rPr lang="en-US" sz="2000" dirty="0" smtClean="0"/>
              <a:t>Deputy Governor </a:t>
            </a:r>
          </a:p>
          <a:p>
            <a:pPr lvl="3">
              <a:buClrTx/>
              <a:buFont typeface="Wingdings" pitchFamily="2" charset="2"/>
              <a:buChar char="Ø"/>
            </a:pPr>
            <a:r>
              <a:rPr lang="en-US" sz="2000" dirty="0" smtClean="0"/>
              <a:t>Chief </a:t>
            </a:r>
            <a:r>
              <a:rPr lang="en-US" sz="2000" dirty="0"/>
              <a:t>Economic </a:t>
            </a:r>
            <a:r>
              <a:rPr lang="en-US" sz="2000" dirty="0" smtClean="0"/>
              <a:t>Advisor  </a:t>
            </a:r>
          </a:p>
          <a:p>
            <a:pPr lvl="3">
              <a:buClrTx/>
              <a:buFont typeface="Wingdings" pitchFamily="2" charset="2"/>
              <a:buChar char="Ø"/>
            </a:pPr>
            <a:r>
              <a:rPr lang="en-US" sz="2000" dirty="0" smtClean="0"/>
              <a:t>Executive </a:t>
            </a:r>
            <a:r>
              <a:rPr lang="en-US" sz="2000" dirty="0"/>
              <a:t>Directors (</a:t>
            </a:r>
            <a:r>
              <a:rPr lang="en-US" sz="2000" dirty="0" smtClean="0"/>
              <a:t>BSG)</a:t>
            </a:r>
          </a:p>
          <a:p>
            <a:pPr lvl="3">
              <a:buClrTx/>
              <a:buFont typeface="Wingdings" pitchFamily="2" charset="2"/>
              <a:buChar char="Ø"/>
            </a:pPr>
            <a:r>
              <a:rPr lang="en-US" sz="2000" dirty="0" smtClean="0"/>
              <a:t>Executive Directors (BPRG)</a:t>
            </a:r>
          </a:p>
          <a:p>
            <a:pPr lvl="3">
              <a:buClrTx/>
              <a:buFont typeface="Wingdings" pitchFamily="2" charset="2"/>
              <a:buChar char="Ø"/>
            </a:pPr>
            <a:r>
              <a:rPr lang="en-US" sz="2000" dirty="0" smtClean="0"/>
              <a:t>Executive Directors (FMRM)</a:t>
            </a:r>
          </a:p>
          <a:p>
            <a:pPr lvl="3">
              <a:buClrTx/>
              <a:buFont typeface="Wingdings" pitchFamily="2" charset="2"/>
              <a:buChar char="Ø"/>
            </a:pPr>
            <a:r>
              <a:rPr lang="en-US" sz="2000" dirty="0" smtClean="0"/>
              <a:t>Executive Directors (Operations)</a:t>
            </a:r>
          </a:p>
          <a:p>
            <a:pPr lvl="3">
              <a:buClrTx/>
              <a:buFont typeface="Wingdings" pitchFamily="2" charset="2"/>
              <a:buChar char="Ø"/>
            </a:pPr>
            <a:r>
              <a:rPr lang="en-US" sz="2000" dirty="0" smtClean="0"/>
              <a:t>Head of Financial Stability Department</a:t>
            </a:r>
            <a:endParaRPr lang="en-US" sz="2000" dirty="0"/>
          </a:p>
          <a:p>
            <a:pPr marL="274320" lvl="2" indent="-274320">
              <a:lnSpc>
                <a:spcPct val="90000"/>
              </a:lnSpc>
              <a:spcBef>
                <a:spcPts val="600"/>
              </a:spcBef>
              <a:spcAft>
                <a:spcPts val="600"/>
              </a:spcAft>
              <a:buClr>
                <a:srgbClr val="C00000"/>
              </a:buClr>
              <a:buSzPct val="100000"/>
              <a:buFont typeface="Wingdings" panose="05000000000000000000" pitchFamily="2" charset="2"/>
              <a:buChar char="§"/>
            </a:pPr>
            <a:r>
              <a:rPr lang="en-US" sz="3000" dirty="0"/>
              <a:t>Broad TOR of the Committee</a:t>
            </a:r>
          </a:p>
          <a:p>
            <a:pPr lvl="3">
              <a:buClrTx/>
              <a:buFont typeface="Wingdings" pitchFamily="2" charset="2"/>
              <a:buChar char="Ø"/>
            </a:pPr>
            <a:r>
              <a:rPr lang="en-US" sz="2100" dirty="0"/>
              <a:t>Discuss and deliberate issues related to Financial Stability</a:t>
            </a:r>
          </a:p>
        </p:txBody>
      </p:sp>
      <p:sp>
        <p:nvSpPr>
          <p:cNvPr id="4" name="Slide Number Placeholder 3"/>
          <p:cNvSpPr>
            <a:spLocks noGrp="1"/>
          </p:cNvSpPr>
          <p:nvPr>
            <p:ph type="sldNum" sz="quarter" idx="12"/>
          </p:nvPr>
        </p:nvSpPr>
        <p:spPr/>
        <p:txBody>
          <a:bodyPr/>
          <a:lstStyle/>
          <a:p>
            <a:fld id="{601F5879-F1A8-4001-9EB9-2294F87AFF6D}" type="slidenum">
              <a:rPr lang="en-US" smtClean="0"/>
              <a:pPr/>
              <a:t>24</a:t>
            </a:fld>
            <a:endParaRPr lang="en-US" dirty="0"/>
          </a:p>
        </p:txBody>
      </p:sp>
      <p:sp>
        <p:nvSpPr>
          <p:cNvPr id="6"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600" dirty="0">
                <a:solidFill>
                  <a:schemeClr val="tx2"/>
                </a:solidFill>
              </a:rPr>
              <a:t>Financial Stability structure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4960"/>
            <a:ext cx="7505700" cy="4870776"/>
          </a:xfrm>
        </p:spPr>
        <p:txBody>
          <a:bodyPr>
            <a:normAutofit fontScale="85000" lnSpcReduction="10000"/>
          </a:bodyPr>
          <a:lstStyle/>
          <a:p>
            <a:pPr marL="0" indent="0">
              <a:lnSpc>
                <a:spcPct val="90000"/>
              </a:lnSpc>
              <a:spcAft>
                <a:spcPts val="1200"/>
              </a:spcAft>
              <a:buNone/>
            </a:pPr>
            <a:r>
              <a:rPr lang="en-US" sz="3100" b="1" dirty="0">
                <a:solidFill>
                  <a:schemeClr val="tx2">
                    <a:lumMod val="50000"/>
                  </a:schemeClr>
                </a:solidFill>
                <a:effectLst>
                  <a:outerShdw blurRad="38100" dist="38100" dir="2700000" algn="tl">
                    <a:srgbClr val="000000">
                      <a:alpha val="43137"/>
                    </a:srgbClr>
                  </a:outerShdw>
                </a:effectLst>
              </a:rPr>
              <a:t>Establishment of National Financial Stability Council</a:t>
            </a:r>
          </a:p>
          <a:p>
            <a:pPr marL="274320" lvl="2" indent="-274320">
              <a:lnSpc>
                <a:spcPct val="120000"/>
              </a:lnSpc>
              <a:spcBef>
                <a:spcPts val="0"/>
              </a:spcBef>
              <a:spcAft>
                <a:spcPts val="1200"/>
              </a:spcAft>
              <a:buClr>
                <a:srgbClr val="C00000"/>
              </a:buClr>
              <a:buSzPct val="100000"/>
              <a:buFont typeface="Wingdings" panose="05000000000000000000" pitchFamily="2" charset="2"/>
              <a:buChar char="§"/>
            </a:pPr>
            <a:r>
              <a:rPr lang="en-US" sz="2600" dirty="0"/>
              <a:t>SBP working in coordination with other regulators for establishment of the </a:t>
            </a:r>
            <a:r>
              <a:rPr lang="en-US" sz="2600" dirty="0" smtClean="0"/>
              <a:t>council</a:t>
            </a:r>
            <a:endParaRPr lang="en-US" sz="2600" dirty="0"/>
          </a:p>
          <a:p>
            <a:pPr marL="274320" lvl="2" indent="-274320">
              <a:lnSpc>
                <a:spcPct val="120000"/>
              </a:lnSpc>
              <a:spcBef>
                <a:spcPts val="0"/>
              </a:spcBef>
              <a:spcAft>
                <a:spcPts val="1200"/>
              </a:spcAft>
              <a:buClr>
                <a:srgbClr val="C00000"/>
              </a:buClr>
              <a:buSzPct val="100000"/>
              <a:buFont typeface="Wingdings" panose="05000000000000000000" pitchFamily="2" charset="2"/>
              <a:buChar char="§"/>
            </a:pPr>
            <a:r>
              <a:rPr lang="en-US" sz="2600" dirty="0"/>
              <a:t>Mandate would be to strengthen Financial System Stability</a:t>
            </a:r>
          </a:p>
          <a:p>
            <a:pPr marL="274320" lvl="2" indent="-274320">
              <a:lnSpc>
                <a:spcPct val="120000"/>
              </a:lnSpc>
              <a:spcBef>
                <a:spcPts val="0"/>
              </a:spcBef>
              <a:spcAft>
                <a:spcPts val="1200"/>
              </a:spcAft>
              <a:buClr>
                <a:srgbClr val="C00000"/>
              </a:buClr>
              <a:buSzPct val="100000"/>
              <a:buFont typeface="Wingdings" panose="05000000000000000000" pitchFamily="2" charset="2"/>
              <a:buChar char="§"/>
            </a:pPr>
            <a:r>
              <a:rPr lang="en-US" sz="2600" dirty="0"/>
              <a:t>Scope: Financial System covering, financial institutions, financial markets and financial infrastructure</a:t>
            </a:r>
          </a:p>
          <a:p>
            <a:pPr marL="274320" lvl="2" indent="-274320">
              <a:lnSpc>
                <a:spcPct val="120000"/>
              </a:lnSpc>
              <a:spcBef>
                <a:spcPts val="0"/>
              </a:spcBef>
              <a:spcAft>
                <a:spcPts val="1200"/>
              </a:spcAft>
              <a:buClr>
                <a:srgbClr val="C00000"/>
              </a:buClr>
              <a:buSzPct val="100000"/>
              <a:buFont typeface="Wingdings" panose="05000000000000000000" pitchFamily="2" charset="2"/>
              <a:buChar char="§"/>
            </a:pPr>
            <a:r>
              <a:rPr lang="en-US" sz="2600" dirty="0"/>
              <a:t>The Council will deliberate upon issues related to systemic risk, and suggest possible arrangements for crisis preparedness and issuing a coordinated </a:t>
            </a:r>
            <a:r>
              <a:rPr lang="en-US" sz="2600" dirty="0" smtClean="0"/>
              <a:t>response</a:t>
            </a:r>
            <a:endParaRPr lang="en-US" dirty="0"/>
          </a:p>
        </p:txBody>
      </p:sp>
      <p:sp>
        <p:nvSpPr>
          <p:cNvPr id="5" name="Title 1"/>
          <p:cNvSpPr txBox="1">
            <a:spLocks/>
          </p:cNvSpPr>
          <p:nvPr/>
        </p:nvSpPr>
        <p:spPr>
          <a:xfrm>
            <a:off x="533400" y="533400"/>
            <a:ext cx="7429500" cy="990600"/>
          </a:xfrm>
          <a:prstGeom prst="rect">
            <a:avLst/>
          </a:prstGeom>
        </p:spPr>
        <p:txBody>
          <a:bodyPr vert="horz" lIns="45720" tIns="0" rIns="45720" bIns="0" anchor="b" anchorCtr="0">
            <a:noAutofit/>
          </a:bodyPr>
          <a:lstStyle/>
          <a:p>
            <a:r>
              <a:rPr lang="en-US" sz="2400" b="1" cap="all" dirty="0" smtClean="0">
                <a:ln w="500">
                  <a:solidFill>
                    <a:schemeClr val="tx2">
                      <a:shade val="20000"/>
                      <a:satMod val="120000"/>
                    </a:schemeClr>
                  </a:solidFill>
                </a:ln>
                <a:solidFill>
                  <a:srgbClr val="990099"/>
                </a:solidFill>
                <a:latin typeface="+mj-lt"/>
                <a:ea typeface="+mj-ea"/>
                <a:cs typeface="+mj-cs"/>
              </a:rPr>
              <a:t> </a:t>
            </a:r>
          </a:p>
        </p:txBody>
      </p:sp>
      <p:sp>
        <p:nvSpPr>
          <p:cNvPr id="10"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600" dirty="0">
                <a:solidFill>
                  <a:schemeClr val="tx2"/>
                </a:solidFill>
              </a:rPr>
              <a:t>Financial Stability structure</a:t>
            </a:r>
          </a:p>
        </p:txBody>
      </p:sp>
      <p:sp>
        <p:nvSpPr>
          <p:cNvPr id="4" name="Slide Number Placeholder 3"/>
          <p:cNvSpPr>
            <a:spLocks noGrp="1"/>
          </p:cNvSpPr>
          <p:nvPr>
            <p:ph type="sldNum" sz="quarter" idx="12"/>
          </p:nvPr>
        </p:nvSpPr>
        <p:spPr/>
        <p:txBody>
          <a:bodyPr/>
          <a:lstStyle/>
          <a:p>
            <a:fld id="{5C793389-A6BB-4D4C-B637-16B167612692}"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1F5879-F1A8-4001-9EB9-2294F87AFF6D}" type="slidenum">
              <a:rPr lang="en-US" smtClean="0"/>
              <a:pPr/>
              <a:t>26</a:t>
            </a:fld>
            <a:endParaRPr lang="en-US" dirty="0"/>
          </a:p>
        </p:txBody>
      </p:sp>
      <p:sp>
        <p:nvSpPr>
          <p:cNvPr id="5" name="Title 1"/>
          <p:cNvSpPr>
            <a:spLocks noGrp="1"/>
          </p:cNvSpPr>
          <p:nvPr>
            <p:ph type="title"/>
          </p:nvPr>
        </p:nvSpPr>
        <p:spPr>
          <a:xfrm>
            <a:off x="381000" y="1600200"/>
            <a:ext cx="7654032" cy="381000"/>
          </a:xfrm>
          <a:noFill/>
          <a:ln w="9525">
            <a:noFill/>
            <a:miter lim="800000"/>
            <a:headEnd/>
            <a:tailEnd/>
          </a:ln>
        </p:spPr>
        <p:txBody>
          <a:bodyPr vert="horz" wrap="square" lIns="79800" tIns="39901" rIns="79800" bIns="39901" numCol="1" anchor="ctr" anchorCtr="0" compatLnSpc="1">
            <a:prstTxWarp prst="textNoShape">
              <a:avLst/>
            </a:prstTxWarp>
            <a:noAutofit/>
          </a:bodyPr>
          <a:lstStyle/>
          <a:p>
            <a:pPr>
              <a:lnSpc>
                <a:spcPct val="80000"/>
              </a:lnSpc>
              <a:spcBef>
                <a:spcPts val="600"/>
              </a:spcBef>
              <a:spcAft>
                <a:spcPts val="1200"/>
              </a:spcAft>
              <a:buClr>
                <a:schemeClr val="tx2"/>
              </a:buClr>
              <a:buSzPct val="73000"/>
            </a:pPr>
            <a:r>
              <a:rPr lang="en-US" sz="2600" cap="none" dirty="0" smtClean="0">
                <a:solidFill>
                  <a:schemeClr val="tx2">
                    <a:lumMod val="50000"/>
                  </a:schemeClr>
                </a:solidFill>
                <a:effectLst>
                  <a:outerShdw blurRad="38100" dist="38100" dir="2700000" algn="tl">
                    <a:srgbClr val="000000">
                      <a:alpha val="43137"/>
                    </a:srgbClr>
                  </a:outerShdw>
                </a:effectLst>
                <a:latin typeface="+mn-lt"/>
                <a:ea typeface="+mn-ea"/>
                <a:cs typeface="+mn-cs"/>
              </a:rPr>
              <a:t>Coordination : Domestic And Cross Border</a:t>
            </a:r>
            <a:endParaRPr lang="en-US" altLang="en-US" sz="2600" cap="none" dirty="0">
              <a:solidFill>
                <a:schemeClr val="tx2">
                  <a:lumMod val="50000"/>
                </a:schemeClr>
              </a:solidFill>
              <a:effectLst>
                <a:outerShdw blurRad="38100" dist="38100" dir="2700000" algn="tl">
                  <a:srgbClr val="000000">
                    <a:alpha val="43137"/>
                  </a:srgbClr>
                </a:outerShdw>
              </a:effectLst>
              <a:latin typeface="+mn-lt"/>
              <a:ea typeface="+mn-ea"/>
              <a:cs typeface="+mn-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2117295"/>
              </p:ext>
            </p:extLst>
          </p:nvPr>
        </p:nvGraphicFramePr>
        <p:xfrm>
          <a:off x="457200" y="2057400"/>
          <a:ext cx="7620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600" dirty="0">
                <a:solidFill>
                  <a:schemeClr val="tx2"/>
                </a:solidFill>
              </a:rPr>
              <a:t>Financial Stability structure</a:t>
            </a:r>
          </a:p>
        </p:txBody>
      </p:sp>
    </p:spTree>
    <p:extLst>
      <p:ext uri="{BB962C8B-B14F-4D97-AF65-F5344CB8AC3E}">
        <p14:creationId xmlns:p14="http://schemas.microsoft.com/office/powerpoint/2010/main" val="3825324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7785"/>
            <a:ext cx="7467600" cy="4935415"/>
          </a:xfrm>
        </p:spPr>
        <p:txBody>
          <a:bodyPr>
            <a:normAutofit/>
          </a:bodyPr>
          <a:lstStyle/>
          <a:p>
            <a:pPr marL="0" indent="0">
              <a:lnSpc>
                <a:spcPct val="80000"/>
              </a:lnSpc>
              <a:spcAft>
                <a:spcPts val="1200"/>
              </a:spcAft>
              <a:buNone/>
            </a:pPr>
            <a:r>
              <a:rPr lang="en-US" b="1" dirty="0">
                <a:solidFill>
                  <a:schemeClr val="tx2">
                    <a:lumMod val="50000"/>
                  </a:schemeClr>
                </a:solidFill>
                <a:effectLst>
                  <a:outerShdw blurRad="38100" dist="38100" dir="2700000" algn="tl">
                    <a:srgbClr val="000000">
                      <a:alpha val="43137"/>
                    </a:srgbClr>
                  </a:outerShdw>
                </a:effectLst>
              </a:rPr>
              <a:t>Building Resilient Financial Institutions</a:t>
            </a:r>
          </a:p>
          <a:p>
            <a:pPr marL="274320" lvl="2" indent="-274320">
              <a:lnSpc>
                <a:spcPct val="80000"/>
              </a:lnSpc>
              <a:spcBef>
                <a:spcPts val="600"/>
              </a:spcBef>
              <a:spcAft>
                <a:spcPts val="1200"/>
              </a:spcAft>
              <a:buClr>
                <a:srgbClr val="C00000"/>
              </a:buClr>
              <a:buSzPct val="100000"/>
              <a:buFont typeface="Wingdings" panose="05000000000000000000" pitchFamily="2" charset="2"/>
              <a:buChar char="§"/>
            </a:pPr>
            <a:r>
              <a:rPr lang="en-US" sz="2800" dirty="0"/>
              <a:t>SBP implemented Basel III: </a:t>
            </a:r>
          </a:p>
          <a:p>
            <a:pPr lvl="1">
              <a:spcAft>
                <a:spcPts val="1800"/>
              </a:spcAft>
              <a:buClrTx/>
              <a:buFont typeface="Wingdings" pitchFamily="2" charset="2"/>
              <a:buChar char="Ø"/>
            </a:pPr>
            <a:r>
              <a:rPr lang="en-US" sz="2800" dirty="0" smtClean="0">
                <a:solidFill>
                  <a:schemeClr val="tx1"/>
                </a:solidFill>
              </a:rPr>
              <a:t>Higher capital requirements (2% above Basel standard) under Basel III; </a:t>
            </a:r>
          </a:p>
          <a:p>
            <a:pPr lvl="1">
              <a:spcAft>
                <a:spcPts val="1800"/>
              </a:spcAft>
              <a:buClrTx/>
              <a:buFont typeface="Wingdings" pitchFamily="2" charset="2"/>
              <a:buChar char="Ø"/>
            </a:pPr>
            <a:r>
              <a:rPr lang="en-US" sz="2800" dirty="0" smtClean="0">
                <a:solidFill>
                  <a:schemeClr val="tx1"/>
                </a:solidFill>
              </a:rPr>
              <a:t>Introduced Leverage ratio; </a:t>
            </a:r>
          </a:p>
          <a:p>
            <a:pPr lvl="1">
              <a:spcAft>
                <a:spcPts val="1800"/>
              </a:spcAft>
              <a:buClrTx/>
              <a:buFont typeface="Wingdings" pitchFamily="2" charset="2"/>
              <a:buChar char="Ø"/>
            </a:pPr>
            <a:r>
              <a:rPr lang="en-US" sz="2800" dirty="0" smtClean="0">
                <a:solidFill>
                  <a:schemeClr val="tx1"/>
                </a:solidFill>
              </a:rPr>
              <a:t>Implemented Liquidity Coverage Ratio (LCR) and Net Stable Funding Ratio(NSFR).</a:t>
            </a:r>
          </a:p>
        </p:txBody>
      </p:sp>
      <p:sp>
        <p:nvSpPr>
          <p:cNvPr id="8" name="Title 1"/>
          <p:cNvSpPr txBox="1">
            <a:spLocks noGrp="1"/>
          </p:cNvSpPr>
          <p:nvPr>
            <p:ph type="title"/>
          </p:nvPr>
        </p:nvSpPr>
        <p:spPr>
          <a:xfrm>
            <a:off x="152400" y="320040"/>
            <a:ext cx="7543800" cy="899160"/>
          </a:xfrm>
          <a:prstGeom prst="rect">
            <a:avLst/>
          </a:prstGeom>
          <a:noFill/>
          <a:ln w="9525">
            <a:noFill/>
            <a:miter lim="800000"/>
            <a:headEnd/>
            <a:tailEnd/>
          </a:ln>
        </p:spPr>
        <p:txBody>
          <a:bodyPr vert="horz" wrap="square" lIns="79800" tIns="39901" rIns="79800" bIns="39901" numCol="1" anchor="ctr" anchorCtr="0" compatLnSpc="1">
            <a:prstTxWarp prst="textNoShape">
              <a:avLst/>
            </a:prstTxWarp>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sz="3200" dirty="0" smtClean="0"/>
              <a:t> </a:t>
            </a:r>
            <a:endParaRPr lang="en-US" altLang="en-US" sz="3200" dirty="0">
              <a:solidFill>
                <a:srgbClr val="990099"/>
              </a:solidFill>
            </a:endParaRPr>
          </a:p>
        </p:txBody>
      </p:sp>
      <p:sp>
        <p:nvSpPr>
          <p:cNvPr id="4"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200" dirty="0">
                <a:solidFill>
                  <a:schemeClr val="tx2"/>
                </a:solidFill>
              </a:rPr>
              <a:t>Financial Stability- Key initiatives</a:t>
            </a:r>
          </a:p>
        </p:txBody>
      </p:sp>
      <p:sp>
        <p:nvSpPr>
          <p:cNvPr id="2" name="Slide Number Placeholder 1"/>
          <p:cNvSpPr>
            <a:spLocks noGrp="1"/>
          </p:cNvSpPr>
          <p:nvPr>
            <p:ph type="sldNum" sz="quarter" idx="12"/>
          </p:nvPr>
        </p:nvSpPr>
        <p:spPr/>
        <p:txBody>
          <a:bodyPr/>
          <a:lstStyle/>
          <a:p>
            <a:fld id="{5C793389-A6BB-4D4C-B637-16B167612692}"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239000" cy="4855536"/>
          </a:xfrm>
        </p:spPr>
        <p:txBody>
          <a:bodyPr>
            <a:normAutofit/>
          </a:bodyPr>
          <a:lstStyle/>
          <a:p>
            <a:pPr marL="0" indent="0">
              <a:lnSpc>
                <a:spcPct val="90000"/>
              </a:lnSpc>
              <a:spcAft>
                <a:spcPts val="600"/>
              </a:spcAft>
              <a:buNone/>
            </a:pPr>
            <a:r>
              <a:rPr lang="en-US" sz="2800" b="1" dirty="0" smtClean="0">
                <a:solidFill>
                  <a:schemeClr val="tx2">
                    <a:lumMod val="50000"/>
                  </a:schemeClr>
                </a:solidFill>
                <a:effectLst>
                  <a:outerShdw blurRad="38100" dist="38100" dir="2700000" algn="tl">
                    <a:srgbClr val="000000">
                      <a:alpha val="43137"/>
                    </a:srgbClr>
                  </a:outerShdw>
                </a:effectLst>
              </a:rPr>
              <a:t>Domestic Systemically Important Banks</a:t>
            </a:r>
            <a:endParaRPr lang="en-US" sz="2800" b="1" dirty="0">
              <a:solidFill>
                <a:schemeClr val="tx2">
                  <a:lumMod val="50000"/>
                </a:schemeClr>
              </a:solidFill>
              <a:effectLst>
                <a:outerShdw blurRad="38100" dist="38100" dir="2700000" algn="tl">
                  <a:srgbClr val="000000">
                    <a:alpha val="43137"/>
                  </a:srgbClr>
                </a:outerShdw>
              </a:effectLst>
            </a:endParaRPr>
          </a:p>
          <a:p>
            <a:pPr marL="274320" lvl="2" indent="-274320" algn="just">
              <a:spcBef>
                <a:spcPts val="600"/>
              </a:spcBef>
              <a:spcAft>
                <a:spcPts val="1200"/>
              </a:spcAft>
              <a:buClr>
                <a:srgbClr val="C00000"/>
              </a:buClr>
              <a:buSzPct val="100000"/>
              <a:buFont typeface="Wingdings" panose="05000000000000000000" pitchFamily="2" charset="2"/>
              <a:buChar char="§"/>
            </a:pPr>
            <a:r>
              <a:rPr lang="en-US" sz="2800" dirty="0"/>
              <a:t>No G-SIFIs in Pakistan; though some banks are systemically important, the failure of which may significantly impact the financial sector. </a:t>
            </a:r>
          </a:p>
          <a:p>
            <a:pPr marL="274320" lvl="2" indent="-274320" algn="just">
              <a:spcBef>
                <a:spcPts val="600"/>
              </a:spcBef>
              <a:spcAft>
                <a:spcPts val="1200"/>
              </a:spcAft>
              <a:buClr>
                <a:srgbClr val="C00000"/>
              </a:buClr>
              <a:buSzPct val="100000"/>
              <a:buFont typeface="Wingdings" panose="05000000000000000000" pitchFamily="2" charset="2"/>
              <a:buChar char="§"/>
            </a:pPr>
            <a:r>
              <a:rPr lang="en-US" sz="2800" dirty="0"/>
              <a:t>SBP is presently working on designing a framework for Domestic Systemically Important Banks (D-SIBs), </a:t>
            </a:r>
            <a:r>
              <a:rPr lang="en-US" sz="2800" dirty="0" smtClean="0"/>
              <a:t>in line with international standards and </a:t>
            </a:r>
            <a:r>
              <a:rPr lang="en-US" sz="2800" dirty="0"/>
              <a:t>practices.</a:t>
            </a:r>
          </a:p>
        </p:txBody>
      </p:sp>
      <p:sp>
        <p:nvSpPr>
          <p:cNvPr id="7"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200" dirty="0">
                <a:solidFill>
                  <a:schemeClr val="tx2"/>
                </a:solidFill>
              </a:rPr>
              <a:t>Financial Stability- Key initiatives</a:t>
            </a:r>
          </a:p>
        </p:txBody>
      </p:sp>
      <p:sp>
        <p:nvSpPr>
          <p:cNvPr id="6" name="Slide Number Placeholder 5"/>
          <p:cNvSpPr>
            <a:spLocks noGrp="1"/>
          </p:cNvSpPr>
          <p:nvPr>
            <p:ph type="sldNum" sz="quarter" idx="12"/>
          </p:nvPr>
        </p:nvSpPr>
        <p:spPr/>
        <p:txBody>
          <a:bodyPr/>
          <a:lstStyle/>
          <a:p>
            <a:fld id="{5C793389-A6BB-4D4C-B637-16B167612692}"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2615"/>
            <a:ext cx="7467600" cy="4873121"/>
          </a:xfrm>
        </p:spPr>
        <p:txBody>
          <a:bodyPr>
            <a:noAutofit/>
          </a:bodyPr>
          <a:lstStyle/>
          <a:p>
            <a:pPr marL="0" indent="0">
              <a:lnSpc>
                <a:spcPct val="85000"/>
              </a:lnSpc>
              <a:spcAft>
                <a:spcPts val="600"/>
              </a:spcAft>
              <a:buNone/>
            </a:pPr>
            <a:r>
              <a:rPr lang="en-US" sz="2800" b="1" dirty="0" smtClean="0">
                <a:solidFill>
                  <a:schemeClr val="tx2">
                    <a:lumMod val="50000"/>
                  </a:schemeClr>
                </a:solidFill>
                <a:effectLst>
                  <a:outerShdw blurRad="38100" dist="38100" dir="2700000" algn="tl">
                    <a:srgbClr val="000000">
                      <a:alpha val="43137"/>
                    </a:srgbClr>
                  </a:outerShdw>
                </a:effectLst>
              </a:rPr>
              <a:t>Consolidated</a:t>
            </a:r>
            <a:r>
              <a:rPr lang="en-US" sz="2400" b="1" dirty="0" smtClean="0">
                <a:solidFill>
                  <a:schemeClr val="tx2">
                    <a:lumMod val="50000"/>
                  </a:schemeClr>
                </a:solidFill>
                <a:effectLst>
                  <a:outerShdw blurRad="38100" dist="38100" dir="2700000" algn="tl">
                    <a:srgbClr val="000000">
                      <a:alpha val="43137"/>
                    </a:srgbClr>
                  </a:outerShdw>
                </a:effectLst>
              </a:rPr>
              <a:t> </a:t>
            </a:r>
            <a:r>
              <a:rPr lang="en-US" sz="2800" b="1" dirty="0" smtClean="0">
                <a:solidFill>
                  <a:schemeClr val="tx2">
                    <a:lumMod val="50000"/>
                  </a:schemeClr>
                </a:solidFill>
                <a:effectLst>
                  <a:outerShdw blurRad="38100" dist="38100" dir="2700000" algn="tl">
                    <a:srgbClr val="000000">
                      <a:alpha val="43137"/>
                    </a:srgbClr>
                  </a:outerShdw>
                </a:effectLst>
              </a:rPr>
              <a:t>Supervision</a:t>
            </a:r>
            <a:endParaRPr lang="en-US" sz="2400" b="1" dirty="0">
              <a:solidFill>
                <a:schemeClr val="tx2">
                  <a:lumMod val="50000"/>
                </a:schemeClr>
              </a:solidFill>
              <a:effectLst>
                <a:outerShdw blurRad="38100" dist="38100" dir="2700000" algn="tl">
                  <a:srgbClr val="000000">
                    <a:alpha val="43137"/>
                  </a:srgbClr>
                </a:outerShdw>
              </a:effectLst>
            </a:endParaRPr>
          </a:p>
          <a:p>
            <a:pPr marL="274320" lvl="2" indent="-274320" algn="just">
              <a:spcBef>
                <a:spcPts val="0"/>
              </a:spcBef>
              <a:spcAft>
                <a:spcPts val="1200"/>
              </a:spcAft>
              <a:buClr>
                <a:srgbClr val="C00000"/>
              </a:buClr>
              <a:buSzPct val="100000"/>
              <a:buFont typeface="Wingdings" panose="05000000000000000000" pitchFamily="2" charset="2"/>
              <a:buChar char="§"/>
            </a:pPr>
            <a:r>
              <a:rPr lang="en-US" sz="2300" dirty="0"/>
              <a:t>SBP </a:t>
            </a:r>
            <a:r>
              <a:rPr lang="en-US" sz="2300" dirty="0" smtClean="0"/>
              <a:t>working </a:t>
            </a:r>
            <a:r>
              <a:rPr lang="en-US" sz="2300" dirty="0"/>
              <a:t>to institute an effective framework for consolidated supervision to supervise banking groups </a:t>
            </a:r>
            <a:r>
              <a:rPr lang="en-US" sz="2300" dirty="0" smtClean="0"/>
              <a:t>in </a:t>
            </a:r>
            <a:r>
              <a:rPr lang="en-US" sz="2300" dirty="0"/>
              <a:t>line with the Basel Core Principles</a:t>
            </a:r>
          </a:p>
          <a:p>
            <a:pPr marL="274320" lvl="2" indent="-274320" algn="just">
              <a:spcBef>
                <a:spcPts val="0"/>
              </a:spcBef>
              <a:spcAft>
                <a:spcPts val="1200"/>
              </a:spcAft>
              <a:buClr>
                <a:srgbClr val="C00000"/>
              </a:buClr>
              <a:buSzPct val="100000"/>
              <a:buFont typeface="Wingdings" panose="05000000000000000000" pitchFamily="2" charset="2"/>
              <a:buChar char="§"/>
            </a:pPr>
            <a:r>
              <a:rPr lang="en-US" sz="2300" dirty="0"/>
              <a:t>Developed a basic mechanism for ongoing supervision of banking groups </a:t>
            </a:r>
          </a:p>
          <a:p>
            <a:pPr marL="274320" lvl="2" indent="-274320" algn="just">
              <a:spcBef>
                <a:spcPts val="0"/>
              </a:spcBef>
              <a:spcAft>
                <a:spcPts val="1200"/>
              </a:spcAft>
              <a:buClr>
                <a:srgbClr val="C00000"/>
              </a:buClr>
              <a:buSzPct val="100000"/>
              <a:buFont typeface="Wingdings" panose="05000000000000000000" pitchFamily="2" charset="2"/>
              <a:buChar char="§"/>
            </a:pPr>
            <a:r>
              <a:rPr lang="en-US" sz="2300" dirty="0" smtClean="0"/>
              <a:t>Dedicated </a:t>
            </a:r>
            <a:r>
              <a:rPr lang="en-US" sz="2300" dirty="0"/>
              <a:t>joint task force (JTF) with Securities &amp; Exchange Commission of Pakistan (SECP) (securities, insurance and NBFI supervisor) for coordination and cooperation on matters related to financial conglomerates.</a:t>
            </a:r>
          </a:p>
          <a:p>
            <a:pPr marL="274320" lvl="2" indent="-274320" algn="just">
              <a:spcBef>
                <a:spcPts val="0"/>
              </a:spcBef>
              <a:spcAft>
                <a:spcPts val="1200"/>
              </a:spcAft>
              <a:buClr>
                <a:srgbClr val="C00000"/>
              </a:buClr>
              <a:buSzPct val="100000"/>
              <a:buFont typeface="Wingdings" panose="05000000000000000000" pitchFamily="2" charset="2"/>
              <a:buChar char="§"/>
            </a:pPr>
            <a:r>
              <a:rPr lang="en-US" sz="2300" dirty="0" smtClean="0"/>
              <a:t>Envisaging certain </a:t>
            </a:r>
            <a:r>
              <a:rPr lang="en-US" sz="2300" dirty="0"/>
              <a:t>amendments in the banking </a:t>
            </a:r>
            <a:r>
              <a:rPr lang="en-US" sz="2300" dirty="0" smtClean="0"/>
              <a:t>law</a:t>
            </a:r>
            <a:endParaRPr lang="en-US" sz="2300" dirty="0"/>
          </a:p>
        </p:txBody>
      </p:sp>
      <p:sp>
        <p:nvSpPr>
          <p:cNvPr id="5" name="Title 1"/>
          <p:cNvSpPr txBox="1">
            <a:spLocks/>
          </p:cNvSpPr>
          <p:nvPr/>
        </p:nvSpPr>
        <p:spPr>
          <a:xfrm>
            <a:off x="190500" y="457200"/>
            <a:ext cx="7962900" cy="715962"/>
          </a:xfrm>
          <a:prstGeom prst="rect">
            <a:avLst/>
          </a:prstGeom>
        </p:spPr>
        <p:txBody>
          <a:bodyPr vert="horz" lIns="45720" tIns="0" rIns="45720" bIns="0" anchor="b" anchorCtr="0">
            <a:noAutofit/>
          </a:bodyPr>
          <a:lstStyle/>
          <a:p>
            <a:pPr>
              <a:spcBef>
                <a:spcPct val="0"/>
              </a:spcBef>
            </a:pPr>
            <a:r>
              <a:rPr lang="en-US" sz="3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rPr>
              <a:t>	</a:t>
            </a:r>
          </a:p>
        </p:txBody>
      </p:sp>
      <p:sp>
        <p:nvSpPr>
          <p:cNvPr id="8"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200" dirty="0">
                <a:solidFill>
                  <a:schemeClr val="tx2"/>
                </a:solidFill>
              </a:rPr>
              <a:t>Financial Stability- Key initiatives</a:t>
            </a:r>
          </a:p>
        </p:txBody>
      </p:sp>
      <p:sp>
        <p:nvSpPr>
          <p:cNvPr id="9" name="Slide Number Placeholder 8"/>
          <p:cNvSpPr>
            <a:spLocks noGrp="1"/>
          </p:cNvSpPr>
          <p:nvPr>
            <p:ph type="sldNum" sz="quarter" idx="12"/>
          </p:nvPr>
        </p:nvSpPr>
        <p:spPr/>
        <p:txBody>
          <a:bodyPr/>
          <a:lstStyle/>
          <a:p>
            <a:fld id="{5C793389-A6BB-4D4C-B637-16B167612692}"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620000" cy="4931736"/>
          </a:xfrm>
        </p:spPr>
        <p:txBody>
          <a:bodyPr>
            <a:noAutofit/>
          </a:bodyPr>
          <a:lstStyle/>
          <a:p>
            <a:pPr>
              <a:spcAft>
                <a:spcPts val="1200"/>
              </a:spcAft>
              <a:buClr>
                <a:srgbClr val="C00000"/>
              </a:buClr>
              <a:buSzPct val="100000"/>
              <a:buFont typeface="Wingdings" panose="05000000000000000000" pitchFamily="2" charset="2"/>
              <a:buChar char="§"/>
            </a:pPr>
            <a:r>
              <a:rPr lang="en-US" sz="2400" dirty="0"/>
              <a:t>No universally accepted definition</a:t>
            </a:r>
          </a:p>
          <a:p>
            <a:pPr>
              <a:spcAft>
                <a:spcPts val="1200"/>
              </a:spcAft>
              <a:buClr>
                <a:srgbClr val="C00000"/>
              </a:buClr>
              <a:buSzPct val="100000"/>
              <a:buFont typeface="Wingdings" panose="05000000000000000000" pitchFamily="2" charset="2"/>
              <a:buChar char="§"/>
            </a:pPr>
            <a:r>
              <a:rPr lang="en-US" sz="2400" b="1" i="1" dirty="0"/>
              <a:t>Financial stability </a:t>
            </a:r>
            <a:r>
              <a:rPr lang="en-US" sz="2400" dirty="0"/>
              <a:t>is a situation in which the financial system is satisfactorily performing its three functions:</a:t>
            </a:r>
          </a:p>
          <a:p>
            <a:pPr lvl="1">
              <a:buClr>
                <a:schemeClr val="tx1"/>
              </a:buClr>
              <a:buFont typeface="Wingdings" pitchFamily="2" charset="2"/>
              <a:buChar char="Ø"/>
            </a:pPr>
            <a:r>
              <a:rPr lang="en-US" sz="2000" dirty="0" smtClean="0"/>
              <a:t>The financial System is efficiently and smoothly facilitating the intertemporal allocation of resources from savers to investors and allocation of economic resources in general;</a:t>
            </a:r>
          </a:p>
          <a:p>
            <a:pPr lvl="1">
              <a:buClr>
                <a:schemeClr val="tx1"/>
              </a:buClr>
              <a:buFont typeface="Wingdings" pitchFamily="2" charset="2"/>
              <a:buChar char="Ø"/>
            </a:pPr>
            <a:r>
              <a:rPr lang="en-US" sz="2000" dirty="0" smtClean="0"/>
              <a:t>Forward looking financial risks are being assessed/priced reasonably accurately and are also being relatively well managed;</a:t>
            </a:r>
          </a:p>
          <a:p>
            <a:pPr lvl="1">
              <a:buClr>
                <a:schemeClr val="tx1"/>
              </a:buClr>
              <a:buFont typeface="Wingdings" pitchFamily="2" charset="2"/>
              <a:buChar char="Ø"/>
            </a:pPr>
            <a:r>
              <a:rPr lang="en-US" sz="2000" dirty="0" smtClean="0"/>
              <a:t>The financial system can comfortably, if not smoothly, absorb financial and real economic surprises and the shocks.</a:t>
            </a:r>
          </a:p>
          <a:p>
            <a:pPr marL="0" lvl="1" indent="0" algn="r">
              <a:lnSpc>
                <a:spcPct val="90000"/>
              </a:lnSpc>
              <a:spcBef>
                <a:spcPts val="600"/>
              </a:spcBef>
              <a:buClr>
                <a:schemeClr val="tx2"/>
              </a:buClr>
              <a:buSzPct val="73000"/>
              <a:buNone/>
            </a:pPr>
            <a:r>
              <a:rPr lang="en-US" sz="1300" i="1" dirty="0">
                <a:solidFill>
                  <a:schemeClr val="tx2">
                    <a:lumMod val="75000"/>
                  </a:schemeClr>
                </a:solidFill>
              </a:rPr>
              <a:t>Source: Schinai, Garry J. 2006, Safeguarding Financial Stability: Theory and Practice (IMF)</a:t>
            </a:r>
          </a:p>
        </p:txBody>
      </p:sp>
      <p:sp>
        <p:nvSpPr>
          <p:cNvPr id="5" name="Title 1"/>
          <p:cNvSpPr>
            <a:spLocks noGrp="1"/>
          </p:cNvSpPr>
          <p:nvPr>
            <p:ph type="title"/>
          </p:nvPr>
        </p:nvSpPr>
        <p:spPr>
          <a:xfrm>
            <a:off x="457200" y="320040"/>
            <a:ext cx="7239000" cy="594360"/>
          </a:xfrm>
        </p:spPr>
        <p:txBody>
          <a:bodyPr>
            <a:normAutofit/>
          </a:bodyPr>
          <a:lstStyle/>
          <a:p>
            <a:r>
              <a:rPr lang="en-US" sz="3600" dirty="0" smtClean="0">
                <a:solidFill>
                  <a:schemeClr val="tx2"/>
                </a:solidFill>
              </a:rPr>
              <a:t>Financial Stability-Definition</a:t>
            </a:r>
            <a:endParaRPr lang="en-US" sz="3600" dirty="0">
              <a:solidFill>
                <a:schemeClr val="tx2"/>
              </a:solidFill>
            </a:endParaRPr>
          </a:p>
        </p:txBody>
      </p:sp>
      <p:sp>
        <p:nvSpPr>
          <p:cNvPr id="2" name="Slide Number Placeholder 1"/>
          <p:cNvSpPr>
            <a:spLocks noGrp="1"/>
          </p:cNvSpPr>
          <p:nvPr>
            <p:ph type="sldNum" sz="quarter" idx="12"/>
          </p:nvPr>
        </p:nvSpPr>
        <p:spPr/>
        <p:txBody>
          <a:bodyPr/>
          <a:lstStyle/>
          <a:p>
            <a:fld id="{5C793389-A6BB-4D4C-B637-16B167612692}" type="slidenum">
              <a:rPr lang="en-US" smtClean="0"/>
              <a:pPr/>
              <a:t>3</a:t>
            </a:fld>
            <a:endParaRPr lang="en-US"/>
          </a:p>
        </p:txBody>
      </p:sp>
    </p:spTree>
    <p:extLst>
      <p:ext uri="{BB962C8B-B14F-4D97-AF65-F5344CB8AC3E}">
        <p14:creationId xmlns:p14="http://schemas.microsoft.com/office/powerpoint/2010/main" val="1376722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239000" cy="4855536"/>
          </a:xfrm>
        </p:spPr>
        <p:txBody>
          <a:bodyPr>
            <a:normAutofit/>
          </a:bodyPr>
          <a:lstStyle/>
          <a:p>
            <a:pPr marL="0" indent="0">
              <a:lnSpc>
                <a:spcPct val="90000"/>
              </a:lnSpc>
              <a:spcAft>
                <a:spcPts val="600"/>
              </a:spcAft>
              <a:buNone/>
            </a:pPr>
            <a:r>
              <a:rPr lang="en-US" sz="2800" b="1" dirty="0" smtClean="0">
                <a:solidFill>
                  <a:schemeClr val="tx2">
                    <a:lumMod val="50000"/>
                  </a:schemeClr>
                </a:solidFill>
                <a:effectLst>
                  <a:outerShdw blurRad="38100" dist="38100" dir="2700000" algn="tl">
                    <a:srgbClr val="000000">
                      <a:alpha val="43137"/>
                    </a:srgbClr>
                  </a:outerShdw>
                </a:effectLst>
              </a:rPr>
              <a:t>Monitoring </a:t>
            </a:r>
            <a:r>
              <a:rPr lang="en-US" sz="2800" b="1" dirty="0">
                <a:solidFill>
                  <a:schemeClr val="tx2">
                    <a:lumMod val="50000"/>
                  </a:schemeClr>
                </a:solidFill>
                <a:effectLst>
                  <a:outerShdw blurRad="38100" dist="38100" dir="2700000" algn="tl">
                    <a:srgbClr val="000000">
                      <a:alpha val="43137"/>
                    </a:srgbClr>
                  </a:outerShdw>
                </a:effectLst>
              </a:rPr>
              <a:t>of </a:t>
            </a:r>
            <a:r>
              <a:rPr lang="en-US" sz="2800" b="1" dirty="0" smtClean="0">
                <a:solidFill>
                  <a:schemeClr val="tx2">
                    <a:lumMod val="50000"/>
                  </a:schemeClr>
                </a:solidFill>
                <a:effectLst>
                  <a:outerShdw blurRad="38100" dist="38100" dir="2700000" algn="tl">
                    <a:srgbClr val="000000">
                      <a:alpha val="43137"/>
                    </a:srgbClr>
                  </a:outerShdw>
                </a:effectLst>
              </a:rPr>
              <a:t>Large Exposures</a:t>
            </a:r>
          </a:p>
          <a:p>
            <a:pPr marL="0" indent="0">
              <a:lnSpc>
                <a:spcPct val="90000"/>
              </a:lnSpc>
              <a:spcAft>
                <a:spcPts val="600"/>
              </a:spcAft>
              <a:buNone/>
            </a:pPr>
            <a:endParaRPr lang="en-US" sz="2800" b="1" dirty="0">
              <a:solidFill>
                <a:schemeClr val="tx2">
                  <a:lumMod val="50000"/>
                </a:schemeClr>
              </a:solidFill>
              <a:effectLst>
                <a:outerShdw blurRad="38100" dist="38100" dir="2700000" algn="tl">
                  <a:srgbClr val="000000">
                    <a:alpha val="43137"/>
                  </a:srgbClr>
                </a:outerShdw>
              </a:effectLst>
            </a:endParaRPr>
          </a:p>
          <a:p>
            <a:pPr marL="274320" lvl="2" indent="-274320">
              <a:spcBef>
                <a:spcPts val="600"/>
              </a:spcBef>
              <a:spcAft>
                <a:spcPts val="3600"/>
              </a:spcAft>
              <a:buClr>
                <a:srgbClr val="C00000"/>
              </a:buClr>
              <a:buSzPct val="100000"/>
              <a:buFont typeface="Wingdings" panose="05000000000000000000" pitchFamily="2" charset="2"/>
              <a:buChar char="§"/>
            </a:pPr>
            <a:r>
              <a:rPr lang="en-US" sz="2400" dirty="0"/>
              <a:t>Under the Prudential Regulations, SBP has introduced limits on single/group obligor </a:t>
            </a:r>
            <a:r>
              <a:rPr lang="en-US" sz="2400" dirty="0" smtClean="0"/>
              <a:t>exposure and defined </a:t>
            </a:r>
            <a:r>
              <a:rPr lang="en-US" sz="2400" dirty="0"/>
              <a:t>large </a:t>
            </a:r>
            <a:r>
              <a:rPr lang="en-US" sz="2400" dirty="0" smtClean="0"/>
              <a:t>exposures; </a:t>
            </a:r>
            <a:endParaRPr lang="en-US" sz="2400" dirty="0"/>
          </a:p>
          <a:p>
            <a:pPr marL="274320" lvl="2" indent="-274320">
              <a:spcBef>
                <a:spcPts val="600"/>
              </a:spcBef>
              <a:spcAft>
                <a:spcPts val="3600"/>
              </a:spcAft>
              <a:buClr>
                <a:srgbClr val="C00000"/>
              </a:buClr>
              <a:buSzPct val="100000"/>
              <a:buFont typeface="Wingdings" panose="05000000000000000000" pitchFamily="2" charset="2"/>
              <a:buChar char="§"/>
            </a:pPr>
            <a:r>
              <a:rPr lang="en-US" sz="2400" dirty="0"/>
              <a:t>SBP </a:t>
            </a:r>
            <a:r>
              <a:rPr lang="en-US" sz="2400" dirty="0" smtClean="0"/>
              <a:t>is also </a:t>
            </a:r>
            <a:r>
              <a:rPr lang="en-US" sz="2400" dirty="0"/>
              <a:t>working to align the large exposure framework as per the BCBS </a:t>
            </a:r>
            <a:r>
              <a:rPr lang="en-US" sz="2400" dirty="0" smtClean="0"/>
              <a:t>standard “Supervisory </a:t>
            </a:r>
            <a:r>
              <a:rPr lang="en-US" sz="2400" dirty="0"/>
              <a:t>framework for measuring and controlling large exposure” issued in April 2014. </a:t>
            </a:r>
          </a:p>
        </p:txBody>
      </p:sp>
      <p:sp>
        <p:nvSpPr>
          <p:cNvPr id="5" name="Title 1"/>
          <p:cNvSpPr txBox="1">
            <a:spLocks/>
          </p:cNvSpPr>
          <p:nvPr/>
        </p:nvSpPr>
        <p:spPr>
          <a:xfrm>
            <a:off x="190500" y="228600"/>
            <a:ext cx="7962900" cy="944562"/>
          </a:xfrm>
          <a:prstGeom prst="rect">
            <a:avLst/>
          </a:prstGeom>
        </p:spPr>
        <p:txBody>
          <a:bodyPr vert="horz" lIns="45720" tIns="0" rIns="45720" bIns="0" anchor="b" anchorCtr="0">
            <a:noAutofit/>
          </a:bodyPr>
          <a:lstStyle/>
          <a:p>
            <a:pPr>
              <a:spcBef>
                <a:spcPct val="0"/>
              </a:spcBef>
            </a:pPr>
            <a:endParaRPr lang="en-US" sz="3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endParaRPr>
          </a:p>
        </p:txBody>
      </p:sp>
      <p:sp>
        <p:nvSpPr>
          <p:cNvPr id="8"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200" dirty="0">
                <a:solidFill>
                  <a:schemeClr val="tx2"/>
                </a:solidFill>
              </a:rPr>
              <a:t>Financial Stability- Key initiatives</a:t>
            </a:r>
          </a:p>
        </p:txBody>
      </p:sp>
      <p:sp>
        <p:nvSpPr>
          <p:cNvPr id="9" name="Slide Number Placeholder 8"/>
          <p:cNvSpPr>
            <a:spLocks noGrp="1"/>
          </p:cNvSpPr>
          <p:nvPr>
            <p:ph type="sldNum" sz="quarter" idx="12"/>
          </p:nvPr>
        </p:nvSpPr>
        <p:spPr/>
        <p:txBody>
          <a:bodyPr/>
          <a:lstStyle/>
          <a:p>
            <a:fld id="{5C793389-A6BB-4D4C-B637-16B167612692}"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855536"/>
          </a:xfrm>
        </p:spPr>
        <p:txBody>
          <a:bodyPr>
            <a:normAutofit fontScale="92500" lnSpcReduction="20000"/>
          </a:bodyPr>
          <a:lstStyle/>
          <a:p>
            <a:pPr marL="0" lvl="1" indent="0">
              <a:lnSpc>
                <a:spcPct val="110000"/>
              </a:lnSpc>
              <a:spcBef>
                <a:spcPts val="600"/>
              </a:spcBef>
              <a:spcAft>
                <a:spcPts val="600"/>
              </a:spcAft>
              <a:buClr>
                <a:schemeClr val="tx2"/>
              </a:buClr>
              <a:buSzPct val="73000"/>
              <a:buNone/>
            </a:pPr>
            <a:r>
              <a:rPr lang="en-US" sz="3000" b="1" dirty="0">
                <a:solidFill>
                  <a:schemeClr val="tx2">
                    <a:lumMod val="50000"/>
                  </a:schemeClr>
                </a:solidFill>
                <a:effectLst>
                  <a:outerShdw blurRad="38100" dist="38100" dir="2700000" algn="tl">
                    <a:srgbClr val="000000">
                      <a:alpha val="43137"/>
                    </a:srgbClr>
                  </a:outerShdw>
                </a:effectLst>
              </a:rPr>
              <a:t>Financial </a:t>
            </a:r>
            <a:r>
              <a:rPr lang="en-US" sz="3000" b="1" dirty="0" smtClean="0">
                <a:solidFill>
                  <a:schemeClr val="tx2">
                    <a:lumMod val="50000"/>
                  </a:schemeClr>
                </a:solidFill>
                <a:effectLst>
                  <a:outerShdw blurRad="38100" dist="38100" dir="2700000" algn="tl">
                    <a:srgbClr val="000000">
                      <a:alpha val="43137"/>
                    </a:srgbClr>
                  </a:outerShdw>
                </a:effectLst>
              </a:rPr>
              <a:t>Stability Assessments</a:t>
            </a:r>
            <a:endParaRPr lang="en-US" sz="3000" b="1" dirty="0">
              <a:solidFill>
                <a:schemeClr val="tx2">
                  <a:lumMod val="50000"/>
                </a:schemeClr>
              </a:solidFill>
              <a:effectLst>
                <a:outerShdw blurRad="38100" dist="38100" dir="2700000" algn="tl">
                  <a:srgbClr val="000000">
                    <a:alpha val="43137"/>
                  </a:srgbClr>
                </a:outerShdw>
              </a:effectLst>
            </a:endParaRPr>
          </a:p>
          <a:p>
            <a:pPr marL="274320" lvl="2" indent="-274320">
              <a:spcBef>
                <a:spcPts val="600"/>
              </a:spcBef>
              <a:spcAft>
                <a:spcPts val="1200"/>
              </a:spcAft>
              <a:buClr>
                <a:srgbClr val="C00000"/>
              </a:buClr>
              <a:buSzPct val="100000"/>
              <a:buFont typeface="Wingdings" panose="05000000000000000000" pitchFamily="2" charset="2"/>
              <a:buChar char="§"/>
            </a:pPr>
            <a:r>
              <a:rPr lang="en-US" sz="2500" dirty="0"/>
              <a:t>Annual Report on State of Economy</a:t>
            </a:r>
          </a:p>
          <a:p>
            <a:pPr marL="274320" lvl="2" indent="-274320">
              <a:spcBef>
                <a:spcPts val="600"/>
              </a:spcBef>
              <a:spcAft>
                <a:spcPts val="1200"/>
              </a:spcAft>
              <a:buClr>
                <a:srgbClr val="C00000"/>
              </a:buClr>
              <a:buSzPct val="100000"/>
              <a:buFont typeface="Wingdings" panose="05000000000000000000" pitchFamily="2" charset="2"/>
              <a:buChar char="§"/>
            </a:pPr>
            <a:r>
              <a:rPr lang="en-US" sz="2500" dirty="0"/>
              <a:t>Annual Financial Stability Review</a:t>
            </a:r>
          </a:p>
          <a:p>
            <a:pPr marL="274320" lvl="2" indent="-274320">
              <a:lnSpc>
                <a:spcPct val="120000"/>
              </a:lnSpc>
              <a:spcBef>
                <a:spcPts val="600"/>
              </a:spcBef>
              <a:spcAft>
                <a:spcPts val="1200"/>
              </a:spcAft>
              <a:buClr>
                <a:srgbClr val="C00000"/>
              </a:buClr>
              <a:buSzPct val="100000"/>
              <a:buFont typeface="Wingdings" panose="05000000000000000000" pitchFamily="2" charset="2"/>
              <a:buChar char="§"/>
            </a:pPr>
            <a:r>
              <a:rPr lang="en-US" sz="2500" dirty="0"/>
              <a:t>Quarterly reports on State of Economy, Performance of Banking System, Payment Systems, Islamic Banking etc.</a:t>
            </a:r>
          </a:p>
          <a:p>
            <a:pPr marL="274320" lvl="2" indent="-274320">
              <a:lnSpc>
                <a:spcPct val="120000"/>
              </a:lnSpc>
              <a:spcBef>
                <a:spcPts val="600"/>
              </a:spcBef>
              <a:spcAft>
                <a:spcPts val="1200"/>
              </a:spcAft>
              <a:buClr>
                <a:srgbClr val="C00000"/>
              </a:buClr>
              <a:buSzPct val="100000"/>
              <a:buFont typeface="Wingdings" panose="05000000000000000000" pitchFamily="2" charset="2"/>
              <a:buChar char="§"/>
            </a:pPr>
            <a:r>
              <a:rPr lang="en-US" sz="2500" dirty="0"/>
              <a:t>Quarterly Financial Soundness Indicators-Core and encouraged both</a:t>
            </a:r>
          </a:p>
          <a:p>
            <a:pPr marL="274320" lvl="2" indent="-274320">
              <a:spcBef>
                <a:spcPts val="600"/>
              </a:spcBef>
              <a:spcAft>
                <a:spcPts val="1200"/>
              </a:spcAft>
              <a:buClr>
                <a:srgbClr val="C00000"/>
              </a:buClr>
              <a:buSzPct val="100000"/>
              <a:buFont typeface="Wingdings" panose="05000000000000000000" pitchFamily="2" charset="2"/>
              <a:buChar char="§"/>
            </a:pPr>
            <a:r>
              <a:rPr lang="en-US" sz="2500" dirty="0"/>
              <a:t>Stress Testing-Sensitivity and Scenario Analysis</a:t>
            </a:r>
          </a:p>
          <a:p>
            <a:pPr marL="274320" lvl="2" indent="-274320">
              <a:spcBef>
                <a:spcPts val="600"/>
              </a:spcBef>
              <a:spcAft>
                <a:spcPts val="1200"/>
              </a:spcAft>
              <a:buClr>
                <a:srgbClr val="C00000"/>
              </a:buClr>
              <a:buSzPct val="100000"/>
              <a:buFont typeface="Wingdings" panose="05000000000000000000" pitchFamily="2" charset="2"/>
              <a:buChar char="§"/>
            </a:pPr>
            <a:r>
              <a:rPr lang="en-US" sz="2500" dirty="0"/>
              <a:t>Regular Studies on Financial Sector </a:t>
            </a:r>
            <a:r>
              <a:rPr lang="en-US" sz="2500" dirty="0" smtClean="0"/>
              <a:t>Issues</a:t>
            </a:r>
            <a:endParaRPr lang="en-US" dirty="0" smtClean="0"/>
          </a:p>
          <a:p>
            <a:endParaRPr lang="en-US" dirty="0"/>
          </a:p>
        </p:txBody>
      </p:sp>
      <p:sp>
        <p:nvSpPr>
          <p:cNvPr id="5"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200" dirty="0">
                <a:solidFill>
                  <a:schemeClr val="tx2"/>
                </a:solidFill>
              </a:rPr>
              <a:t>Financial Stability- Key initiatives</a:t>
            </a:r>
          </a:p>
        </p:txBody>
      </p:sp>
      <p:sp>
        <p:nvSpPr>
          <p:cNvPr id="4" name="Slide Number Placeholder 3"/>
          <p:cNvSpPr>
            <a:spLocks noGrp="1"/>
          </p:cNvSpPr>
          <p:nvPr>
            <p:ph type="sldNum" sz="quarter" idx="12"/>
          </p:nvPr>
        </p:nvSpPr>
        <p:spPr/>
        <p:txBody>
          <a:bodyPr/>
          <a:lstStyle/>
          <a:p>
            <a:fld id="{5C793389-A6BB-4D4C-B637-16B167612692}"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855536"/>
          </a:xfrm>
        </p:spPr>
        <p:txBody>
          <a:bodyPr>
            <a:normAutofit lnSpcReduction="10000"/>
          </a:bodyPr>
          <a:lstStyle/>
          <a:p>
            <a:pPr marL="0" lvl="1" indent="0">
              <a:spcBef>
                <a:spcPts val="600"/>
              </a:spcBef>
              <a:spcAft>
                <a:spcPts val="600"/>
              </a:spcAft>
              <a:buClr>
                <a:schemeClr val="tx2"/>
              </a:buClr>
              <a:buSzPct val="73000"/>
              <a:buNone/>
            </a:pPr>
            <a:r>
              <a:rPr lang="en-US" sz="2800" b="1" dirty="0">
                <a:solidFill>
                  <a:schemeClr val="tx2">
                    <a:lumMod val="50000"/>
                  </a:schemeClr>
                </a:solidFill>
                <a:effectLst>
                  <a:outerShdw blurRad="38100" dist="38100" dir="2700000" algn="tl">
                    <a:srgbClr val="000000">
                      <a:alpha val="43137"/>
                    </a:srgbClr>
                  </a:outerShdw>
                </a:effectLst>
              </a:rPr>
              <a:t>Assessment of International standards and best practices</a:t>
            </a:r>
          </a:p>
          <a:p>
            <a:pPr marL="274320" lvl="2" indent="-274320">
              <a:lnSpc>
                <a:spcPct val="110000"/>
              </a:lnSpc>
              <a:spcBef>
                <a:spcPts val="600"/>
              </a:spcBef>
              <a:spcAft>
                <a:spcPts val="1200"/>
              </a:spcAft>
              <a:buClr>
                <a:srgbClr val="C00000"/>
              </a:buClr>
              <a:buSzPct val="100000"/>
              <a:buFont typeface="Wingdings" panose="05000000000000000000" pitchFamily="2" charset="2"/>
              <a:buChar char="§"/>
            </a:pPr>
            <a:r>
              <a:rPr lang="en-US" sz="2400" dirty="0" smtClean="0"/>
              <a:t>FSB Key Attributes </a:t>
            </a:r>
            <a:r>
              <a:rPr lang="en-US" sz="2400" dirty="0"/>
              <a:t>of Effective </a:t>
            </a:r>
            <a:r>
              <a:rPr lang="en-US" sz="2400" dirty="0" smtClean="0"/>
              <a:t>Resolution Regime; </a:t>
            </a:r>
            <a:endParaRPr lang="en-US" sz="2400" dirty="0"/>
          </a:p>
          <a:p>
            <a:pPr marL="274320" lvl="2" indent="-274320">
              <a:lnSpc>
                <a:spcPct val="110000"/>
              </a:lnSpc>
              <a:spcBef>
                <a:spcPts val="600"/>
              </a:spcBef>
              <a:spcAft>
                <a:spcPts val="1200"/>
              </a:spcAft>
              <a:buClr>
                <a:srgbClr val="C00000"/>
              </a:buClr>
              <a:buSzPct val="100000"/>
              <a:buFont typeface="Wingdings" panose="05000000000000000000" pitchFamily="2" charset="2"/>
              <a:buChar char="§"/>
            </a:pPr>
            <a:r>
              <a:rPr lang="en-US" sz="2400" dirty="0"/>
              <a:t>Basel Core Principles for </a:t>
            </a:r>
            <a:r>
              <a:rPr lang="en-US" sz="2400" dirty="0" smtClean="0"/>
              <a:t>Effective </a:t>
            </a:r>
            <a:r>
              <a:rPr lang="en-US" sz="2400" dirty="0"/>
              <a:t>Banking </a:t>
            </a:r>
            <a:r>
              <a:rPr lang="en-US" sz="2400" dirty="0" smtClean="0"/>
              <a:t>Supervision;</a:t>
            </a:r>
            <a:endParaRPr lang="en-US" sz="2400" dirty="0"/>
          </a:p>
          <a:p>
            <a:pPr marL="274320" lvl="2" indent="-274320">
              <a:lnSpc>
                <a:spcPct val="110000"/>
              </a:lnSpc>
              <a:spcBef>
                <a:spcPts val="600"/>
              </a:spcBef>
              <a:spcAft>
                <a:spcPts val="1200"/>
              </a:spcAft>
              <a:buClr>
                <a:srgbClr val="C00000"/>
              </a:buClr>
              <a:buSzPct val="100000"/>
              <a:buFont typeface="Wingdings" panose="05000000000000000000" pitchFamily="2" charset="2"/>
              <a:buChar char="§"/>
            </a:pPr>
            <a:r>
              <a:rPr lang="en-US" sz="2400" dirty="0"/>
              <a:t>Effective </a:t>
            </a:r>
            <a:r>
              <a:rPr lang="en-US" sz="2400" dirty="0" smtClean="0"/>
              <a:t>Elements </a:t>
            </a:r>
            <a:r>
              <a:rPr lang="en-US" sz="2400" dirty="0"/>
              <a:t>of Macro prudential </a:t>
            </a:r>
            <a:r>
              <a:rPr lang="en-US" sz="2400" dirty="0" smtClean="0"/>
              <a:t>Policy Framework;</a:t>
            </a:r>
            <a:endParaRPr lang="en-US" sz="2400" dirty="0"/>
          </a:p>
          <a:p>
            <a:pPr marL="274320" lvl="2" indent="-274320">
              <a:lnSpc>
                <a:spcPct val="110000"/>
              </a:lnSpc>
              <a:spcBef>
                <a:spcPts val="600"/>
              </a:spcBef>
              <a:spcAft>
                <a:spcPts val="1200"/>
              </a:spcAft>
              <a:buClr>
                <a:srgbClr val="C00000"/>
              </a:buClr>
              <a:buSzPct val="100000"/>
              <a:buFont typeface="Wingdings" panose="05000000000000000000" pitchFamily="2" charset="2"/>
              <a:buChar char="§"/>
            </a:pPr>
            <a:r>
              <a:rPr lang="en-US" sz="2400" dirty="0"/>
              <a:t>Comments on </a:t>
            </a:r>
            <a:r>
              <a:rPr lang="en-US" sz="2400" dirty="0" smtClean="0"/>
              <a:t>Consultative </a:t>
            </a:r>
            <a:r>
              <a:rPr lang="en-US" sz="2400" dirty="0"/>
              <a:t>Documents issued by BIS and FSB and assessment of various standards for possible application in </a:t>
            </a:r>
            <a:r>
              <a:rPr lang="en-US" sz="2400" dirty="0" smtClean="0"/>
              <a:t>Pakistan;</a:t>
            </a:r>
            <a:endParaRPr lang="en-US" sz="2400" dirty="0"/>
          </a:p>
          <a:p>
            <a:endParaRPr lang="en-US" dirty="0"/>
          </a:p>
          <a:p>
            <a:endParaRPr lang="en-US" dirty="0" smtClean="0"/>
          </a:p>
          <a:p>
            <a:endParaRPr lang="en-US" dirty="0" smtClean="0"/>
          </a:p>
          <a:p>
            <a:endParaRPr lang="en-US" dirty="0" smtClean="0"/>
          </a:p>
          <a:p>
            <a:endParaRPr lang="en-US" dirty="0"/>
          </a:p>
        </p:txBody>
      </p:sp>
      <p:sp>
        <p:nvSpPr>
          <p:cNvPr id="5"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r>
              <a:rPr lang="en-US" sz="3200" dirty="0">
                <a:solidFill>
                  <a:schemeClr val="tx2"/>
                </a:solidFill>
              </a:rPr>
              <a:t>Financial Stability- Key initiatives</a:t>
            </a:r>
          </a:p>
        </p:txBody>
      </p:sp>
      <p:sp>
        <p:nvSpPr>
          <p:cNvPr id="6" name="Slide Number Placeholder 5"/>
          <p:cNvSpPr>
            <a:spLocks noGrp="1"/>
          </p:cNvSpPr>
          <p:nvPr>
            <p:ph type="sldNum" sz="quarter" idx="12"/>
          </p:nvPr>
        </p:nvSpPr>
        <p:spPr/>
        <p:txBody>
          <a:bodyPr/>
          <a:lstStyle/>
          <a:p>
            <a:fld id="{5C793389-A6BB-4D4C-B637-16B167612692}" type="slidenum">
              <a:rPr lang="en-US" smtClean="0"/>
              <a:pPr/>
              <a:t>32</a:t>
            </a:fld>
            <a:endParaRPr lang="en-US"/>
          </a:p>
        </p:txBody>
      </p:sp>
    </p:spTree>
    <p:extLst>
      <p:ext uri="{BB962C8B-B14F-4D97-AF65-F5344CB8AC3E}">
        <p14:creationId xmlns:p14="http://schemas.microsoft.com/office/powerpoint/2010/main" val="17466306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262255" y="1676400"/>
            <a:ext cx="7814946" cy="4309537"/>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fld id="{5C793389-A6BB-4D4C-B637-16B167612692}" type="slidenum">
              <a:rPr lang="en-US" smtClean="0"/>
              <a:pPr/>
              <a:t>33</a:t>
            </a:fld>
            <a:endParaRPr lang="en-US"/>
          </a:p>
        </p:txBody>
      </p:sp>
      <p:sp>
        <p:nvSpPr>
          <p:cNvPr id="5"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defRPr/>
            </a:pPr>
            <a:r>
              <a:rPr lang="en-US" sz="3200" dirty="0">
                <a:solidFill>
                  <a:schemeClr val="tx2"/>
                </a:solidFill>
              </a:rPr>
              <a:t>Structure of Financial System</a:t>
            </a:r>
          </a:p>
        </p:txBody>
      </p:sp>
    </p:spTree>
    <p:extLst>
      <p:ext uri="{BB962C8B-B14F-4D97-AF65-F5344CB8AC3E}">
        <p14:creationId xmlns:p14="http://schemas.microsoft.com/office/powerpoint/2010/main" val="35512493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13281765"/>
              </p:ext>
            </p:extLst>
          </p:nvPr>
        </p:nvGraphicFramePr>
        <p:xfrm>
          <a:off x="228600" y="1600200"/>
          <a:ext cx="7848600" cy="4956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5C793389-A6BB-4D4C-B637-16B167612692}" type="slidenum">
              <a:rPr lang="en-US" smtClean="0"/>
              <a:pPr/>
              <a:t>34</a:t>
            </a:fld>
            <a:endParaRPr lang="en-US"/>
          </a:p>
        </p:txBody>
      </p:sp>
      <p:sp>
        <p:nvSpPr>
          <p:cNvPr id="6"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defRPr/>
            </a:pPr>
            <a:r>
              <a:rPr lang="en-US" sz="3200" dirty="0">
                <a:solidFill>
                  <a:schemeClr val="tx2"/>
                </a:solidFill>
              </a:rPr>
              <a:t>Structure of Financial System</a:t>
            </a:r>
          </a:p>
        </p:txBody>
      </p:sp>
    </p:spTree>
    <p:extLst>
      <p:ext uri="{BB962C8B-B14F-4D97-AF65-F5344CB8AC3E}">
        <p14:creationId xmlns:p14="http://schemas.microsoft.com/office/powerpoint/2010/main" val="31143385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4"/>
          <p:cNvGraphicFramePr>
            <a:graphicFrameLocks/>
          </p:cNvGraphicFramePr>
          <p:nvPr>
            <p:extLst>
              <p:ext uri="{D42A27DB-BD31-4B8C-83A1-F6EECF244321}">
                <p14:modId xmlns:p14="http://schemas.microsoft.com/office/powerpoint/2010/main" val="3261548256"/>
              </p:ext>
            </p:extLst>
          </p:nvPr>
        </p:nvGraphicFramePr>
        <p:xfrm>
          <a:off x="304800" y="1617783"/>
          <a:ext cx="7543801" cy="5001882"/>
        </p:xfrm>
        <a:graphic>
          <a:graphicData uri="http://schemas.openxmlformats.org/drawingml/2006/table">
            <a:tbl>
              <a:tblPr>
                <a:effectLst/>
              </a:tblPr>
              <a:tblGrid>
                <a:gridCol w="1987774">
                  <a:extLst>
                    <a:ext uri="{9D8B030D-6E8A-4147-A177-3AD203B41FA5}">
                      <a16:colId xmlns:a16="http://schemas.microsoft.com/office/drawing/2014/main" val="20000"/>
                    </a:ext>
                  </a:extLst>
                </a:gridCol>
                <a:gridCol w="700761">
                  <a:extLst>
                    <a:ext uri="{9D8B030D-6E8A-4147-A177-3AD203B41FA5}">
                      <a16:colId xmlns:a16="http://schemas.microsoft.com/office/drawing/2014/main" val="20003"/>
                    </a:ext>
                  </a:extLst>
                </a:gridCol>
                <a:gridCol w="763328">
                  <a:extLst>
                    <a:ext uri="{9D8B030D-6E8A-4147-A177-3AD203B41FA5}">
                      <a16:colId xmlns:a16="http://schemas.microsoft.com/office/drawing/2014/main" val="20004"/>
                    </a:ext>
                  </a:extLst>
                </a:gridCol>
                <a:gridCol w="763328">
                  <a:extLst>
                    <a:ext uri="{9D8B030D-6E8A-4147-A177-3AD203B41FA5}">
                      <a16:colId xmlns:a16="http://schemas.microsoft.com/office/drawing/2014/main" val="20005"/>
                    </a:ext>
                  </a:extLst>
                </a:gridCol>
                <a:gridCol w="863435">
                  <a:extLst>
                    <a:ext uri="{9D8B030D-6E8A-4147-A177-3AD203B41FA5}">
                      <a16:colId xmlns:a16="http://schemas.microsoft.com/office/drawing/2014/main" val="20006"/>
                    </a:ext>
                  </a:extLst>
                </a:gridCol>
                <a:gridCol w="838410">
                  <a:extLst>
                    <a:ext uri="{9D8B030D-6E8A-4147-A177-3AD203B41FA5}">
                      <a16:colId xmlns:a16="http://schemas.microsoft.com/office/drawing/2014/main" val="20007"/>
                    </a:ext>
                  </a:extLst>
                </a:gridCol>
                <a:gridCol w="838410">
                  <a:extLst>
                    <a:ext uri="{9D8B030D-6E8A-4147-A177-3AD203B41FA5}">
                      <a16:colId xmlns:a16="http://schemas.microsoft.com/office/drawing/2014/main" val="20008"/>
                    </a:ext>
                  </a:extLst>
                </a:gridCol>
                <a:gridCol w="788355">
                  <a:extLst>
                    <a:ext uri="{9D8B030D-6E8A-4147-A177-3AD203B41FA5}">
                      <a16:colId xmlns:a16="http://schemas.microsoft.com/office/drawing/2014/main" val="20009"/>
                    </a:ext>
                  </a:extLst>
                </a:gridCol>
              </a:tblGrid>
              <a:tr h="481441">
                <a:tc gridSpan="7">
                  <a:txBody>
                    <a:bodyPr/>
                    <a:lstStyle/>
                    <a:p>
                      <a:pPr algn="ctr" rtl="0" fontAlgn="b"/>
                      <a:r>
                        <a:rPr lang="en-US" sz="2400" b="1" i="0" u="none" strike="noStrike" dirty="0">
                          <a:solidFill>
                            <a:schemeClr val="bg1"/>
                          </a:solidFill>
                          <a:latin typeface="Times New Roman"/>
                        </a:rPr>
                        <a:t>Asset Composition of Financial Sector</a:t>
                      </a:r>
                    </a:p>
                  </a:txBody>
                  <a:tcPr marL="6368" marR="6368" marT="6368" marB="0" anchor="ctr">
                    <a:lnL>
                      <a:noFill/>
                    </a:lnL>
                    <a:lnR>
                      <a:noFill/>
                    </a:lnR>
                    <a:lnT>
                      <a:noFill/>
                    </a:lnT>
                    <a:lnB w="635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2000" b="0" i="0" u="none" strike="noStrike" dirty="0">
                        <a:solidFill>
                          <a:schemeClr val="bg1"/>
                        </a:solidFill>
                        <a:latin typeface="Calibri"/>
                      </a:endParaRP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242344">
                <a:tc>
                  <a:txBody>
                    <a:bodyPr/>
                    <a:lstStyle/>
                    <a:p>
                      <a:pPr algn="l" rtl="0" fontAlgn="b"/>
                      <a:r>
                        <a:rPr lang="en-US" sz="1400" b="0" i="0" u="none" strike="noStrike" dirty="0">
                          <a:solidFill>
                            <a:schemeClr val="tx1"/>
                          </a:solidFill>
                          <a:latin typeface="Times New Roman"/>
                        </a:rPr>
                        <a:t> </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dirty="0">
                          <a:solidFill>
                            <a:schemeClr val="tx1"/>
                          </a:solidFill>
                          <a:latin typeface="Times New Roman"/>
                        </a:rPr>
                        <a:t>CY10</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dirty="0">
                          <a:solidFill>
                            <a:schemeClr val="tx1"/>
                          </a:solidFill>
                          <a:latin typeface="Times New Roman"/>
                        </a:rPr>
                        <a:t>CY11 </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dirty="0">
                          <a:solidFill>
                            <a:schemeClr val="tx1"/>
                          </a:solidFill>
                          <a:latin typeface="Times New Roman"/>
                        </a:rPr>
                        <a:t>CY12 </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a:solidFill>
                            <a:schemeClr val="tx1"/>
                          </a:solidFill>
                          <a:latin typeface="Times New Roman"/>
                        </a:rPr>
                        <a:t>CY13 </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dirty="0">
                          <a:solidFill>
                            <a:schemeClr val="tx1"/>
                          </a:solidFill>
                          <a:latin typeface="Times New Roman"/>
                        </a:rPr>
                        <a:t>CY14 </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dirty="0">
                          <a:solidFill>
                            <a:schemeClr val="tx1"/>
                          </a:solidFill>
                          <a:latin typeface="Times New Roman"/>
                        </a:rPr>
                        <a:t>CY15 </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600" b="1" i="0" u="none" strike="noStrike" dirty="0">
                          <a:solidFill>
                            <a:schemeClr val="tx1"/>
                          </a:solidFill>
                          <a:latin typeface="Times New Roman"/>
                        </a:rPr>
                        <a:t>CY16</a:t>
                      </a:r>
                    </a:p>
                  </a:txBody>
                  <a:tcPr marL="6368" marR="6368" marT="636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242344">
                <a:tc>
                  <a:txBody>
                    <a:bodyPr/>
                    <a:lstStyle/>
                    <a:p>
                      <a:pPr algn="l" rtl="0" fontAlgn="b"/>
                      <a:r>
                        <a:rPr lang="en-US" sz="1600" b="0" i="0" u="none" strike="noStrike" dirty="0">
                          <a:solidFill>
                            <a:schemeClr val="tx1"/>
                          </a:solidFill>
                          <a:latin typeface="Times New Roman"/>
                        </a:rPr>
                        <a:t>Asset (</a:t>
                      </a:r>
                      <a:r>
                        <a:rPr lang="en-US" sz="1600" b="0" i="0" u="none" strike="noStrike" dirty="0" err="1">
                          <a:solidFill>
                            <a:schemeClr val="tx1"/>
                          </a:solidFill>
                          <a:latin typeface="Times New Roman"/>
                        </a:rPr>
                        <a:t>bln</a:t>
                      </a:r>
                      <a:r>
                        <a:rPr lang="en-US" sz="1600" b="0" i="0" u="none" strike="noStrike" dirty="0">
                          <a:solidFill>
                            <a:schemeClr val="tx1"/>
                          </a:solidFill>
                          <a:latin typeface="Times New Roman"/>
                        </a:rPr>
                        <a:t> Rupees)</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9,659</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11,137</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12,980</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14,213 </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16,205 </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     18,870 </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    21,580 </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extLst>
                  <a:ext uri="{0D108BD9-81ED-4DB2-BD59-A6C34878D82A}">
                    <a16:rowId xmlns:a16="http://schemas.microsoft.com/office/drawing/2014/main" val="10002"/>
                  </a:ext>
                </a:extLst>
              </a:tr>
              <a:tr h="252040">
                <a:tc>
                  <a:txBody>
                    <a:bodyPr/>
                    <a:lstStyle/>
                    <a:p>
                      <a:pPr algn="l" rtl="0" fontAlgn="b"/>
                      <a:r>
                        <a:rPr lang="en-US" sz="1600" b="1" i="1" u="none" strike="noStrike" dirty="0">
                          <a:solidFill>
                            <a:schemeClr val="tx1"/>
                          </a:solidFill>
                          <a:latin typeface="Times New Roman"/>
                        </a:rPr>
                        <a:t>Growth Rate</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9.4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15.3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16.5 </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9.5 </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14.0 </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15.6 </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        15.2 </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3"/>
                  </a:ext>
                </a:extLst>
              </a:tr>
              <a:tr h="318212">
                <a:tc gridSpan="2">
                  <a:txBody>
                    <a:bodyPr/>
                    <a:lstStyle/>
                    <a:p>
                      <a:pPr algn="l" rtl="0" fontAlgn="b"/>
                      <a:r>
                        <a:rPr lang="en-US" sz="1600" b="1" i="1" u="none" strike="noStrike" dirty="0">
                          <a:solidFill>
                            <a:schemeClr val="tx1"/>
                          </a:solidFill>
                          <a:latin typeface="Times New Roman"/>
                        </a:rPr>
                        <a:t>As percent of Total Assets</a:t>
                      </a:r>
                    </a:p>
                  </a:txBody>
                  <a:tcPr marL="6368" marR="6368" marT="6368" marB="0" anchor="ctr">
                    <a:lnL>
                      <a:noFill/>
                    </a:lnL>
                    <a:lnR>
                      <a:noFill/>
                    </a:lnR>
                    <a:lnT>
                      <a:noFill/>
                    </a:lnT>
                    <a:lnB>
                      <a:noFill/>
                    </a:lnB>
                    <a:solidFill>
                      <a:schemeClr val="accent1">
                        <a:lumMod val="40000"/>
                        <a:lumOff val="60000"/>
                      </a:schemeClr>
                    </a:solidFill>
                  </a:tcPr>
                </a:tc>
                <a:tc hMerge="1">
                  <a:txBody>
                    <a:bodyPr/>
                    <a:lstStyle/>
                    <a:p>
                      <a:pPr algn="l" fontAlgn="b"/>
                      <a:endParaRPr lang="en-US" sz="1400" b="0" i="0" u="none" strike="noStrike" dirty="0">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dirty="0">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dirty="0">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Calibri"/>
                      </a:endParaRP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4"/>
                  </a:ext>
                </a:extLst>
              </a:tr>
              <a:tr h="288286">
                <a:tc>
                  <a:txBody>
                    <a:bodyPr/>
                    <a:lstStyle/>
                    <a:p>
                      <a:pPr algn="l" rtl="0" fontAlgn="b"/>
                      <a:r>
                        <a:rPr lang="en-US" sz="1600" b="0" i="0" u="none" strike="noStrike" dirty="0">
                          <a:solidFill>
                            <a:schemeClr val="tx1"/>
                          </a:solidFill>
                          <a:latin typeface="Times New Roman"/>
                        </a:rPr>
                        <a:t>MFBs </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0.8</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5"/>
                  </a:ext>
                </a:extLst>
              </a:tr>
              <a:tr h="242344">
                <a:tc>
                  <a:txBody>
                    <a:bodyPr/>
                    <a:lstStyle/>
                    <a:p>
                      <a:pPr algn="l" rtl="0" fontAlgn="b"/>
                      <a:r>
                        <a:rPr lang="en-US" sz="1600" b="0" i="0" u="none" strike="noStrike" dirty="0">
                          <a:solidFill>
                            <a:schemeClr val="tx1"/>
                          </a:solidFill>
                          <a:latin typeface="Times New Roman"/>
                        </a:rPr>
                        <a:t>NBFIs</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4.6</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4.1</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4.1</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3.9</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6.1</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6"/>
                  </a:ext>
                </a:extLst>
              </a:tr>
              <a:tr h="242344">
                <a:tc>
                  <a:txBody>
                    <a:bodyPr/>
                    <a:lstStyle/>
                    <a:p>
                      <a:pPr algn="l" rtl="0" fontAlgn="b"/>
                      <a:r>
                        <a:rPr lang="en-US" sz="1600" b="0" i="0" u="none" strike="noStrike" dirty="0">
                          <a:solidFill>
                            <a:schemeClr val="tx1"/>
                          </a:solidFill>
                          <a:latin typeface="Times New Roman"/>
                        </a:rPr>
                        <a:t>Insurance</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4.7</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4.6</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7"/>
                  </a:ext>
                </a:extLst>
              </a:tr>
              <a:tr h="242344">
                <a:tc>
                  <a:txBody>
                    <a:bodyPr/>
                    <a:lstStyle/>
                    <a:p>
                      <a:pPr algn="l" rtl="0" fontAlgn="b"/>
                      <a:r>
                        <a:rPr lang="en-US" sz="1600" b="0" i="0" u="none" strike="noStrike" dirty="0">
                          <a:solidFill>
                            <a:schemeClr val="tx1"/>
                          </a:solidFill>
                          <a:latin typeface="Times New Roman"/>
                        </a:rPr>
                        <a:t>CDNS</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17.3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17.2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15.5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16.9</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16.1</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16.3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15.2</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8"/>
                  </a:ext>
                </a:extLst>
              </a:tr>
              <a:tr h="242344">
                <a:tc>
                  <a:txBody>
                    <a:bodyPr/>
                    <a:lstStyle/>
                    <a:p>
                      <a:pPr algn="l" rtl="0" fontAlgn="b"/>
                      <a:r>
                        <a:rPr lang="en-US" sz="1600" b="0" i="0" u="none" strike="noStrike" dirty="0">
                          <a:solidFill>
                            <a:schemeClr val="tx1"/>
                          </a:solidFill>
                          <a:latin typeface="Times New Roman"/>
                        </a:rPr>
                        <a:t>Banks</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73.9</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73.7</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75.2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74.1</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74.7</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75.0</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73.4</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09"/>
                  </a:ext>
                </a:extLst>
              </a:tr>
              <a:tr h="252040">
                <a:tc gridSpan="2">
                  <a:txBody>
                    <a:bodyPr/>
                    <a:lstStyle/>
                    <a:p>
                      <a:pPr algn="l" rtl="0" fontAlgn="b"/>
                      <a:r>
                        <a:rPr lang="en-US" sz="1600" b="1" i="1" u="none" strike="noStrike" dirty="0">
                          <a:solidFill>
                            <a:schemeClr val="tx1"/>
                          </a:solidFill>
                          <a:latin typeface="Times New Roman"/>
                        </a:rPr>
                        <a:t>As Percent of GDP</a:t>
                      </a:r>
                    </a:p>
                  </a:txBody>
                  <a:tcPr marL="6368" marR="6368" marT="6368" marB="0" anchor="ctr">
                    <a:lnL>
                      <a:noFill/>
                    </a:lnL>
                    <a:lnR>
                      <a:noFill/>
                    </a:lnR>
                    <a:lnT>
                      <a:noFill/>
                    </a:lnT>
                    <a:lnB>
                      <a:noFill/>
                    </a:lnB>
                    <a:solidFill>
                      <a:schemeClr val="accent1">
                        <a:lumMod val="40000"/>
                        <a:lumOff val="60000"/>
                      </a:schemeClr>
                    </a:solidFill>
                  </a:tcPr>
                </a:tc>
                <a:tc hMerge="1">
                  <a:txBody>
                    <a:bodyPr/>
                    <a:lstStyle/>
                    <a:p>
                      <a:pPr algn="l" fontAlgn="b"/>
                      <a:endParaRPr lang="en-US" sz="1400" b="0" i="0" u="none" strike="noStrike" dirty="0">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dirty="0">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dirty="0">
                        <a:solidFill>
                          <a:schemeClr val="tx1"/>
                        </a:solidFill>
                        <a:latin typeface="Times New Roman"/>
                      </a:endParaRPr>
                    </a:p>
                  </a:txBody>
                  <a:tcPr marL="6368" marR="6368" marT="6368" marB="0" anchor="b">
                    <a:lnL>
                      <a:noFill/>
                    </a:lnL>
                    <a:lnR>
                      <a:noFill/>
                    </a:lnR>
                    <a:lnT>
                      <a:noFill/>
                    </a:lnT>
                    <a:lnB>
                      <a:noFill/>
                    </a:lnB>
                    <a:solidFill>
                      <a:schemeClr val="accent1">
                        <a:lumMod val="40000"/>
                        <a:lumOff val="60000"/>
                      </a:schemeClr>
                    </a:solidFill>
                  </a:tcPr>
                </a:tc>
                <a:tc>
                  <a:txBody>
                    <a:bodyPr/>
                    <a:lstStyle/>
                    <a:p>
                      <a:pPr algn="l" fontAlgn="b"/>
                      <a:endParaRPr lang="en-US" sz="1400" b="0" i="0" u="none" strike="noStrike" dirty="0">
                        <a:solidFill>
                          <a:schemeClr val="tx1"/>
                        </a:solidFill>
                        <a:latin typeface="Calibri"/>
                      </a:endParaRP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0"/>
                  </a:ext>
                </a:extLst>
              </a:tr>
              <a:tr h="242344">
                <a:tc>
                  <a:txBody>
                    <a:bodyPr/>
                    <a:lstStyle/>
                    <a:p>
                      <a:pPr algn="l" rtl="0" fontAlgn="b"/>
                      <a:r>
                        <a:rPr lang="en-US" sz="1600" b="0" i="0" u="none" strike="noStrike" dirty="0">
                          <a:solidFill>
                            <a:schemeClr val="tx1"/>
                          </a:solidFill>
                          <a:latin typeface="Times New Roman"/>
                        </a:rPr>
                        <a:t>MFBs </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0.1</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0.4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0.6</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1"/>
                  </a:ext>
                </a:extLst>
              </a:tr>
              <a:tr h="242344">
                <a:tc>
                  <a:txBody>
                    <a:bodyPr/>
                    <a:lstStyle/>
                    <a:p>
                      <a:pPr algn="l" rtl="0" fontAlgn="b"/>
                      <a:r>
                        <a:rPr lang="en-US" sz="1600" b="0" i="0" u="none" strike="noStrike" dirty="0">
                          <a:solidFill>
                            <a:schemeClr val="tx1"/>
                          </a:solidFill>
                          <a:latin typeface="Times New Roman"/>
                        </a:rPr>
                        <a:t>NBFIs</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2.6</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2.5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2.7</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2.3</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2.4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2.7</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4.4</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2"/>
                  </a:ext>
                </a:extLst>
              </a:tr>
              <a:tr h="242344">
                <a:tc>
                  <a:txBody>
                    <a:bodyPr/>
                    <a:lstStyle/>
                    <a:p>
                      <a:pPr algn="l" rtl="0" fontAlgn="b"/>
                      <a:r>
                        <a:rPr lang="en-US" sz="1600" b="0" i="0" u="none" strike="noStrike" dirty="0">
                          <a:solidFill>
                            <a:schemeClr val="tx1"/>
                          </a:solidFill>
                          <a:latin typeface="Times New Roman"/>
                        </a:rPr>
                        <a:t>Insurance</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2.5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2.6</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2.5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2.5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2.8</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3.0</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3.3</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3"/>
                  </a:ext>
                </a:extLst>
              </a:tr>
              <a:tr h="242344">
                <a:tc>
                  <a:txBody>
                    <a:bodyPr/>
                    <a:lstStyle/>
                    <a:p>
                      <a:pPr algn="l" rtl="0" fontAlgn="b"/>
                      <a:r>
                        <a:rPr lang="en-US" sz="1600" b="0" i="0" u="none" strike="noStrike" dirty="0">
                          <a:solidFill>
                            <a:schemeClr val="tx1"/>
                          </a:solidFill>
                          <a:latin typeface="Times New Roman"/>
                        </a:rPr>
                        <a:t>CDNS</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10.2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9.9</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9.0</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9.6</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9.5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11.2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11.1</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4"/>
                  </a:ext>
                </a:extLst>
              </a:tr>
              <a:tr h="242344">
                <a:tc>
                  <a:txBody>
                    <a:bodyPr/>
                    <a:lstStyle/>
                    <a:p>
                      <a:pPr algn="l" rtl="0" fontAlgn="b"/>
                      <a:r>
                        <a:rPr lang="en-US" sz="1600" b="0" i="0" u="none" strike="noStrike" dirty="0">
                          <a:solidFill>
                            <a:schemeClr val="tx1"/>
                          </a:solidFill>
                          <a:latin typeface="Times New Roman"/>
                        </a:rPr>
                        <a:t>Banks</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43.5</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42.4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43.6</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42.0</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44.2</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51.4</a:t>
                      </a:r>
                    </a:p>
                  </a:txBody>
                  <a:tcPr marL="6368" marR="6368" marT="6368" marB="0" anchor="b">
                    <a:lnL>
                      <a:noFill/>
                    </a:lnL>
                    <a:lnR>
                      <a:noFill/>
                    </a:lnR>
                    <a:lnT>
                      <a:noFill/>
                    </a:lnT>
                    <a:lnB>
                      <a:noFill/>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53.5</a:t>
                      </a:r>
                    </a:p>
                  </a:txBody>
                  <a:tcPr marL="6368" marR="6368" marT="6368" marB="0" anchor="b">
                    <a:lnL>
                      <a:noFill/>
                    </a:lnL>
                    <a:lnR>
                      <a:noFill/>
                    </a:lnR>
                    <a:lnT>
                      <a:noFill/>
                    </a:lnT>
                    <a:lnB>
                      <a:noFill/>
                    </a:lnB>
                    <a:solidFill>
                      <a:schemeClr val="accent1">
                        <a:lumMod val="40000"/>
                        <a:lumOff val="60000"/>
                      </a:schemeClr>
                    </a:solidFill>
                  </a:tcPr>
                </a:tc>
                <a:extLst>
                  <a:ext uri="{0D108BD9-81ED-4DB2-BD59-A6C34878D82A}">
                    <a16:rowId xmlns:a16="http://schemas.microsoft.com/office/drawing/2014/main" val="10015"/>
                  </a:ext>
                </a:extLst>
              </a:tr>
              <a:tr h="242344">
                <a:tc>
                  <a:txBody>
                    <a:bodyPr/>
                    <a:lstStyle/>
                    <a:p>
                      <a:pPr algn="l" rtl="0" fontAlgn="b"/>
                      <a:r>
                        <a:rPr lang="en-US" sz="1600" b="0" i="0" u="none" strike="noStrike" dirty="0">
                          <a:solidFill>
                            <a:schemeClr val="tx1"/>
                          </a:solidFill>
                          <a:latin typeface="Times New Roman"/>
                        </a:rPr>
                        <a:t>Overall</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58.8</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57.6</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a:solidFill>
                            <a:schemeClr val="tx1"/>
                          </a:solidFill>
                          <a:latin typeface="Times New Roman"/>
                        </a:rPr>
                        <a:t>58.0</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56.7</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59.2</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68.6</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r" rtl="0" fontAlgn="b"/>
                      <a:r>
                        <a:rPr lang="en-US" sz="1500" b="1" i="0" u="none" strike="noStrike" dirty="0">
                          <a:solidFill>
                            <a:schemeClr val="tx1"/>
                          </a:solidFill>
                          <a:latin typeface="Times New Roman"/>
                        </a:rPr>
                        <a:t>72.9</a:t>
                      </a:r>
                    </a:p>
                  </a:txBody>
                  <a:tcPr marL="6368" marR="6368" marT="6368" marB="0" anchor="b">
                    <a:lnL>
                      <a:noFill/>
                    </a:lnL>
                    <a:lnR>
                      <a:noFill/>
                    </a:lnR>
                    <a:lnT>
                      <a:noFill/>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6"/>
                  </a:ext>
                </a:extLst>
              </a:tr>
              <a:tr h="407367">
                <a:tc gridSpan="8">
                  <a:txBody>
                    <a:bodyPr/>
                    <a:lstStyle/>
                    <a:p>
                      <a:pPr algn="l" rtl="0" fontAlgn="b"/>
                      <a:r>
                        <a:rPr lang="en-US" sz="1400" b="0" i="0" u="none" strike="noStrike" dirty="0">
                          <a:solidFill>
                            <a:schemeClr val="tx1"/>
                          </a:solidFill>
                          <a:latin typeface="Times New Roman"/>
                        </a:rPr>
                        <a:t>Source for </a:t>
                      </a:r>
                      <a:r>
                        <a:rPr lang="en-US" sz="1400" b="0" i="0" u="none" strike="noStrike" dirty="0" err="1">
                          <a:solidFill>
                            <a:schemeClr val="tx1"/>
                          </a:solidFill>
                          <a:latin typeface="Times New Roman"/>
                        </a:rPr>
                        <a:t>CDNS:Monthly</a:t>
                      </a:r>
                      <a:r>
                        <a:rPr lang="en-US" sz="1400" b="0" i="0" u="none" strike="noStrike" dirty="0">
                          <a:solidFill>
                            <a:schemeClr val="tx1"/>
                          </a:solidFill>
                          <a:latin typeface="Times New Roman"/>
                        </a:rPr>
                        <a:t> Statistical Bulletin</a:t>
                      </a: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c hMerge="1">
                  <a:txBody>
                    <a:bodyPr/>
                    <a:lstStyle/>
                    <a:p>
                      <a:pPr algn="l" fontAlgn="b"/>
                      <a:endParaRPr lang="en-US" sz="1400" b="0" i="0" u="none" strike="noStrike" dirty="0">
                        <a:solidFill>
                          <a:schemeClr val="bg1"/>
                        </a:solidFill>
                        <a:latin typeface="Calibri"/>
                      </a:endParaRPr>
                    </a:p>
                  </a:txBody>
                  <a:tcPr marL="6368" marR="6368" marT="6368" marB="0" anchor="b">
                    <a:lnL>
                      <a:noFill/>
                    </a:lnL>
                    <a:lnR>
                      <a:noFill/>
                    </a:lnR>
                    <a:lnT w="6350" cap="flat" cmpd="sng" algn="ctr">
                      <a:solidFill>
                        <a:srgbClr val="000000"/>
                      </a:solidFill>
                      <a:prstDash val="solid"/>
                      <a:round/>
                      <a:headEnd type="none" w="med" len="med"/>
                      <a:tailEnd type="none" w="med" len="med"/>
                    </a:lnT>
                    <a:lnB>
                      <a:noFill/>
                    </a:ln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extLst>
                  <a:ext uri="{0D108BD9-81ED-4DB2-BD59-A6C34878D82A}">
                    <a16:rowId xmlns:a16="http://schemas.microsoft.com/office/drawing/2014/main" val="10017"/>
                  </a:ext>
                </a:extLst>
              </a:tr>
            </a:tbl>
          </a:graphicData>
        </a:graphic>
      </p:graphicFrame>
      <p:sp>
        <p:nvSpPr>
          <p:cNvPr id="2" name="Slide Number Placeholder 1"/>
          <p:cNvSpPr>
            <a:spLocks noGrp="1"/>
          </p:cNvSpPr>
          <p:nvPr>
            <p:ph type="sldNum" sz="quarter" idx="12"/>
          </p:nvPr>
        </p:nvSpPr>
        <p:spPr/>
        <p:txBody>
          <a:bodyPr/>
          <a:lstStyle/>
          <a:p>
            <a:fld id="{5C793389-A6BB-4D4C-B637-16B167612692}" type="slidenum">
              <a:rPr lang="en-US" smtClean="0"/>
              <a:pPr/>
              <a:t>35</a:t>
            </a:fld>
            <a:endParaRPr lang="en-US"/>
          </a:p>
        </p:txBody>
      </p:sp>
      <p:sp>
        <p:nvSpPr>
          <p:cNvPr id="5"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defRPr/>
            </a:pPr>
            <a:r>
              <a:rPr lang="en-US" sz="3200" dirty="0">
                <a:solidFill>
                  <a:schemeClr val="tx2"/>
                </a:solidFill>
              </a:rPr>
              <a:t>Structure of Financial System</a:t>
            </a:r>
          </a:p>
        </p:txBody>
      </p:sp>
    </p:spTree>
    <p:extLst>
      <p:ext uri="{BB962C8B-B14F-4D97-AF65-F5344CB8AC3E}">
        <p14:creationId xmlns:p14="http://schemas.microsoft.com/office/powerpoint/2010/main" val="11818008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71600"/>
            <a:ext cx="7315200" cy="488158"/>
          </a:xfrm>
        </p:spPr>
        <p:txBody>
          <a:bodyPr>
            <a:noAutofit/>
          </a:bodyPr>
          <a:lstStyle/>
          <a:p>
            <a:pPr lvl="1" algn="l" rtl="0">
              <a:spcBef>
                <a:spcPts val="600"/>
              </a:spcBef>
              <a:spcAft>
                <a:spcPts val="600"/>
              </a:spcAft>
              <a:buClr>
                <a:schemeClr val="tx2"/>
              </a:buClr>
              <a:buSzPct val="73000"/>
            </a:pPr>
            <a:r>
              <a:rPr lang="en-US" sz="2800" b="1" kern="1200" dirty="0">
                <a:solidFill>
                  <a:schemeClr val="tx2">
                    <a:lumMod val="50000"/>
                  </a:schemeClr>
                </a:solidFill>
                <a:effectLst>
                  <a:outerShdw blurRad="38100" dist="38100" dir="2700000" algn="tl">
                    <a:srgbClr val="000000">
                      <a:alpha val="43137"/>
                    </a:srgbClr>
                  </a:outerShdw>
                </a:effectLst>
                <a:latin typeface="+mn-lt"/>
                <a:ea typeface="+mn-ea"/>
                <a:cs typeface="+mn-cs"/>
              </a:rPr>
              <a:t>Banking Sector Stability Map</a:t>
            </a:r>
          </a:p>
        </p:txBody>
      </p:sp>
      <p:sp>
        <p:nvSpPr>
          <p:cNvPr id="4" name="Slide Number Placeholder 3"/>
          <p:cNvSpPr>
            <a:spLocks noGrp="1"/>
          </p:cNvSpPr>
          <p:nvPr>
            <p:ph type="sldNum" sz="quarter" idx="12"/>
          </p:nvPr>
        </p:nvSpPr>
        <p:spPr/>
        <p:txBody>
          <a:bodyPr/>
          <a:lstStyle/>
          <a:p>
            <a:pPr>
              <a:defRPr/>
            </a:pPr>
            <a:fld id="{F14907BE-C6C0-4C44-889E-B2366CADE2E7}" type="slidenum">
              <a:rPr lang="en-US" smtClean="0"/>
              <a:pPr>
                <a:defRPr/>
              </a:pPr>
              <a:t>36</a:t>
            </a:fld>
            <a:endParaRPr lang="en-US" dirty="0"/>
          </a:p>
        </p:txBody>
      </p:sp>
      <p:pic>
        <p:nvPicPr>
          <p:cNvPr id="1028" name="Picture 4"/>
          <p:cNvPicPr>
            <a:picLocks noChangeAspect="1" noChangeArrowheads="1"/>
          </p:cNvPicPr>
          <p:nvPr/>
        </p:nvPicPr>
        <p:blipFill>
          <a:blip r:embed="rId2" cstate="print"/>
          <a:srcRect/>
          <a:stretch>
            <a:fillRect/>
          </a:stretch>
        </p:blipFill>
        <p:spPr bwMode="auto">
          <a:xfrm>
            <a:off x="1828800" y="1862806"/>
            <a:ext cx="4663440" cy="4690394"/>
          </a:xfrm>
          <a:prstGeom prst="rect">
            <a:avLst/>
          </a:prstGeom>
          <a:noFill/>
          <a:ln w="9525">
            <a:noFill/>
            <a:miter lim="800000"/>
            <a:headEnd/>
            <a:tailEnd/>
          </a:ln>
          <a:effectLst/>
        </p:spPr>
      </p:pic>
      <p:sp>
        <p:nvSpPr>
          <p:cNvPr id="6"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defRPr/>
            </a:pPr>
            <a:r>
              <a:rPr lang="en-US" sz="3200" dirty="0">
                <a:solidFill>
                  <a:schemeClr val="tx2"/>
                </a:solidFill>
              </a:rPr>
              <a:t>Structure of Financial System</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indent="-344488">
              <a:defRPr/>
            </a:pPr>
            <a:r>
              <a:rPr lang="en-US" sz="3200" dirty="0">
                <a:solidFill>
                  <a:schemeClr val="tx2"/>
                </a:solidFill>
              </a:rPr>
              <a:t>Structure of Financial System</a:t>
            </a:r>
          </a:p>
        </p:txBody>
      </p:sp>
      <p:sp>
        <p:nvSpPr>
          <p:cNvPr id="11" name="Title 1"/>
          <p:cNvSpPr>
            <a:spLocks noGrp="1"/>
          </p:cNvSpPr>
          <p:nvPr>
            <p:ph type="title"/>
          </p:nvPr>
        </p:nvSpPr>
        <p:spPr>
          <a:xfrm>
            <a:off x="685800" y="1219200"/>
            <a:ext cx="7315200" cy="488158"/>
          </a:xfrm>
        </p:spPr>
        <p:txBody>
          <a:bodyPr>
            <a:noAutofit/>
          </a:bodyPr>
          <a:lstStyle/>
          <a:p>
            <a:pPr lvl="1" algn="l" rtl="0">
              <a:spcBef>
                <a:spcPts val="600"/>
              </a:spcBef>
              <a:spcAft>
                <a:spcPts val="600"/>
              </a:spcAft>
              <a:buClr>
                <a:schemeClr val="tx2"/>
              </a:buClr>
              <a:buSzPct val="73000"/>
            </a:pPr>
            <a:r>
              <a:rPr lang="en-US" sz="2800" b="1" kern="1200" dirty="0" smtClean="0">
                <a:solidFill>
                  <a:schemeClr val="tx2">
                    <a:lumMod val="50000"/>
                  </a:schemeClr>
                </a:solidFill>
                <a:effectLst>
                  <a:outerShdw blurRad="38100" dist="38100" dir="2700000" algn="tl">
                    <a:srgbClr val="000000">
                      <a:alpha val="43137"/>
                    </a:srgbClr>
                  </a:outerShdw>
                </a:effectLst>
                <a:latin typeface="+mn-lt"/>
                <a:ea typeface="+mn-ea"/>
                <a:cs typeface="+mn-cs"/>
              </a:rPr>
              <a:t>Financial Soundness Indicators</a:t>
            </a:r>
            <a:endParaRPr lang="en-US" sz="2800" b="1" kern="1200" dirty="0">
              <a:solidFill>
                <a:schemeClr val="tx2">
                  <a:lumMod val="50000"/>
                </a:schemeClr>
              </a:solidFill>
              <a:effectLst>
                <a:outerShdw blurRad="38100" dist="38100" dir="2700000" algn="tl">
                  <a:srgbClr val="000000">
                    <a:alpha val="43137"/>
                  </a:srgbClr>
                </a:outerShdw>
              </a:effectLst>
              <a:latin typeface="+mn-lt"/>
              <a:ea typeface="+mn-ea"/>
              <a:cs typeface="+mn-cs"/>
            </a:endParaRPr>
          </a:p>
        </p:txBody>
      </p:sp>
      <p:sp>
        <p:nvSpPr>
          <p:cNvPr id="12" name="Slide Number Placeholder 11"/>
          <p:cNvSpPr>
            <a:spLocks noGrp="1"/>
          </p:cNvSpPr>
          <p:nvPr>
            <p:ph type="sldNum" sz="quarter" idx="12"/>
          </p:nvPr>
        </p:nvSpPr>
        <p:spPr/>
        <p:txBody>
          <a:bodyPr/>
          <a:lstStyle/>
          <a:p>
            <a:fld id="{5C793389-A6BB-4D4C-B637-16B167612692}" type="slidenum">
              <a:rPr lang="en-US" smtClean="0"/>
              <a:pPr/>
              <a:t>37</a:t>
            </a:fld>
            <a:endParaRPr lang="en-US"/>
          </a:p>
        </p:txBody>
      </p:sp>
      <p:pic>
        <p:nvPicPr>
          <p:cNvPr id="5" name="Picture 4"/>
          <p:cNvPicPr>
            <a:picLocks noChangeAspect="1"/>
          </p:cNvPicPr>
          <p:nvPr/>
        </p:nvPicPr>
        <p:blipFill>
          <a:blip r:embed="rId3"/>
          <a:stretch>
            <a:fillRect/>
          </a:stretch>
        </p:blipFill>
        <p:spPr>
          <a:xfrm>
            <a:off x="761999" y="1687712"/>
            <a:ext cx="6766560" cy="4922373"/>
          </a:xfrm>
          <a:prstGeom prst="rect">
            <a:avLst/>
          </a:prstGeom>
        </p:spPr>
      </p:pic>
    </p:spTree>
    <p:extLst>
      <p:ext uri="{BB962C8B-B14F-4D97-AF65-F5344CB8AC3E}">
        <p14:creationId xmlns:p14="http://schemas.microsoft.com/office/powerpoint/2010/main" val="23806170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E948B61-75EE-4293-8B69-3E49AF40476C}" type="slidenum">
              <a:rPr lang="en-US" smtClean="0"/>
              <a:pPr/>
              <a:t>38</a:t>
            </a:fld>
            <a:endParaRPr lang="en-US"/>
          </a:p>
        </p:txBody>
      </p:sp>
      <p:sp>
        <p:nvSpPr>
          <p:cNvPr id="3" name="Content Placeholder 2"/>
          <p:cNvSpPr>
            <a:spLocks noGrp="1"/>
          </p:cNvSpPr>
          <p:nvPr>
            <p:ph sz="quarter" idx="1"/>
          </p:nvPr>
        </p:nvSpPr>
        <p:spPr>
          <a:xfrm>
            <a:off x="228600" y="1600200"/>
            <a:ext cx="7924800" cy="4953000"/>
          </a:xfrm>
        </p:spPr>
        <p:txBody>
          <a:bodyPr>
            <a:normAutofit fontScale="85000" lnSpcReduction="20000"/>
          </a:bodyPr>
          <a:lstStyle/>
          <a:p>
            <a:pPr marL="274320" lvl="2" indent="-274320">
              <a:spcBef>
                <a:spcPts val="600"/>
              </a:spcBef>
              <a:spcAft>
                <a:spcPts val="600"/>
              </a:spcAft>
              <a:buClr>
                <a:srgbClr val="C00000"/>
              </a:buClr>
              <a:buSzPct val="100000"/>
              <a:buFont typeface="Wingdings" panose="05000000000000000000" pitchFamily="2" charset="2"/>
              <a:buChar char="§"/>
            </a:pPr>
            <a:r>
              <a:rPr lang="en-US" sz="2300" dirty="0" smtClean="0"/>
              <a:t>Incorporate </a:t>
            </a:r>
            <a:r>
              <a:rPr lang="en-US" sz="2300" dirty="0"/>
              <a:t>Financial Stability Mandate in the </a:t>
            </a:r>
            <a:r>
              <a:rPr lang="en-US" sz="2300" dirty="0" smtClean="0"/>
              <a:t>Law;</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a:t>Establish National Financial Stability </a:t>
            </a:r>
            <a:r>
              <a:rPr lang="en-US" sz="2300" dirty="0" smtClean="0"/>
              <a:t>Council;</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a:t>Designate D-SIBs and introduce enhanced supervisory </a:t>
            </a:r>
            <a:r>
              <a:rPr lang="en-US" sz="2300" dirty="0" smtClean="0"/>
              <a:t>arrangements; </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a:t>Strengthen supervisory and monitoring framework for Large </a:t>
            </a:r>
            <a:r>
              <a:rPr lang="en-US" sz="2300" dirty="0" smtClean="0"/>
              <a:t>Exposures; </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a:t>Implement enhancements in Basel Capital </a:t>
            </a:r>
            <a:r>
              <a:rPr lang="en-US" sz="2300" dirty="0" smtClean="0"/>
              <a:t>framework;</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a:t>Put in place Consolidated Supervision </a:t>
            </a:r>
            <a:r>
              <a:rPr lang="en-US" sz="2300" dirty="0" smtClean="0"/>
              <a:t>framework;</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smtClean="0"/>
              <a:t>Develop and Implement Risk Based Supervision framework;</a:t>
            </a:r>
          </a:p>
          <a:p>
            <a:pPr marL="274320" lvl="2" indent="-274320">
              <a:spcBef>
                <a:spcPts val="600"/>
              </a:spcBef>
              <a:spcAft>
                <a:spcPts val="600"/>
              </a:spcAft>
              <a:buClr>
                <a:srgbClr val="C00000"/>
              </a:buClr>
              <a:buSzPct val="100000"/>
              <a:buFont typeface="Wingdings" panose="05000000000000000000" pitchFamily="2" charset="2"/>
              <a:buChar char="§"/>
            </a:pPr>
            <a:r>
              <a:rPr lang="en-US" sz="2300" dirty="0" smtClean="0"/>
              <a:t>Enhance </a:t>
            </a:r>
            <a:r>
              <a:rPr lang="en-US" sz="2300" dirty="0"/>
              <a:t>coordination with Domestic and Cross Border Supervisors through MOUs and establishing supervisory </a:t>
            </a:r>
            <a:r>
              <a:rPr lang="en-US" sz="2300" dirty="0" smtClean="0"/>
              <a:t>colleges;</a:t>
            </a:r>
            <a:endParaRPr lang="en-US" sz="2300" dirty="0"/>
          </a:p>
          <a:p>
            <a:pPr marL="274320" lvl="2" indent="-274320">
              <a:spcBef>
                <a:spcPts val="600"/>
              </a:spcBef>
              <a:spcAft>
                <a:spcPts val="600"/>
              </a:spcAft>
              <a:buClr>
                <a:srgbClr val="C00000"/>
              </a:buClr>
              <a:buSzPct val="100000"/>
              <a:buFont typeface="Wingdings" panose="05000000000000000000" pitchFamily="2" charset="2"/>
              <a:buChar char="§"/>
            </a:pPr>
            <a:r>
              <a:rPr lang="en-US" sz="2300" dirty="0" smtClean="0"/>
              <a:t>Assess feasibility of establishing supervisory colleges for systemic banks;</a:t>
            </a:r>
          </a:p>
          <a:p>
            <a:pPr marL="274320" lvl="2" indent="-274320">
              <a:spcBef>
                <a:spcPts val="600"/>
              </a:spcBef>
              <a:spcAft>
                <a:spcPts val="600"/>
              </a:spcAft>
              <a:buClr>
                <a:srgbClr val="C00000"/>
              </a:buClr>
              <a:buSzPct val="100000"/>
              <a:buFont typeface="Wingdings" panose="05000000000000000000" pitchFamily="2" charset="2"/>
              <a:buChar char="§"/>
            </a:pPr>
            <a:r>
              <a:rPr lang="en-US" sz="2300" dirty="0" smtClean="0"/>
              <a:t>Operationalize </a:t>
            </a:r>
            <a:r>
              <a:rPr lang="en-US" sz="2300" dirty="0"/>
              <a:t>Deposit Protection </a:t>
            </a:r>
            <a:r>
              <a:rPr lang="en-US" sz="2300" dirty="0" smtClean="0"/>
              <a:t>Corporation;</a:t>
            </a:r>
            <a:endParaRPr lang="en-GB" sz="2300" dirty="0"/>
          </a:p>
        </p:txBody>
      </p:sp>
      <p:sp>
        <p:nvSpPr>
          <p:cNvPr id="5" name="Title 1"/>
          <p:cNvSpPr txBox="1">
            <a:spLocks/>
          </p:cNvSpPr>
          <p:nvPr/>
        </p:nvSpPr>
        <p:spPr>
          <a:xfrm>
            <a:off x="304800" y="472440"/>
            <a:ext cx="7924800" cy="59436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marL="344488" lvl="0" indent="-344488">
              <a:defRPr/>
            </a:pPr>
            <a:r>
              <a:rPr lang="en-US" sz="3200" dirty="0">
                <a:solidFill>
                  <a:schemeClr val="tx2"/>
                </a:solidFill>
              </a:rPr>
              <a:t>Way forward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7239000" cy="4846320"/>
          </a:xfrm>
        </p:spPr>
        <p:txBody>
          <a:bodyPr/>
          <a:lstStyle/>
          <a:p>
            <a:pPr algn="ctr">
              <a:buNone/>
            </a:pPr>
            <a:endParaRPr lang="en-US" dirty="0" smtClean="0"/>
          </a:p>
          <a:p>
            <a:pPr algn="ctr">
              <a:buNone/>
            </a:pPr>
            <a:endParaRPr lang="en-US" dirty="0" smtClean="0"/>
          </a:p>
          <a:p>
            <a:pPr algn="ctr">
              <a:buNone/>
            </a:pPr>
            <a:endParaRPr lang="en-US" sz="6000" b="1" i="1" dirty="0" smtClean="0">
              <a:solidFill>
                <a:srgbClr val="990099"/>
              </a:solidFill>
            </a:endParaRPr>
          </a:p>
        </p:txBody>
      </p:sp>
      <p:pic>
        <p:nvPicPr>
          <p:cNvPr id="6" name="irc_mi" descr="http://image.slidesharecdn.com/5a-124722228853-phpapp01/95/financial-supply-chain-management-15-728.jpg?cb=1247204437">
            <a:hlinkClick r:id="rId2"/>
          </p:cNvPr>
          <p:cNvPicPr/>
          <p:nvPr/>
        </p:nvPicPr>
        <p:blipFill>
          <a:blip r:embed="rId3" cstate="print"/>
          <a:srcRect/>
          <a:stretch>
            <a:fillRect/>
          </a:stretch>
        </p:blipFill>
        <p:spPr bwMode="auto">
          <a:xfrm>
            <a:off x="228600" y="0"/>
            <a:ext cx="7848599" cy="6858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5C793389-A6BB-4D4C-B637-16B167612692}"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543800" cy="5257800"/>
          </a:xfrm>
        </p:spPr>
        <p:txBody>
          <a:bodyPr>
            <a:noAutofit/>
          </a:bodyPr>
          <a:lstStyle/>
          <a:p>
            <a:pPr marL="0" indent="0" algn="just">
              <a:spcBef>
                <a:spcPts val="0"/>
              </a:spcBef>
              <a:buNone/>
            </a:pPr>
            <a:r>
              <a:rPr lang="en-US" sz="2300" dirty="0" smtClean="0"/>
              <a:t>A </a:t>
            </a:r>
            <a:r>
              <a:rPr lang="en-US" sz="2300" b="1" i="1" dirty="0" smtClean="0"/>
              <a:t>stable financial system </a:t>
            </a:r>
            <a:r>
              <a:rPr lang="en-US" sz="2300" dirty="0" smtClean="0"/>
              <a:t>is capable of efficiently allocating resources, assessing and managing financial risks, maintaining employment levels close to the economy’s natural rate, and eliminating relative price movements of real or financial assets that will affect monetary stability or employment levels</a:t>
            </a:r>
          </a:p>
          <a:p>
            <a:pPr marL="0" indent="0" algn="r">
              <a:spcBef>
                <a:spcPts val="0"/>
              </a:spcBef>
              <a:buNone/>
            </a:pPr>
            <a:r>
              <a:rPr lang="en-US" sz="1600" i="1" dirty="0" smtClean="0">
                <a:solidFill>
                  <a:schemeClr val="tx2">
                    <a:lumMod val="75000"/>
                  </a:schemeClr>
                </a:solidFill>
              </a:rPr>
              <a:t>Source: World Bank</a:t>
            </a:r>
          </a:p>
          <a:p>
            <a:pPr marL="0" indent="0">
              <a:spcBef>
                <a:spcPts val="0"/>
              </a:spcBef>
              <a:buNone/>
            </a:pPr>
            <a:endParaRPr lang="en-US" sz="2300" dirty="0" smtClean="0"/>
          </a:p>
          <a:p>
            <a:pPr marL="0" indent="0" algn="just">
              <a:spcBef>
                <a:spcPts val="0"/>
              </a:spcBef>
              <a:buNone/>
            </a:pPr>
            <a:r>
              <a:rPr lang="en-US" sz="2300" b="1" dirty="0">
                <a:solidFill>
                  <a:srgbClr val="000000"/>
                </a:solidFill>
              </a:rPr>
              <a:t>Financial </a:t>
            </a:r>
            <a:r>
              <a:rPr lang="en-US" sz="2300" b="1" dirty="0" smtClean="0">
                <a:solidFill>
                  <a:srgbClr val="000000"/>
                </a:solidFill>
              </a:rPr>
              <a:t>stability </a:t>
            </a:r>
            <a:r>
              <a:rPr lang="en-US" sz="2300" dirty="0" smtClean="0">
                <a:solidFill>
                  <a:srgbClr val="000000"/>
                </a:solidFill>
              </a:rPr>
              <a:t>is defined as a </a:t>
            </a:r>
            <a:r>
              <a:rPr lang="en-US" sz="2300" dirty="0">
                <a:solidFill>
                  <a:srgbClr val="000000"/>
                </a:solidFill>
              </a:rPr>
              <a:t>situation in which the function of efficient financial intermediation and payment services continues without disruptions despite internal and external shocks, and financial risks are monitored and managed so well that the possibility of systemic crisis is minimized</a:t>
            </a:r>
            <a:r>
              <a:rPr lang="en-US" sz="2300" dirty="0" smtClean="0">
                <a:solidFill>
                  <a:srgbClr val="000000"/>
                </a:solidFill>
              </a:rPr>
              <a:t>.</a:t>
            </a:r>
            <a:endParaRPr lang="en-US" sz="2000" i="1" dirty="0">
              <a:solidFill>
                <a:srgbClr val="000000"/>
              </a:solidFill>
            </a:endParaRPr>
          </a:p>
          <a:p>
            <a:pPr marL="0" indent="0" algn="r">
              <a:spcBef>
                <a:spcPts val="0"/>
              </a:spcBef>
              <a:buNone/>
            </a:pPr>
            <a:r>
              <a:rPr lang="en-US" sz="1600" i="1" dirty="0" smtClean="0">
                <a:solidFill>
                  <a:schemeClr val="tx2">
                    <a:lumMod val="75000"/>
                  </a:schemeClr>
                </a:solidFill>
              </a:rPr>
              <a:t>Source</a:t>
            </a:r>
            <a:r>
              <a:rPr lang="en-US" sz="1600" i="1" dirty="0">
                <a:solidFill>
                  <a:schemeClr val="tx2">
                    <a:lumMod val="75000"/>
                  </a:schemeClr>
                </a:solidFill>
              </a:rPr>
              <a:t>: State Bank of Pakistan: Financial Stability Review</a:t>
            </a:r>
          </a:p>
          <a:p>
            <a:pPr marL="0" indent="0">
              <a:spcBef>
                <a:spcPts val="0"/>
              </a:spcBef>
              <a:buNone/>
            </a:pPr>
            <a:endParaRPr lang="en-US" sz="1600" i="1" dirty="0">
              <a:solidFill>
                <a:schemeClr val="tx2">
                  <a:lumMod val="75000"/>
                </a:schemeClr>
              </a:solidFill>
            </a:endParaRPr>
          </a:p>
        </p:txBody>
      </p:sp>
      <p:sp>
        <p:nvSpPr>
          <p:cNvPr id="5" name="Title 1"/>
          <p:cNvSpPr>
            <a:spLocks noGrp="1"/>
          </p:cNvSpPr>
          <p:nvPr>
            <p:ph type="title"/>
          </p:nvPr>
        </p:nvSpPr>
        <p:spPr>
          <a:xfrm>
            <a:off x="457200" y="320040"/>
            <a:ext cx="7239000" cy="594360"/>
          </a:xfrm>
        </p:spPr>
        <p:txBody>
          <a:bodyPr>
            <a:normAutofit/>
          </a:bodyPr>
          <a:lstStyle/>
          <a:p>
            <a:r>
              <a:rPr lang="en-US" sz="3600" dirty="0" smtClean="0">
                <a:solidFill>
                  <a:schemeClr val="tx2"/>
                </a:solidFill>
              </a:rPr>
              <a:t>Financial Stability-Definition</a:t>
            </a:r>
            <a:endParaRPr lang="en-US" sz="3600" dirty="0">
              <a:solidFill>
                <a:schemeClr val="tx2"/>
              </a:solidFill>
            </a:endParaRPr>
          </a:p>
        </p:txBody>
      </p:sp>
      <p:sp>
        <p:nvSpPr>
          <p:cNvPr id="2" name="Slide Number Placeholder 1"/>
          <p:cNvSpPr>
            <a:spLocks noGrp="1"/>
          </p:cNvSpPr>
          <p:nvPr>
            <p:ph type="sldNum" sz="quarter" idx="12"/>
          </p:nvPr>
        </p:nvSpPr>
        <p:spPr/>
        <p:txBody>
          <a:bodyPr/>
          <a:lstStyle/>
          <a:p>
            <a:fld id="{5C793389-A6BB-4D4C-B637-16B16761269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447800"/>
            <a:ext cx="7315200" cy="457200"/>
          </a:xfrm>
        </p:spPr>
        <p:txBody>
          <a:bodyPr>
            <a:noAutofit/>
          </a:bodyPr>
          <a:lstStyle/>
          <a:p>
            <a:r>
              <a:rPr lang="en-US" sz="2800" dirty="0" smtClean="0">
                <a:solidFill>
                  <a:schemeClr val="tx1"/>
                </a:solidFill>
              </a:rPr>
              <a:t/>
            </a:r>
            <a:br>
              <a:rPr lang="en-US" sz="2800" dirty="0" smtClean="0">
                <a:solidFill>
                  <a:schemeClr val="tx1"/>
                </a:solidFill>
              </a:rPr>
            </a:br>
            <a:endParaRPr lang="en-US" sz="2800" dirty="0">
              <a:solidFill>
                <a:schemeClr val="tx1"/>
              </a:solidFill>
            </a:endParaRPr>
          </a:p>
        </p:txBody>
      </p:sp>
      <p:sp>
        <p:nvSpPr>
          <p:cNvPr id="3" name="Content Placeholder 2"/>
          <p:cNvSpPr>
            <a:spLocks noGrp="1"/>
          </p:cNvSpPr>
          <p:nvPr>
            <p:ph sz="quarter" idx="1"/>
          </p:nvPr>
        </p:nvSpPr>
        <p:spPr>
          <a:xfrm>
            <a:off x="612648" y="1600200"/>
            <a:ext cx="7540752" cy="4724400"/>
          </a:xfrm>
        </p:spPr>
        <p:txBody>
          <a:bodyPr>
            <a:normAutofit/>
          </a:bodyPr>
          <a:lstStyle/>
          <a:p>
            <a:pPr marL="0" indent="0">
              <a:spcAft>
                <a:spcPts val="600"/>
              </a:spcAft>
              <a:buNone/>
            </a:pPr>
            <a:r>
              <a:rPr lang="en-US" sz="2800" b="1" dirty="0">
                <a:solidFill>
                  <a:schemeClr val="tx2">
                    <a:lumMod val="50000"/>
                  </a:schemeClr>
                </a:solidFill>
                <a:effectLst>
                  <a:outerShdw blurRad="38100" dist="38100" dir="2700000" algn="tl">
                    <a:srgbClr val="000000">
                      <a:alpha val="43137"/>
                    </a:srgbClr>
                  </a:outerShdw>
                </a:effectLst>
              </a:rPr>
              <a:t>Key Causes</a:t>
            </a:r>
          </a:p>
          <a:p>
            <a:pPr>
              <a:buClr>
                <a:srgbClr val="C00000"/>
              </a:buClr>
              <a:buSzPct val="100000"/>
              <a:buFont typeface="Wingdings" panose="05000000000000000000" pitchFamily="2" charset="2"/>
              <a:buChar char="§"/>
            </a:pPr>
            <a:r>
              <a:rPr lang="en-US" sz="2400" dirty="0" smtClean="0"/>
              <a:t>Macro-financial </a:t>
            </a:r>
            <a:r>
              <a:rPr lang="en-US" sz="2400" dirty="0"/>
              <a:t>I</a:t>
            </a:r>
            <a:r>
              <a:rPr lang="en-US" sz="2400" dirty="0" smtClean="0"/>
              <a:t>mbalances </a:t>
            </a:r>
          </a:p>
          <a:p>
            <a:pPr>
              <a:buClr>
                <a:srgbClr val="C00000"/>
              </a:buClr>
              <a:buSzPct val="100000"/>
              <a:buFont typeface="Wingdings" panose="05000000000000000000" pitchFamily="2" charset="2"/>
              <a:buChar char="§"/>
            </a:pPr>
            <a:r>
              <a:rPr lang="en-US" sz="2400" dirty="0" smtClean="0"/>
              <a:t>Excessive Risk-taking</a:t>
            </a:r>
          </a:p>
          <a:p>
            <a:pPr lvl="0">
              <a:buClr>
                <a:srgbClr val="C00000"/>
              </a:buClr>
              <a:buSzPct val="100000"/>
              <a:buFont typeface="Wingdings" panose="05000000000000000000" pitchFamily="2" charset="2"/>
              <a:buChar char="§"/>
            </a:pPr>
            <a:r>
              <a:rPr lang="en-US" sz="2400" dirty="0" smtClean="0"/>
              <a:t>Capital Inadequacy </a:t>
            </a:r>
          </a:p>
          <a:p>
            <a:pPr lvl="0">
              <a:buClr>
                <a:srgbClr val="C00000"/>
              </a:buClr>
              <a:buSzPct val="100000"/>
              <a:buFont typeface="Wingdings" panose="05000000000000000000" pitchFamily="2" charset="2"/>
              <a:buChar char="§"/>
            </a:pPr>
            <a:r>
              <a:rPr lang="en-US" sz="2400" dirty="0" smtClean="0"/>
              <a:t>Failing in Supervision</a:t>
            </a:r>
          </a:p>
          <a:p>
            <a:pPr lvl="0">
              <a:buClr>
                <a:srgbClr val="C00000"/>
              </a:buClr>
              <a:buSzPct val="100000"/>
              <a:buFont typeface="Wingdings" panose="05000000000000000000" pitchFamily="2" charset="2"/>
              <a:buChar char="§"/>
            </a:pPr>
            <a:r>
              <a:rPr lang="en-US" sz="2400" dirty="0" smtClean="0"/>
              <a:t>Highly Complex Group Structures</a:t>
            </a:r>
            <a:endParaRPr lang="en-US" sz="2800" dirty="0" smtClean="0"/>
          </a:p>
          <a:p>
            <a:pPr marL="0" indent="0">
              <a:spcAft>
                <a:spcPts val="600"/>
              </a:spcAft>
              <a:buNone/>
            </a:pPr>
            <a:r>
              <a:rPr lang="en-US" sz="2800" b="1" dirty="0">
                <a:solidFill>
                  <a:schemeClr val="tx2">
                    <a:lumMod val="50000"/>
                  </a:schemeClr>
                </a:solidFill>
                <a:effectLst>
                  <a:outerShdw blurRad="38100" dist="38100" dir="2700000" algn="tl">
                    <a:srgbClr val="000000">
                      <a:alpha val="43137"/>
                    </a:srgbClr>
                  </a:outerShdw>
                </a:effectLst>
              </a:rPr>
              <a:t>Impact of GFC</a:t>
            </a:r>
          </a:p>
          <a:p>
            <a:pPr>
              <a:buClr>
                <a:srgbClr val="C00000"/>
              </a:buClr>
              <a:buSzPct val="100000"/>
              <a:buFont typeface="Wingdings" panose="05000000000000000000" pitchFamily="2" charset="2"/>
              <a:buChar char="§"/>
            </a:pPr>
            <a:r>
              <a:rPr lang="en-US" sz="2400" dirty="0"/>
              <a:t>Loss of Output, hampered or slow economic growth</a:t>
            </a:r>
          </a:p>
          <a:p>
            <a:pPr>
              <a:buClr>
                <a:srgbClr val="C00000"/>
              </a:buClr>
              <a:buSzPct val="100000"/>
              <a:buFont typeface="Wingdings" panose="05000000000000000000" pitchFamily="2" charset="2"/>
              <a:buChar char="§"/>
            </a:pPr>
            <a:r>
              <a:rPr lang="en-US" sz="2400" dirty="0"/>
              <a:t>Increase in Public Debt</a:t>
            </a:r>
          </a:p>
          <a:p>
            <a:endParaRPr lang="en-US" dirty="0"/>
          </a:p>
        </p:txBody>
      </p:sp>
      <p:pic>
        <p:nvPicPr>
          <p:cNvPr id="5" name="irc_mi" descr="http://thepapist.org/wp-content/uploads/2015/09/question.jpg">
            <a:hlinkClick r:id="rId2"/>
          </p:cNvPr>
          <p:cNvPicPr/>
          <p:nvPr/>
        </p:nvPicPr>
        <p:blipFill>
          <a:blip r:embed="rId3" cstate="print"/>
          <a:srcRect/>
          <a:stretch>
            <a:fillRect/>
          </a:stretch>
        </p:blipFill>
        <p:spPr bwMode="auto">
          <a:xfrm>
            <a:off x="6172200" y="1676400"/>
            <a:ext cx="1905000" cy="26670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5C793389-A6BB-4D4C-B637-16B167612692}" type="slidenum">
              <a:rPr lang="en-US" smtClean="0"/>
              <a:pPr/>
              <a:t>5</a:t>
            </a:fld>
            <a:endParaRPr lang="en-US"/>
          </a:p>
        </p:txBody>
      </p:sp>
      <p:sp>
        <p:nvSpPr>
          <p:cNvPr id="8" name="Title 1"/>
          <p:cNvSpPr txBox="1">
            <a:spLocks/>
          </p:cNvSpPr>
          <p:nvPr/>
        </p:nvSpPr>
        <p:spPr>
          <a:xfrm>
            <a:off x="457200" y="320040"/>
            <a:ext cx="7696200" cy="11277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altLang="en-US" sz="3600" dirty="0">
                <a:solidFill>
                  <a:schemeClr val="tx2"/>
                </a:solidFill>
              </a:rPr>
              <a:t>Global Financial crisis and Regulatory reforms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600200"/>
            <a:ext cx="7543800" cy="4703136"/>
          </a:xfrm>
        </p:spPr>
        <p:txBody>
          <a:bodyPr>
            <a:normAutofit fontScale="77500" lnSpcReduction="20000"/>
          </a:bodyPr>
          <a:lstStyle/>
          <a:p>
            <a:pPr marL="0" indent="0">
              <a:spcAft>
                <a:spcPts val="600"/>
              </a:spcAft>
              <a:buNone/>
            </a:pPr>
            <a:r>
              <a:rPr lang="en-US" sz="3100" b="1" dirty="0">
                <a:solidFill>
                  <a:schemeClr val="tx2">
                    <a:lumMod val="50000"/>
                  </a:schemeClr>
                </a:solidFill>
                <a:effectLst>
                  <a:outerShdw blurRad="38100" dist="38100" dir="2700000" algn="tl">
                    <a:srgbClr val="000000">
                      <a:alpha val="43137"/>
                    </a:srgbClr>
                  </a:outerShdw>
                </a:effectLst>
              </a:rPr>
              <a:t>International Bodies involved in Promoting Global Financial Stability</a:t>
            </a:r>
          </a:p>
          <a:p>
            <a:pPr>
              <a:lnSpc>
                <a:spcPct val="110000"/>
              </a:lnSpc>
              <a:buClr>
                <a:srgbClr val="C00000"/>
              </a:buClr>
              <a:buSzPct val="100000"/>
              <a:buFont typeface="Wingdings" panose="05000000000000000000" pitchFamily="2" charset="2"/>
              <a:buChar char="§"/>
            </a:pPr>
            <a:r>
              <a:rPr lang="en-US" sz="2800" dirty="0" smtClean="0"/>
              <a:t>Financial Stability Board (FSB);</a:t>
            </a:r>
          </a:p>
          <a:p>
            <a:pPr>
              <a:lnSpc>
                <a:spcPct val="110000"/>
              </a:lnSpc>
              <a:buClr>
                <a:srgbClr val="C00000"/>
              </a:buClr>
              <a:buSzPct val="100000"/>
              <a:buFont typeface="Wingdings" panose="05000000000000000000" pitchFamily="2" charset="2"/>
              <a:buChar char="§"/>
            </a:pPr>
            <a:r>
              <a:rPr lang="en-US" sz="2800" dirty="0" smtClean="0"/>
              <a:t>Basel </a:t>
            </a:r>
            <a:r>
              <a:rPr lang="en-US" sz="2800" dirty="0"/>
              <a:t>Committee on Banking </a:t>
            </a:r>
            <a:r>
              <a:rPr lang="en-US" sz="2800" dirty="0" smtClean="0"/>
              <a:t>Supervision (BCBS);</a:t>
            </a:r>
          </a:p>
          <a:p>
            <a:pPr>
              <a:lnSpc>
                <a:spcPct val="110000"/>
              </a:lnSpc>
              <a:buClr>
                <a:srgbClr val="C00000"/>
              </a:buClr>
              <a:buSzPct val="100000"/>
              <a:buFont typeface="Wingdings" panose="05000000000000000000" pitchFamily="2" charset="2"/>
              <a:buChar char="§"/>
            </a:pPr>
            <a:r>
              <a:rPr lang="en-US" sz="2800" dirty="0" smtClean="0"/>
              <a:t>International </a:t>
            </a:r>
            <a:r>
              <a:rPr lang="en-US" sz="2800" dirty="0"/>
              <a:t>Association of Insurance </a:t>
            </a:r>
            <a:r>
              <a:rPr lang="en-US" sz="2800" dirty="0" smtClean="0"/>
              <a:t>Supervisors;</a:t>
            </a:r>
          </a:p>
          <a:p>
            <a:pPr>
              <a:lnSpc>
                <a:spcPct val="110000"/>
              </a:lnSpc>
              <a:buClr>
                <a:srgbClr val="C00000"/>
              </a:buClr>
              <a:buSzPct val="100000"/>
              <a:buFont typeface="Wingdings" panose="05000000000000000000" pitchFamily="2" charset="2"/>
              <a:buChar char="§"/>
            </a:pPr>
            <a:r>
              <a:rPr lang="en-US" sz="2800" dirty="0" smtClean="0"/>
              <a:t>International </a:t>
            </a:r>
            <a:r>
              <a:rPr lang="en-US" sz="2800" dirty="0"/>
              <a:t>Association of Deposit </a:t>
            </a:r>
            <a:r>
              <a:rPr lang="en-US" sz="2800" dirty="0" smtClean="0"/>
              <a:t>Insurers (IADI);</a:t>
            </a:r>
          </a:p>
          <a:p>
            <a:pPr>
              <a:lnSpc>
                <a:spcPct val="110000"/>
              </a:lnSpc>
              <a:buClr>
                <a:srgbClr val="C00000"/>
              </a:buClr>
              <a:buSzPct val="100000"/>
              <a:buFont typeface="Wingdings" panose="05000000000000000000" pitchFamily="2" charset="2"/>
              <a:buChar char="§"/>
            </a:pPr>
            <a:r>
              <a:rPr lang="en-US" sz="2800" dirty="0" smtClean="0"/>
              <a:t>International </a:t>
            </a:r>
            <a:r>
              <a:rPr lang="en-US" sz="2800" dirty="0"/>
              <a:t>Organization of Securities </a:t>
            </a:r>
            <a:r>
              <a:rPr lang="en-US" sz="2800" dirty="0" smtClean="0"/>
              <a:t>Commissions(IOSCO);</a:t>
            </a:r>
            <a:endParaRPr lang="en-US" sz="2800" dirty="0"/>
          </a:p>
          <a:p>
            <a:pPr>
              <a:lnSpc>
                <a:spcPct val="110000"/>
              </a:lnSpc>
              <a:buClr>
                <a:srgbClr val="C00000"/>
              </a:buClr>
              <a:buSzPct val="100000"/>
              <a:buFont typeface="Wingdings" panose="05000000000000000000" pitchFamily="2" charset="2"/>
              <a:buChar char="§"/>
            </a:pPr>
            <a:r>
              <a:rPr lang="en-US" sz="2800" dirty="0" smtClean="0"/>
              <a:t>Committee on Payments and Market Infrastructures(CPMI); </a:t>
            </a:r>
          </a:p>
          <a:p>
            <a:pPr marL="274320" lvl="1" indent="-274320">
              <a:lnSpc>
                <a:spcPct val="110000"/>
              </a:lnSpc>
              <a:spcBef>
                <a:spcPts val="600"/>
              </a:spcBef>
              <a:buClr>
                <a:srgbClr val="C00000"/>
              </a:buClr>
              <a:buSzPct val="100000"/>
              <a:buFont typeface="Wingdings" panose="05000000000000000000" pitchFamily="2" charset="2"/>
              <a:buChar char="§"/>
            </a:pPr>
            <a:r>
              <a:rPr lang="en-US" sz="2800" dirty="0">
                <a:solidFill>
                  <a:schemeClr val="tx1"/>
                </a:solidFill>
              </a:rPr>
              <a:t>Islamic Financial Services </a:t>
            </a:r>
            <a:r>
              <a:rPr lang="en-US" sz="2800" dirty="0" smtClean="0">
                <a:solidFill>
                  <a:schemeClr val="tx1"/>
                </a:solidFill>
              </a:rPr>
              <a:t>Board (IFSB);</a:t>
            </a:r>
            <a:endParaRPr lang="en-US" sz="2800" dirty="0">
              <a:solidFill>
                <a:schemeClr val="tx1"/>
              </a:solidFill>
            </a:endParaRPr>
          </a:p>
          <a:p>
            <a:pPr>
              <a:lnSpc>
                <a:spcPct val="110000"/>
              </a:lnSpc>
              <a:buClr>
                <a:srgbClr val="C00000"/>
              </a:buClr>
              <a:buSzPct val="100000"/>
              <a:buFont typeface="Wingdings" panose="05000000000000000000" pitchFamily="2" charset="2"/>
              <a:buChar char="§"/>
            </a:pPr>
            <a:r>
              <a:rPr lang="en-US" sz="2800" dirty="0"/>
              <a:t>Others (including International Monetary Fund, World </a:t>
            </a:r>
            <a:r>
              <a:rPr lang="en-US" sz="2800" dirty="0" smtClean="0"/>
              <a:t>Bank, </a:t>
            </a:r>
            <a:r>
              <a:rPr lang="en-US" sz="2800" dirty="0"/>
              <a:t>etc</a:t>
            </a:r>
            <a:r>
              <a:rPr lang="en-US" sz="2800" dirty="0" smtClean="0"/>
              <a:t>.).</a:t>
            </a:r>
            <a:endParaRPr lang="en-US" sz="2800" dirty="0"/>
          </a:p>
          <a:p>
            <a:endParaRPr lang="en-US" sz="2800" dirty="0"/>
          </a:p>
        </p:txBody>
      </p:sp>
      <p:sp>
        <p:nvSpPr>
          <p:cNvPr id="4" name="Title 1"/>
          <p:cNvSpPr txBox="1">
            <a:spLocks/>
          </p:cNvSpPr>
          <p:nvPr/>
        </p:nvSpPr>
        <p:spPr>
          <a:xfrm>
            <a:off x="457200" y="320040"/>
            <a:ext cx="7696200" cy="11277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altLang="en-US" sz="3600" dirty="0">
                <a:solidFill>
                  <a:schemeClr val="tx2"/>
                </a:solidFill>
              </a:rPr>
              <a:t>Global Financial crisis and Regulatory reforms </a:t>
            </a:r>
          </a:p>
        </p:txBody>
      </p:sp>
      <p:sp>
        <p:nvSpPr>
          <p:cNvPr id="5" name="Slide Number Placeholder 4"/>
          <p:cNvSpPr>
            <a:spLocks noGrp="1"/>
          </p:cNvSpPr>
          <p:nvPr>
            <p:ph type="sldNum" sz="quarter" idx="12"/>
          </p:nvPr>
        </p:nvSpPr>
        <p:spPr/>
        <p:txBody>
          <a:bodyPr/>
          <a:lstStyle/>
          <a:p>
            <a:fld id="{5C793389-A6BB-4D4C-B637-16B167612692}" type="slidenum">
              <a:rPr lang="en-US" smtClean="0"/>
              <a:pPr/>
              <a:t>6</a:t>
            </a:fld>
            <a:endParaRPr lang="en-US"/>
          </a:p>
        </p:txBody>
      </p:sp>
    </p:spTree>
    <p:extLst>
      <p:ext uri="{BB962C8B-B14F-4D97-AF65-F5344CB8AC3E}">
        <p14:creationId xmlns:p14="http://schemas.microsoft.com/office/powerpoint/2010/main" val="3893611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447800"/>
            <a:ext cx="7315200" cy="457200"/>
          </a:xfrm>
        </p:spPr>
        <p:txBody>
          <a:bodyPr>
            <a:noAutofit/>
          </a:bodyPr>
          <a:lstStyle/>
          <a:p>
            <a:r>
              <a:rPr lang="en-US" sz="2800" dirty="0" smtClean="0">
                <a:solidFill>
                  <a:schemeClr val="tx1"/>
                </a:solidFill>
              </a:rPr>
              <a:t/>
            </a:r>
            <a:br>
              <a:rPr lang="en-US" sz="2800" dirty="0" smtClean="0">
                <a:solidFill>
                  <a:schemeClr val="tx1"/>
                </a:solidFill>
              </a:rPr>
            </a:br>
            <a:endParaRPr lang="en-US" sz="2800" dirty="0">
              <a:solidFill>
                <a:schemeClr val="tx1"/>
              </a:solidFill>
            </a:endParaRPr>
          </a:p>
        </p:txBody>
      </p:sp>
      <p:sp>
        <p:nvSpPr>
          <p:cNvPr id="3" name="Content Placeholder 2"/>
          <p:cNvSpPr>
            <a:spLocks noGrp="1"/>
          </p:cNvSpPr>
          <p:nvPr>
            <p:ph sz="quarter" idx="1"/>
          </p:nvPr>
        </p:nvSpPr>
        <p:spPr>
          <a:xfrm>
            <a:off x="457200" y="1600200"/>
            <a:ext cx="7696200" cy="4800600"/>
          </a:xfrm>
        </p:spPr>
        <p:txBody>
          <a:bodyPr>
            <a:noAutofit/>
          </a:bodyPr>
          <a:lstStyle/>
          <a:p>
            <a:pPr marL="0" indent="0">
              <a:lnSpc>
                <a:spcPct val="90000"/>
              </a:lnSpc>
              <a:spcAft>
                <a:spcPts val="600"/>
              </a:spcAft>
              <a:buNone/>
            </a:pPr>
            <a:r>
              <a:rPr lang="en-US" b="1" dirty="0">
                <a:solidFill>
                  <a:schemeClr val="tx2">
                    <a:lumMod val="50000"/>
                  </a:schemeClr>
                </a:solidFill>
                <a:effectLst>
                  <a:outerShdw blurRad="38100" dist="38100" dir="2700000" algn="tl">
                    <a:srgbClr val="000000">
                      <a:alpha val="43137"/>
                    </a:srgbClr>
                  </a:outerShdw>
                </a:effectLst>
              </a:rPr>
              <a:t>Post crisis focus of reforms</a:t>
            </a:r>
          </a:p>
          <a:p>
            <a:pPr>
              <a:lnSpc>
                <a:spcPct val="90000"/>
              </a:lnSpc>
              <a:spcAft>
                <a:spcPts val="300"/>
              </a:spcAft>
              <a:buClr>
                <a:srgbClr val="C00000"/>
              </a:buClr>
              <a:buSzPct val="100000"/>
              <a:buFont typeface="Wingdings" panose="05000000000000000000" pitchFamily="2" charset="2"/>
              <a:buChar char="§"/>
            </a:pPr>
            <a:r>
              <a:rPr lang="en-US" sz="2200" dirty="0" smtClean="0"/>
              <a:t>Building </a:t>
            </a:r>
            <a:r>
              <a:rPr lang="en-US" sz="2200" dirty="0"/>
              <a:t>Resilient Financial Institutions </a:t>
            </a:r>
            <a:r>
              <a:rPr lang="en-US" sz="1800" dirty="0" smtClean="0"/>
              <a:t>(</a:t>
            </a:r>
            <a:r>
              <a:rPr lang="en-US" sz="1800" dirty="0"/>
              <a:t>Basel-III, LCR, NSFR, </a:t>
            </a:r>
            <a:r>
              <a:rPr lang="en-US" sz="1800" dirty="0" smtClean="0"/>
              <a:t>LE </a:t>
            </a:r>
            <a:r>
              <a:rPr lang="en-US" sz="1800" dirty="0"/>
              <a:t>Framework, etc</a:t>
            </a:r>
            <a:r>
              <a:rPr lang="en-US" sz="1800" dirty="0" smtClean="0"/>
              <a:t>.);</a:t>
            </a:r>
            <a:endParaRPr lang="en-US" sz="1800" dirty="0"/>
          </a:p>
          <a:p>
            <a:pPr>
              <a:lnSpc>
                <a:spcPct val="90000"/>
              </a:lnSpc>
              <a:spcAft>
                <a:spcPts val="300"/>
              </a:spcAft>
              <a:buClr>
                <a:srgbClr val="C00000"/>
              </a:buClr>
              <a:buSzPct val="100000"/>
              <a:buFont typeface="Wingdings" panose="05000000000000000000" pitchFamily="2" charset="2"/>
              <a:buChar char="§"/>
            </a:pPr>
            <a:r>
              <a:rPr lang="en-US" sz="2200" dirty="0"/>
              <a:t>Addressing Systemically Important Financial Institutions </a:t>
            </a:r>
            <a:r>
              <a:rPr lang="en-US" sz="1800" dirty="0"/>
              <a:t>(Too Big to Fail</a:t>
            </a:r>
            <a:r>
              <a:rPr lang="en-US" sz="1800" dirty="0" smtClean="0"/>
              <a:t>);</a:t>
            </a:r>
            <a:endParaRPr lang="en-US" sz="1800" dirty="0"/>
          </a:p>
          <a:p>
            <a:pPr>
              <a:lnSpc>
                <a:spcPct val="90000"/>
              </a:lnSpc>
              <a:spcAft>
                <a:spcPts val="300"/>
              </a:spcAft>
              <a:buClr>
                <a:srgbClr val="C00000"/>
              </a:buClr>
              <a:buSzPct val="100000"/>
              <a:buFont typeface="Wingdings" panose="05000000000000000000" pitchFamily="2" charset="2"/>
              <a:buChar char="§"/>
            </a:pPr>
            <a:r>
              <a:rPr lang="en-US" sz="2200" dirty="0"/>
              <a:t>Effective Resolution Regime and Policies </a:t>
            </a:r>
            <a:r>
              <a:rPr lang="en-US" sz="1800" dirty="0"/>
              <a:t>(FSB Key Attributes, BCBS Weak Banks Guidance</a:t>
            </a:r>
            <a:r>
              <a:rPr lang="en-US" sz="1800" dirty="0" smtClean="0"/>
              <a:t>);</a:t>
            </a:r>
            <a:endParaRPr lang="en-US" sz="1800" dirty="0"/>
          </a:p>
          <a:p>
            <a:pPr>
              <a:lnSpc>
                <a:spcPct val="90000"/>
              </a:lnSpc>
              <a:spcAft>
                <a:spcPts val="300"/>
              </a:spcAft>
              <a:buClr>
                <a:srgbClr val="C00000"/>
              </a:buClr>
              <a:buSzPct val="100000"/>
              <a:buFont typeface="Wingdings" panose="05000000000000000000" pitchFamily="2" charset="2"/>
              <a:buChar char="§"/>
            </a:pPr>
            <a:r>
              <a:rPr lang="en-US" sz="2200" dirty="0"/>
              <a:t>Enhancing Effectiveness of Supervision </a:t>
            </a:r>
            <a:r>
              <a:rPr lang="en-US" sz="1800" dirty="0"/>
              <a:t>(Basel CPs);</a:t>
            </a:r>
          </a:p>
          <a:p>
            <a:pPr>
              <a:lnSpc>
                <a:spcPct val="90000"/>
              </a:lnSpc>
              <a:spcAft>
                <a:spcPts val="300"/>
              </a:spcAft>
              <a:buClr>
                <a:srgbClr val="C00000"/>
              </a:buClr>
              <a:buSzPct val="100000"/>
              <a:buFont typeface="Wingdings" panose="05000000000000000000" pitchFamily="2" charset="2"/>
              <a:buChar char="§"/>
            </a:pPr>
            <a:r>
              <a:rPr lang="en-US" sz="2200" dirty="0"/>
              <a:t>Transforming Shadow Banking </a:t>
            </a:r>
            <a:r>
              <a:rPr lang="en-US" sz="1800" dirty="0"/>
              <a:t>(FSB Monitoring </a:t>
            </a:r>
            <a:r>
              <a:rPr lang="en-US" sz="1800" dirty="0" smtClean="0"/>
              <a:t>Framework; </a:t>
            </a:r>
            <a:r>
              <a:rPr lang="en-US" sz="1800" dirty="0"/>
              <a:t>develop policies to regulate shadow banking</a:t>
            </a:r>
            <a:r>
              <a:rPr lang="en-US" sz="1800" dirty="0" smtClean="0"/>
              <a:t>);</a:t>
            </a:r>
            <a:endParaRPr lang="en-US" sz="1800" dirty="0"/>
          </a:p>
          <a:p>
            <a:pPr>
              <a:lnSpc>
                <a:spcPct val="90000"/>
              </a:lnSpc>
              <a:spcAft>
                <a:spcPts val="300"/>
              </a:spcAft>
              <a:buClr>
                <a:srgbClr val="C00000"/>
              </a:buClr>
              <a:buSzPct val="100000"/>
              <a:buFont typeface="Wingdings" panose="05000000000000000000" pitchFamily="2" charset="2"/>
              <a:buChar char="§"/>
            </a:pPr>
            <a:r>
              <a:rPr lang="en-US" sz="2200" dirty="0"/>
              <a:t>Cross Border Cooperation </a:t>
            </a:r>
            <a:r>
              <a:rPr lang="en-US" sz="1800" dirty="0"/>
              <a:t>(FSB Principles for cross-border cooperation</a:t>
            </a:r>
            <a:r>
              <a:rPr lang="en-US" sz="1800" dirty="0" smtClean="0"/>
              <a:t>);</a:t>
            </a:r>
            <a:endParaRPr lang="en-US" sz="1800" dirty="0"/>
          </a:p>
          <a:p>
            <a:pPr>
              <a:lnSpc>
                <a:spcPct val="90000"/>
              </a:lnSpc>
              <a:spcAft>
                <a:spcPts val="300"/>
              </a:spcAft>
              <a:buClr>
                <a:srgbClr val="C00000"/>
              </a:buClr>
              <a:buSzPct val="100000"/>
              <a:buFont typeface="Wingdings" panose="05000000000000000000" pitchFamily="2" charset="2"/>
              <a:buChar char="§"/>
            </a:pPr>
            <a:r>
              <a:rPr lang="en-US" sz="2200" dirty="0"/>
              <a:t>Making Derivatives </a:t>
            </a:r>
            <a:r>
              <a:rPr lang="en-US" sz="2200" dirty="0" smtClean="0"/>
              <a:t>Market </a:t>
            </a:r>
            <a:r>
              <a:rPr lang="en-US" sz="2200" dirty="0"/>
              <a:t>Safer </a:t>
            </a:r>
            <a:r>
              <a:rPr lang="en-US" sz="1800" dirty="0"/>
              <a:t>(OTC derivatives reporting to TRs; clearing through CCPs</a:t>
            </a:r>
            <a:r>
              <a:rPr lang="en-US" sz="1800" dirty="0" smtClean="0"/>
              <a:t>);</a:t>
            </a:r>
            <a:endParaRPr lang="en-US" sz="1800" dirty="0"/>
          </a:p>
        </p:txBody>
      </p:sp>
      <p:sp>
        <p:nvSpPr>
          <p:cNvPr id="6" name="Slide Number Placeholder 5"/>
          <p:cNvSpPr>
            <a:spLocks noGrp="1"/>
          </p:cNvSpPr>
          <p:nvPr>
            <p:ph type="sldNum" sz="quarter" idx="12"/>
          </p:nvPr>
        </p:nvSpPr>
        <p:spPr/>
        <p:txBody>
          <a:bodyPr/>
          <a:lstStyle/>
          <a:p>
            <a:fld id="{5C793389-A6BB-4D4C-B637-16B167612692}" type="slidenum">
              <a:rPr lang="en-US" smtClean="0"/>
              <a:pPr/>
              <a:t>7</a:t>
            </a:fld>
            <a:endParaRPr lang="en-US"/>
          </a:p>
        </p:txBody>
      </p:sp>
      <p:sp>
        <p:nvSpPr>
          <p:cNvPr id="7" name="Title 1"/>
          <p:cNvSpPr txBox="1">
            <a:spLocks/>
          </p:cNvSpPr>
          <p:nvPr/>
        </p:nvSpPr>
        <p:spPr>
          <a:xfrm>
            <a:off x="457200" y="320040"/>
            <a:ext cx="7696200" cy="11277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altLang="en-US" sz="3600" dirty="0">
                <a:solidFill>
                  <a:schemeClr val="tx2"/>
                </a:solidFill>
              </a:rPr>
              <a:t>Global Financial crisis and Regulatory reforms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953000"/>
          </a:xfrm>
        </p:spPr>
        <p:txBody>
          <a:bodyPr>
            <a:noAutofit/>
          </a:bodyPr>
          <a:lstStyle/>
          <a:p>
            <a:pPr marL="0" indent="0">
              <a:lnSpc>
                <a:spcPct val="90000"/>
              </a:lnSpc>
              <a:spcAft>
                <a:spcPts val="600"/>
              </a:spcAft>
              <a:buNone/>
            </a:pPr>
            <a:r>
              <a:rPr lang="en-US" sz="2800" b="1" dirty="0" smtClean="0">
                <a:solidFill>
                  <a:schemeClr val="tx2">
                    <a:lumMod val="50000"/>
                  </a:schemeClr>
                </a:solidFill>
                <a:effectLst>
                  <a:outerShdw blurRad="38100" dist="38100" dir="2700000" algn="tl">
                    <a:srgbClr val="000000">
                      <a:alpha val="43137"/>
                    </a:srgbClr>
                  </a:outerShdw>
                </a:effectLst>
              </a:rPr>
              <a:t>Major Regulatory </a:t>
            </a:r>
            <a:r>
              <a:rPr lang="en-US" sz="2800" b="1" dirty="0">
                <a:solidFill>
                  <a:schemeClr val="tx2">
                    <a:lumMod val="50000"/>
                  </a:schemeClr>
                </a:solidFill>
                <a:effectLst>
                  <a:outerShdw blurRad="38100" dist="38100" dir="2700000" algn="tl">
                    <a:srgbClr val="000000">
                      <a:alpha val="43137"/>
                    </a:srgbClr>
                  </a:outerShdw>
                </a:effectLst>
              </a:rPr>
              <a:t>Reforms</a:t>
            </a:r>
          </a:p>
          <a:p>
            <a:pPr>
              <a:buClr>
                <a:srgbClr val="C00000"/>
              </a:buClr>
              <a:buSzPct val="100000"/>
              <a:buFont typeface="Wingdings" panose="05000000000000000000" pitchFamily="2" charset="2"/>
              <a:buChar char="§"/>
            </a:pPr>
            <a:r>
              <a:rPr lang="en-US" dirty="0" smtClean="0"/>
              <a:t>Pre-crisis: One main regulatory metric </a:t>
            </a:r>
            <a:r>
              <a:rPr lang="en-US" sz="2000" dirty="0" smtClean="0"/>
              <a:t>(RW CAR);</a:t>
            </a:r>
          </a:p>
          <a:p>
            <a:pPr>
              <a:buClr>
                <a:srgbClr val="C00000"/>
              </a:buClr>
              <a:buSzPct val="100000"/>
              <a:buFont typeface="Wingdings" panose="05000000000000000000" pitchFamily="2" charset="2"/>
              <a:buChar char="§"/>
            </a:pPr>
            <a:r>
              <a:rPr lang="en-US" dirty="0" smtClean="0"/>
              <a:t>Post-crisis : Multiple complementary metrics:</a:t>
            </a:r>
          </a:p>
          <a:p>
            <a:pPr marL="746125" lvl="1" indent="-349250">
              <a:buClrTx/>
              <a:buSzPct val="100000"/>
              <a:buFont typeface="Wingdings" panose="05000000000000000000" pitchFamily="2" charset="2"/>
              <a:buChar char="Ø"/>
            </a:pPr>
            <a:r>
              <a:rPr lang="en-US" sz="2400" dirty="0" smtClean="0"/>
              <a:t>RW CAR with Macro-Prudential overlay</a:t>
            </a:r>
          </a:p>
          <a:p>
            <a:pPr marL="746125" lvl="1" indent="-349250">
              <a:buClrTx/>
              <a:buSzPct val="100000"/>
              <a:buFont typeface="Wingdings" panose="05000000000000000000" pitchFamily="2" charset="2"/>
              <a:buChar char="Ø"/>
            </a:pPr>
            <a:r>
              <a:rPr lang="en-US" sz="2400" dirty="0" smtClean="0"/>
              <a:t>Leverage </a:t>
            </a:r>
            <a:r>
              <a:rPr lang="en-US" sz="2400" dirty="0"/>
              <a:t>Ratio</a:t>
            </a:r>
          </a:p>
          <a:p>
            <a:pPr marL="746125" lvl="1" indent="-349250">
              <a:buClrTx/>
              <a:buSzPct val="100000"/>
              <a:buFont typeface="Wingdings" panose="05000000000000000000" pitchFamily="2" charset="2"/>
              <a:buChar char="Ø"/>
            </a:pPr>
            <a:r>
              <a:rPr lang="en-US" sz="2400" dirty="0"/>
              <a:t>Large </a:t>
            </a:r>
            <a:r>
              <a:rPr lang="en-US" sz="2400" dirty="0" smtClean="0"/>
              <a:t>Exposure Regime</a:t>
            </a:r>
            <a:endParaRPr lang="en-US" sz="2400" dirty="0"/>
          </a:p>
          <a:p>
            <a:pPr marL="746125" lvl="1" indent="-349250">
              <a:buClrTx/>
              <a:buSzPct val="100000"/>
              <a:buFont typeface="Wingdings" panose="05000000000000000000" pitchFamily="2" charset="2"/>
              <a:buChar char="Ø"/>
            </a:pPr>
            <a:r>
              <a:rPr lang="en-US" sz="2400" dirty="0" smtClean="0"/>
              <a:t>Liquidity Coverage Ratio(LCR)</a:t>
            </a:r>
            <a:endParaRPr lang="en-US" sz="2400" dirty="0"/>
          </a:p>
          <a:p>
            <a:pPr marL="746125" lvl="1" indent="-349250">
              <a:buClrTx/>
              <a:buSzPct val="100000"/>
              <a:buFont typeface="Wingdings" panose="05000000000000000000" pitchFamily="2" charset="2"/>
              <a:buChar char="Ø"/>
            </a:pPr>
            <a:r>
              <a:rPr lang="en-US" sz="2400" dirty="0" smtClean="0"/>
              <a:t>Net Stable Funding Ratio(NSFR)</a:t>
            </a:r>
            <a:endParaRPr lang="en-US" sz="2400" dirty="0"/>
          </a:p>
          <a:p>
            <a:pPr marL="746125" lvl="1" indent="-349250">
              <a:buClrTx/>
              <a:buSzPct val="100000"/>
              <a:buFont typeface="Wingdings" panose="05000000000000000000" pitchFamily="2" charset="2"/>
              <a:buChar char="Ø"/>
            </a:pPr>
            <a:r>
              <a:rPr lang="en-US" sz="2400" dirty="0"/>
              <a:t>Stress Testing</a:t>
            </a:r>
          </a:p>
          <a:p>
            <a:pPr marL="746125" lvl="1" indent="-349250">
              <a:buClrTx/>
              <a:buSzPct val="100000"/>
              <a:buFont typeface="Wingdings" panose="05000000000000000000" pitchFamily="2" charset="2"/>
              <a:buChar char="Ø"/>
            </a:pPr>
            <a:r>
              <a:rPr lang="en-US" sz="2400" dirty="0"/>
              <a:t>Others</a:t>
            </a:r>
          </a:p>
          <a:p>
            <a:pPr marL="0" indent="0">
              <a:buNone/>
            </a:pPr>
            <a:endParaRPr lang="en-US" sz="3600" dirty="0" smtClean="0">
              <a:solidFill>
                <a:schemeClr val="tx1"/>
              </a:solidFill>
            </a:endParaRPr>
          </a:p>
        </p:txBody>
      </p:sp>
      <p:sp>
        <p:nvSpPr>
          <p:cNvPr id="5" name="Title 1"/>
          <p:cNvSpPr txBox="1">
            <a:spLocks/>
          </p:cNvSpPr>
          <p:nvPr/>
        </p:nvSpPr>
        <p:spPr>
          <a:xfrm>
            <a:off x="457200" y="320040"/>
            <a:ext cx="7239000" cy="5943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endParaRPr lang="en-US" sz="3600" dirty="0">
              <a:solidFill>
                <a:schemeClr val="tx2"/>
              </a:solidFill>
            </a:endParaRPr>
          </a:p>
        </p:txBody>
      </p:sp>
      <p:sp>
        <p:nvSpPr>
          <p:cNvPr id="6" name="Slide Number Placeholder 5"/>
          <p:cNvSpPr>
            <a:spLocks noGrp="1"/>
          </p:cNvSpPr>
          <p:nvPr>
            <p:ph type="sldNum" sz="quarter" idx="12"/>
          </p:nvPr>
        </p:nvSpPr>
        <p:spPr/>
        <p:txBody>
          <a:bodyPr/>
          <a:lstStyle/>
          <a:p>
            <a:fld id="{5C793389-A6BB-4D4C-B637-16B167612692}" type="slidenum">
              <a:rPr lang="en-US" smtClean="0"/>
              <a:pPr/>
              <a:t>8</a:t>
            </a:fld>
            <a:endParaRPr lang="en-US"/>
          </a:p>
        </p:txBody>
      </p:sp>
      <p:sp>
        <p:nvSpPr>
          <p:cNvPr id="7" name="Title 1"/>
          <p:cNvSpPr txBox="1">
            <a:spLocks/>
          </p:cNvSpPr>
          <p:nvPr/>
        </p:nvSpPr>
        <p:spPr>
          <a:xfrm>
            <a:off x="457200" y="320040"/>
            <a:ext cx="7696200" cy="11277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altLang="en-US" sz="3600" dirty="0">
                <a:solidFill>
                  <a:schemeClr val="tx2"/>
                </a:solidFill>
              </a:rPr>
              <a:t>Global Financial crisis and Regulatory reforms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953000"/>
          </a:xfrm>
        </p:spPr>
        <p:txBody>
          <a:bodyPr>
            <a:normAutofit fontScale="85000" lnSpcReduction="10000"/>
          </a:bodyPr>
          <a:lstStyle/>
          <a:p>
            <a:pPr marL="0" indent="0">
              <a:spcAft>
                <a:spcPts val="600"/>
              </a:spcAft>
              <a:buNone/>
            </a:pPr>
            <a:r>
              <a:rPr lang="en-US" sz="3000" b="1" dirty="0">
                <a:solidFill>
                  <a:schemeClr val="tx2">
                    <a:lumMod val="50000"/>
                  </a:schemeClr>
                </a:solidFill>
                <a:effectLst>
                  <a:outerShdw blurRad="38100" dist="38100" dir="2700000" algn="tl">
                    <a:srgbClr val="000000">
                      <a:alpha val="43137"/>
                    </a:srgbClr>
                  </a:outerShdw>
                </a:effectLst>
              </a:rPr>
              <a:t>Future d</a:t>
            </a:r>
            <a:r>
              <a:rPr lang="en-US" sz="3000" b="1" dirty="0" smtClean="0">
                <a:solidFill>
                  <a:schemeClr val="tx2">
                    <a:lumMod val="50000"/>
                  </a:schemeClr>
                </a:solidFill>
                <a:effectLst>
                  <a:outerShdw blurRad="38100" dist="38100" dir="2700000" algn="tl">
                    <a:srgbClr val="000000">
                      <a:alpha val="43137"/>
                    </a:srgbClr>
                  </a:outerShdw>
                </a:effectLst>
              </a:rPr>
              <a:t>irection </a:t>
            </a:r>
            <a:r>
              <a:rPr lang="en-US" sz="3000" b="1" dirty="0">
                <a:solidFill>
                  <a:schemeClr val="tx2">
                    <a:lumMod val="50000"/>
                  </a:schemeClr>
                </a:solidFill>
                <a:effectLst>
                  <a:outerShdw blurRad="38100" dist="38100" dir="2700000" algn="tl">
                    <a:srgbClr val="000000">
                      <a:alpha val="43137"/>
                    </a:srgbClr>
                  </a:outerShdw>
                </a:effectLst>
              </a:rPr>
              <a:t>of </a:t>
            </a:r>
            <a:r>
              <a:rPr lang="en-US" sz="3000" b="1" dirty="0" smtClean="0">
                <a:solidFill>
                  <a:schemeClr val="tx2">
                    <a:lumMod val="50000"/>
                  </a:schemeClr>
                </a:solidFill>
                <a:effectLst>
                  <a:outerShdw blurRad="38100" dist="38100" dir="2700000" algn="tl">
                    <a:srgbClr val="000000">
                      <a:alpha val="43137"/>
                    </a:srgbClr>
                  </a:outerShdw>
                </a:effectLst>
              </a:rPr>
              <a:t>Reforms</a:t>
            </a:r>
            <a:endParaRPr lang="en-US" sz="3000" b="1" dirty="0">
              <a:solidFill>
                <a:schemeClr val="tx2">
                  <a:lumMod val="50000"/>
                </a:schemeClr>
              </a:solidFill>
              <a:effectLst>
                <a:outerShdw blurRad="38100" dist="38100" dir="2700000" algn="tl">
                  <a:srgbClr val="000000">
                    <a:alpha val="43137"/>
                  </a:srgbClr>
                </a:outerShdw>
              </a:effectLst>
            </a:endParaRPr>
          </a:p>
          <a:p>
            <a:pPr>
              <a:buClr>
                <a:srgbClr val="C00000"/>
              </a:buClr>
              <a:buSzPct val="100000"/>
              <a:buFont typeface="Wingdings" panose="05000000000000000000" pitchFamily="2" charset="2"/>
              <a:buChar char="§"/>
            </a:pPr>
            <a:r>
              <a:rPr lang="en-US" sz="2800" dirty="0" smtClean="0"/>
              <a:t>Finalization </a:t>
            </a:r>
            <a:r>
              <a:rPr lang="en-US" sz="2800" dirty="0"/>
              <a:t>of </a:t>
            </a:r>
            <a:r>
              <a:rPr lang="en-US" sz="2800" dirty="0" smtClean="0"/>
              <a:t>Basel-III;</a:t>
            </a:r>
            <a:endParaRPr lang="en-US" sz="2800" dirty="0"/>
          </a:p>
          <a:p>
            <a:pPr>
              <a:buClr>
                <a:srgbClr val="C00000"/>
              </a:buClr>
              <a:buSzPct val="100000"/>
              <a:buFont typeface="Wingdings" panose="05000000000000000000" pitchFamily="2" charset="2"/>
              <a:buChar char="§"/>
            </a:pPr>
            <a:r>
              <a:rPr lang="en-US" sz="2800" dirty="0" smtClean="0"/>
              <a:t>RWs </a:t>
            </a:r>
            <a:r>
              <a:rPr lang="en-US" sz="2800" dirty="0"/>
              <a:t>under </a:t>
            </a:r>
            <a:r>
              <a:rPr lang="en-US" sz="2800" dirty="0" smtClean="0"/>
              <a:t>Standardized Approach </a:t>
            </a:r>
            <a:r>
              <a:rPr lang="en-US" sz="2800" dirty="0"/>
              <a:t>for Credit </a:t>
            </a:r>
            <a:r>
              <a:rPr lang="en-US" sz="2800" dirty="0" smtClean="0"/>
              <a:t>Risk;</a:t>
            </a:r>
            <a:endParaRPr lang="en-US" sz="2800" dirty="0"/>
          </a:p>
          <a:p>
            <a:pPr>
              <a:buClr>
                <a:srgbClr val="C00000"/>
              </a:buClr>
              <a:buSzPct val="100000"/>
              <a:buFont typeface="Wingdings" panose="05000000000000000000" pitchFamily="2" charset="2"/>
              <a:buChar char="§"/>
            </a:pPr>
            <a:r>
              <a:rPr lang="en-US" sz="2800" dirty="0" smtClean="0"/>
              <a:t>Standardized Approach </a:t>
            </a:r>
            <a:r>
              <a:rPr lang="en-US" sz="2800" dirty="0"/>
              <a:t>for </a:t>
            </a:r>
            <a:r>
              <a:rPr lang="en-US" sz="2800" dirty="0" smtClean="0"/>
              <a:t>Operational Risk;</a:t>
            </a:r>
            <a:endParaRPr lang="en-US" sz="2800" dirty="0"/>
          </a:p>
          <a:p>
            <a:pPr>
              <a:buClr>
                <a:srgbClr val="C00000"/>
              </a:buClr>
              <a:buSzPct val="100000"/>
              <a:buFont typeface="Wingdings" panose="05000000000000000000" pitchFamily="2" charset="2"/>
              <a:buChar char="§"/>
            </a:pPr>
            <a:r>
              <a:rPr lang="en-US" sz="2800" dirty="0" smtClean="0"/>
              <a:t>Leverage </a:t>
            </a:r>
            <a:r>
              <a:rPr lang="en-US" sz="2800" dirty="0"/>
              <a:t>Ratio Surcharge for </a:t>
            </a:r>
            <a:r>
              <a:rPr lang="en-US" sz="2800" dirty="0" smtClean="0"/>
              <a:t>G-SIBs;</a:t>
            </a:r>
            <a:endParaRPr lang="en-US" sz="2800" dirty="0"/>
          </a:p>
          <a:p>
            <a:pPr>
              <a:buClr>
                <a:srgbClr val="C00000"/>
              </a:buClr>
              <a:buSzPct val="100000"/>
              <a:buFont typeface="Wingdings" panose="05000000000000000000" pitchFamily="2" charset="2"/>
              <a:buChar char="§"/>
            </a:pPr>
            <a:r>
              <a:rPr lang="en-US" sz="2800" dirty="0" smtClean="0"/>
              <a:t>Shift </a:t>
            </a:r>
            <a:r>
              <a:rPr lang="en-US" sz="2800" dirty="0"/>
              <a:t>in focus from </a:t>
            </a:r>
            <a:r>
              <a:rPr lang="en-US" sz="2800" dirty="0" smtClean="0"/>
              <a:t>standards (regulations</a:t>
            </a:r>
            <a:r>
              <a:rPr lang="en-US" sz="2800" dirty="0"/>
              <a:t>) to </a:t>
            </a:r>
            <a:r>
              <a:rPr lang="en-US" sz="2800" dirty="0" smtClean="0"/>
              <a:t>supervision;</a:t>
            </a:r>
            <a:endParaRPr lang="en-US" sz="2800" dirty="0"/>
          </a:p>
          <a:p>
            <a:pPr>
              <a:buClr>
                <a:srgbClr val="C00000"/>
              </a:buClr>
              <a:buSzPct val="100000"/>
              <a:buFont typeface="Wingdings" panose="05000000000000000000" pitchFamily="2" charset="2"/>
              <a:buChar char="§"/>
            </a:pPr>
            <a:r>
              <a:rPr lang="en-US" sz="2800" dirty="0" smtClean="0"/>
              <a:t>Treatment </a:t>
            </a:r>
            <a:r>
              <a:rPr lang="en-US" sz="2800" dirty="0"/>
              <a:t>of sovereign </a:t>
            </a:r>
            <a:r>
              <a:rPr lang="en-US" sz="2800" dirty="0" smtClean="0"/>
              <a:t>exposures</a:t>
            </a:r>
            <a:endParaRPr lang="en-US" sz="2800" dirty="0"/>
          </a:p>
          <a:p>
            <a:pPr>
              <a:buClr>
                <a:srgbClr val="C00000"/>
              </a:buClr>
              <a:buSzPct val="100000"/>
              <a:buFont typeface="Wingdings" panose="05000000000000000000" pitchFamily="2" charset="2"/>
              <a:buChar char="§"/>
            </a:pPr>
            <a:r>
              <a:rPr lang="en-US" sz="2800" dirty="0" err="1" smtClean="0"/>
              <a:t>Fintech</a:t>
            </a:r>
            <a:r>
              <a:rPr lang="en-US" sz="2800" dirty="0" smtClean="0"/>
              <a:t>;</a:t>
            </a:r>
            <a:endParaRPr lang="en-US" sz="2800" dirty="0"/>
          </a:p>
          <a:p>
            <a:pPr>
              <a:buClr>
                <a:srgbClr val="C00000"/>
              </a:buClr>
              <a:buSzPct val="100000"/>
              <a:buFont typeface="Wingdings" panose="05000000000000000000" pitchFamily="2" charset="2"/>
              <a:buChar char="§"/>
            </a:pPr>
            <a:r>
              <a:rPr lang="en-US" sz="2800" dirty="0" smtClean="0"/>
              <a:t>Cyber </a:t>
            </a:r>
            <a:r>
              <a:rPr lang="en-US" sz="2800" dirty="0"/>
              <a:t>Security </a:t>
            </a:r>
            <a:r>
              <a:rPr lang="en-US" sz="2800" dirty="0" smtClean="0"/>
              <a:t>Risk;</a:t>
            </a:r>
            <a:endParaRPr lang="en-US" sz="2800" dirty="0"/>
          </a:p>
          <a:p>
            <a:pPr>
              <a:buClr>
                <a:srgbClr val="C00000"/>
              </a:buClr>
              <a:buSzPct val="100000"/>
              <a:buFont typeface="Wingdings" panose="05000000000000000000" pitchFamily="2" charset="2"/>
              <a:buChar char="§"/>
            </a:pPr>
            <a:r>
              <a:rPr lang="en-US" sz="2800" dirty="0" smtClean="0"/>
              <a:t>Expected </a:t>
            </a:r>
            <a:r>
              <a:rPr lang="en-US" sz="2800" dirty="0"/>
              <a:t>loss provisioning and new accounting </a:t>
            </a:r>
            <a:r>
              <a:rPr lang="en-US" sz="2800" dirty="0" smtClean="0"/>
              <a:t>standards; </a:t>
            </a:r>
            <a:endParaRPr lang="en-US" sz="2800" dirty="0"/>
          </a:p>
          <a:p>
            <a:pPr marL="0" indent="0">
              <a:buFont typeface="Wingdings" pitchFamily="2" charset="2"/>
              <a:buChar char="q"/>
            </a:pPr>
            <a:endParaRPr lang="en-US" sz="2500" dirty="0" smtClean="0"/>
          </a:p>
        </p:txBody>
      </p:sp>
      <p:sp>
        <p:nvSpPr>
          <p:cNvPr id="6" name="Slide Number Placeholder 5"/>
          <p:cNvSpPr>
            <a:spLocks noGrp="1"/>
          </p:cNvSpPr>
          <p:nvPr>
            <p:ph type="sldNum" sz="quarter" idx="12"/>
          </p:nvPr>
        </p:nvSpPr>
        <p:spPr/>
        <p:txBody>
          <a:bodyPr/>
          <a:lstStyle/>
          <a:p>
            <a:fld id="{5C793389-A6BB-4D4C-B637-16B167612692}" type="slidenum">
              <a:rPr lang="en-US" smtClean="0"/>
              <a:pPr/>
              <a:t>9</a:t>
            </a:fld>
            <a:endParaRPr lang="en-US"/>
          </a:p>
        </p:txBody>
      </p:sp>
      <p:sp>
        <p:nvSpPr>
          <p:cNvPr id="7" name="Title 1"/>
          <p:cNvSpPr txBox="1">
            <a:spLocks/>
          </p:cNvSpPr>
          <p:nvPr/>
        </p:nvSpPr>
        <p:spPr>
          <a:xfrm>
            <a:off x="457200" y="320040"/>
            <a:ext cx="7696200" cy="112776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n-US" altLang="en-US" sz="3600" dirty="0">
                <a:solidFill>
                  <a:schemeClr val="tx2"/>
                </a:solidFill>
              </a:rPr>
              <a:t>Global Financial crisis and Regulatory reforms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8318</TotalTime>
  <Words>2968</Words>
  <Application>Microsoft Office PowerPoint</Application>
  <PresentationFormat>On-screen Show (4:3)</PresentationFormat>
  <Paragraphs>527</Paragraphs>
  <Slides>39</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ＭＳ Ｐゴシック</vt:lpstr>
      <vt:lpstr>Arial</vt:lpstr>
      <vt:lpstr>Calibri</vt:lpstr>
      <vt:lpstr>Cambria</vt:lpstr>
      <vt:lpstr>Times New Roman</vt:lpstr>
      <vt:lpstr>Trebuchet MS</vt:lpstr>
      <vt:lpstr>Wingdings</vt:lpstr>
      <vt:lpstr>Wingdings 2</vt:lpstr>
      <vt:lpstr>Opulent</vt:lpstr>
      <vt:lpstr>Financial Stability: INTERNATIONAL REGULATORY REFORMS &amp;  FRAMEWORK AT STATE BANK OF PAKISTAN </vt:lpstr>
      <vt:lpstr>PowerPoint Presentation</vt:lpstr>
      <vt:lpstr>Financial Stability-Definition</vt:lpstr>
      <vt:lpstr>Financial Stability-Definition</vt:lpstr>
      <vt:lpstr> </vt:lpstr>
      <vt:lpstr>PowerPoint Presentation</vt:lpstr>
      <vt:lpstr> </vt:lpstr>
      <vt:lpstr>PowerPoint Presentation</vt:lpstr>
      <vt:lpstr>PowerPoint Presentation</vt:lpstr>
      <vt:lpstr>PowerPoint Presentation</vt:lpstr>
      <vt:lpstr>PowerPoint Presentation</vt:lpstr>
      <vt:lpstr>Financial Stability Framework at  State bank of Pakistan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Coordination : Domestic And Cross Border</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Banking Sector Stability Map</vt:lpstr>
      <vt:lpstr>Financial Soundness Indicators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Stability</dc:title>
  <dc:creator>rizwana rifat</dc:creator>
  <cp:lastModifiedBy>Muhammad Javaid Ismail</cp:lastModifiedBy>
  <cp:revision>797</cp:revision>
  <cp:lastPrinted>2017-03-24T14:27:52Z</cp:lastPrinted>
  <dcterms:created xsi:type="dcterms:W3CDTF">2014-02-27T05:44:18Z</dcterms:created>
  <dcterms:modified xsi:type="dcterms:W3CDTF">2017-03-26T14:39:22Z</dcterms:modified>
</cp:coreProperties>
</file>