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7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70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9247" autoAdjust="0"/>
  </p:normalViewPr>
  <p:slideViewPr>
    <p:cSldViewPr>
      <p:cViewPr varScale="1">
        <p:scale>
          <a:sx n="116" d="100"/>
          <a:sy n="116" d="100"/>
        </p:scale>
        <p:origin x="146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hmud\Desktop\MFS\all%20statistics\MFS%20dat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mostary\Desktop\New%20folder\Quarterly%20report\July-Sep%20(Zahid%20sir)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mostary\Desktop\New%20folder\Quarterly%20report\July-Sep%20(Zahid%20sir)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109258401523398E-2"/>
          <c:y val="3.1154032854444489E-2"/>
          <c:w val="0.84920462148113862"/>
          <c:h val="0.7971987398041036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Sheet2!$J$4</c:f>
              <c:strCache>
                <c:ptCount val="1"/>
                <c:pt idx="0">
                  <c:v>Transaction Volume (Billion USD)</c:v>
                </c:pt>
              </c:strCache>
            </c:strRef>
          </c:tx>
          <c:invertIfNegative val="0"/>
          <c:cat>
            <c:strRef>
              <c:f>Sheet2!$C$5:$C$55</c:f>
              <c:strCache>
                <c:ptCount val="51"/>
                <c:pt idx="0">
                  <c:v>April, 13</c:v>
                </c:pt>
                <c:pt idx="1">
                  <c:v>May,13</c:v>
                </c:pt>
                <c:pt idx="2">
                  <c:v>June,13</c:v>
                </c:pt>
                <c:pt idx="3">
                  <c:v>July,13</c:v>
                </c:pt>
                <c:pt idx="4">
                  <c:v>August,13</c:v>
                </c:pt>
                <c:pt idx="5">
                  <c:v>Sept,13</c:v>
                </c:pt>
                <c:pt idx="6">
                  <c:v>Oct,13</c:v>
                </c:pt>
                <c:pt idx="7">
                  <c:v>Nov,13</c:v>
                </c:pt>
                <c:pt idx="8">
                  <c:v>Dec,13</c:v>
                </c:pt>
                <c:pt idx="9">
                  <c:v>January,14</c:v>
                </c:pt>
                <c:pt idx="10">
                  <c:v>Feb,14</c:v>
                </c:pt>
                <c:pt idx="11">
                  <c:v>March,14</c:v>
                </c:pt>
                <c:pt idx="12">
                  <c:v>April,14</c:v>
                </c:pt>
                <c:pt idx="13">
                  <c:v>May,14</c:v>
                </c:pt>
                <c:pt idx="14">
                  <c:v>June,14</c:v>
                </c:pt>
                <c:pt idx="15">
                  <c:v>July,14</c:v>
                </c:pt>
                <c:pt idx="16">
                  <c:v>August,14</c:v>
                </c:pt>
                <c:pt idx="17">
                  <c:v>Sept,14</c:v>
                </c:pt>
                <c:pt idx="18">
                  <c:v>Oct,14</c:v>
                </c:pt>
                <c:pt idx="19">
                  <c:v>Nov,14</c:v>
                </c:pt>
                <c:pt idx="20">
                  <c:v>Dec,14</c:v>
                </c:pt>
                <c:pt idx="21">
                  <c:v>January,15</c:v>
                </c:pt>
                <c:pt idx="22">
                  <c:v>Feb,15</c:v>
                </c:pt>
                <c:pt idx="23">
                  <c:v>March,15</c:v>
                </c:pt>
                <c:pt idx="24">
                  <c:v>April,15</c:v>
                </c:pt>
                <c:pt idx="25">
                  <c:v>May,15</c:v>
                </c:pt>
                <c:pt idx="26">
                  <c:v>June,15</c:v>
                </c:pt>
                <c:pt idx="27">
                  <c:v>July,15</c:v>
                </c:pt>
                <c:pt idx="28">
                  <c:v>August,15</c:v>
                </c:pt>
                <c:pt idx="29">
                  <c:v>Sept,15</c:v>
                </c:pt>
                <c:pt idx="30">
                  <c:v>Oct,15</c:v>
                </c:pt>
                <c:pt idx="31">
                  <c:v>Nov,15</c:v>
                </c:pt>
                <c:pt idx="32">
                  <c:v>Dec,15</c:v>
                </c:pt>
                <c:pt idx="33">
                  <c:v>Jan,16</c:v>
                </c:pt>
                <c:pt idx="34">
                  <c:v>Feb,16</c:v>
                </c:pt>
                <c:pt idx="35">
                  <c:v>March,16</c:v>
                </c:pt>
                <c:pt idx="36">
                  <c:v>April,16</c:v>
                </c:pt>
                <c:pt idx="37">
                  <c:v>May,16</c:v>
                </c:pt>
                <c:pt idx="38">
                  <c:v>June,16</c:v>
                </c:pt>
                <c:pt idx="39">
                  <c:v>july, 16</c:v>
                </c:pt>
                <c:pt idx="40">
                  <c:v>aug, 16</c:v>
                </c:pt>
                <c:pt idx="41">
                  <c:v>sept, 16</c:v>
                </c:pt>
                <c:pt idx="42">
                  <c:v>oct, 16</c:v>
                </c:pt>
                <c:pt idx="43">
                  <c:v>nov, 16</c:v>
                </c:pt>
                <c:pt idx="44">
                  <c:v>dec, 16</c:v>
                </c:pt>
                <c:pt idx="45">
                  <c:v>jan, 17</c:v>
                </c:pt>
                <c:pt idx="46">
                  <c:v>feb, 17</c:v>
                </c:pt>
                <c:pt idx="47">
                  <c:v>march, 17</c:v>
                </c:pt>
                <c:pt idx="48">
                  <c:v>april,17</c:v>
                </c:pt>
                <c:pt idx="49">
                  <c:v>may,17</c:v>
                </c:pt>
                <c:pt idx="50">
                  <c:v>june,17</c:v>
                </c:pt>
              </c:strCache>
            </c:strRef>
          </c:cat>
          <c:val>
            <c:numRef>
              <c:f>Sheet2!$J$5:$J$55</c:f>
              <c:numCache>
                <c:formatCode>0.00</c:formatCode>
                <c:ptCount val="51"/>
                <c:pt idx="0">
                  <c:v>0.43824096385542416</c:v>
                </c:pt>
                <c:pt idx="1">
                  <c:v>0.45160843373493981</c:v>
                </c:pt>
                <c:pt idx="2">
                  <c:v>0.50674939759036164</c:v>
                </c:pt>
                <c:pt idx="3">
                  <c:v>0.62973975903614465</c:v>
                </c:pt>
                <c:pt idx="4">
                  <c:v>0.52635783132530134</c:v>
                </c:pt>
                <c:pt idx="5">
                  <c:v>0.61185421686747499</c:v>
                </c:pt>
                <c:pt idx="6">
                  <c:v>0.61396144578313261</c:v>
                </c:pt>
                <c:pt idx="7">
                  <c:v>0.66669879518072694</c:v>
                </c:pt>
                <c:pt idx="8">
                  <c:v>0.80031445783132527</c:v>
                </c:pt>
                <c:pt idx="9">
                  <c:v>0.86131084337349828</c:v>
                </c:pt>
                <c:pt idx="10">
                  <c:v>0.78728313253012061</c:v>
                </c:pt>
                <c:pt idx="11">
                  <c:v>0.94567710843373565</c:v>
                </c:pt>
                <c:pt idx="12">
                  <c:v>0.97538795180722326</c:v>
                </c:pt>
                <c:pt idx="13">
                  <c:v>0.98867349397590354</c:v>
                </c:pt>
                <c:pt idx="14">
                  <c:v>1.0268686746987961</c:v>
                </c:pt>
                <c:pt idx="15">
                  <c:v>1.3213530120481918</c:v>
                </c:pt>
                <c:pt idx="16">
                  <c:v>0.89572168674699004</c:v>
                </c:pt>
                <c:pt idx="17">
                  <c:v>1.2052650602409638</c:v>
                </c:pt>
                <c:pt idx="18">
                  <c:v>0.99220240963855422</c:v>
                </c:pt>
                <c:pt idx="19">
                  <c:v>1.1655975903614457</c:v>
                </c:pt>
                <c:pt idx="20">
                  <c:v>1.2630168674698796</c:v>
                </c:pt>
                <c:pt idx="21">
                  <c:v>1.3659734939759036</c:v>
                </c:pt>
                <c:pt idx="22">
                  <c:v>1.320275903614458</c:v>
                </c:pt>
                <c:pt idx="23">
                  <c:v>1.4776734939759018</c:v>
                </c:pt>
                <c:pt idx="24">
                  <c:v>1.4266204819277108</c:v>
                </c:pt>
                <c:pt idx="25">
                  <c:v>1.5182867469879517</c:v>
                </c:pt>
                <c:pt idx="26">
                  <c:v>1.5625915662650602</c:v>
                </c:pt>
                <c:pt idx="27">
                  <c:v>1.6640385542168759</c:v>
                </c:pt>
                <c:pt idx="28">
                  <c:v>1.5471831325301206</c:v>
                </c:pt>
                <c:pt idx="29">
                  <c:v>1.8151506024096378</c:v>
                </c:pt>
                <c:pt idx="30">
                  <c:v>1.5712313253012049</c:v>
                </c:pt>
                <c:pt idx="31">
                  <c:v>1.7970590361445815</c:v>
                </c:pt>
                <c:pt idx="32">
                  <c:v>1.9427481927710839</c:v>
                </c:pt>
                <c:pt idx="33">
                  <c:v>2.0175024096385537</c:v>
                </c:pt>
                <c:pt idx="34">
                  <c:v>1.9962518072289179</c:v>
                </c:pt>
                <c:pt idx="35">
                  <c:v>2.1977722891566271</c:v>
                </c:pt>
                <c:pt idx="36">
                  <c:v>2.1939132530120622</c:v>
                </c:pt>
                <c:pt idx="37">
                  <c:v>2.2266939759036144</c:v>
                </c:pt>
                <c:pt idx="38">
                  <c:v>2.7893060240963892</c:v>
                </c:pt>
                <c:pt idx="39">
                  <c:v>2.1252566265060238</c:v>
                </c:pt>
                <c:pt idx="40">
                  <c:v>2.4509903614457831</c:v>
                </c:pt>
                <c:pt idx="41">
                  <c:v>2.3459530120481928</c:v>
                </c:pt>
                <c:pt idx="42">
                  <c:v>2.4930638554216866</c:v>
                </c:pt>
                <c:pt idx="43">
                  <c:v>2.6425879518072417</c:v>
                </c:pt>
                <c:pt idx="44">
                  <c:v>2.7968277108433752</c:v>
                </c:pt>
                <c:pt idx="45">
                  <c:v>3.0368518072289157</c:v>
                </c:pt>
                <c:pt idx="46">
                  <c:v>2.6900168674698794</c:v>
                </c:pt>
                <c:pt idx="47">
                  <c:v>3.0176710843373491</c:v>
                </c:pt>
                <c:pt idx="48">
                  <c:v>3.0147084337349259</c:v>
                </c:pt>
                <c:pt idx="49">
                  <c:v>3.1531662650602406</c:v>
                </c:pt>
                <c:pt idx="50">
                  <c:v>3.6154855421686745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59189696"/>
        <c:axId val="-1959179360"/>
      </c:barChart>
      <c:lineChart>
        <c:grouping val="standard"/>
        <c:varyColors val="0"/>
        <c:ser>
          <c:idx val="0"/>
          <c:order val="0"/>
          <c:tx>
            <c:strRef>
              <c:f>Sheet2!$E$4</c:f>
              <c:strCache>
                <c:ptCount val="1"/>
                <c:pt idx="0">
                  <c:v>No of transaction (million)</c:v>
                </c:pt>
              </c:strCache>
            </c:strRef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Sheet2!$C$5:$C$55</c:f>
              <c:strCache>
                <c:ptCount val="51"/>
                <c:pt idx="0">
                  <c:v>April, 13</c:v>
                </c:pt>
                <c:pt idx="1">
                  <c:v>May,13</c:v>
                </c:pt>
                <c:pt idx="2">
                  <c:v>June,13</c:v>
                </c:pt>
                <c:pt idx="3">
                  <c:v>July,13</c:v>
                </c:pt>
                <c:pt idx="4">
                  <c:v>August,13</c:v>
                </c:pt>
                <c:pt idx="5">
                  <c:v>Sept,13</c:v>
                </c:pt>
                <c:pt idx="6">
                  <c:v>Oct,13</c:v>
                </c:pt>
                <c:pt idx="7">
                  <c:v>Nov,13</c:v>
                </c:pt>
                <c:pt idx="8">
                  <c:v>Dec,13</c:v>
                </c:pt>
                <c:pt idx="9">
                  <c:v>January,14</c:v>
                </c:pt>
                <c:pt idx="10">
                  <c:v>Feb,14</c:v>
                </c:pt>
                <c:pt idx="11">
                  <c:v>March,14</c:v>
                </c:pt>
                <c:pt idx="12">
                  <c:v>April,14</c:v>
                </c:pt>
                <c:pt idx="13">
                  <c:v>May,14</c:v>
                </c:pt>
                <c:pt idx="14">
                  <c:v>June,14</c:v>
                </c:pt>
                <c:pt idx="15">
                  <c:v>July,14</c:v>
                </c:pt>
                <c:pt idx="16">
                  <c:v>August,14</c:v>
                </c:pt>
                <c:pt idx="17">
                  <c:v>Sept,14</c:v>
                </c:pt>
                <c:pt idx="18">
                  <c:v>Oct,14</c:v>
                </c:pt>
                <c:pt idx="19">
                  <c:v>Nov,14</c:v>
                </c:pt>
                <c:pt idx="20">
                  <c:v>Dec,14</c:v>
                </c:pt>
                <c:pt idx="21">
                  <c:v>January,15</c:v>
                </c:pt>
                <c:pt idx="22">
                  <c:v>Feb,15</c:v>
                </c:pt>
                <c:pt idx="23">
                  <c:v>March,15</c:v>
                </c:pt>
                <c:pt idx="24">
                  <c:v>April,15</c:v>
                </c:pt>
                <c:pt idx="25">
                  <c:v>May,15</c:v>
                </c:pt>
                <c:pt idx="26">
                  <c:v>June,15</c:v>
                </c:pt>
                <c:pt idx="27">
                  <c:v>July,15</c:v>
                </c:pt>
                <c:pt idx="28">
                  <c:v>August,15</c:v>
                </c:pt>
                <c:pt idx="29">
                  <c:v>Sept,15</c:v>
                </c:pt>
                <c:pt idx="30">
                  <c:v>Oct,15</c:v>
                </c:pt>
                <c:pt idx="31">
                  <c:v>Nov,15</c:v>
                </c:pt>
                <c:pt idx="32">
                  <c:v>Dec,15</c:v>
                </c:pt>
                <c:pt idx="33">
                  <c:v>Jan,16</c:v>
                </c:pt>
                <c:pt idx="34">
                  <c:v>Feb,16</c:v>
                </c:pt>
                <c:pt idx="35">
                  <c:v>March,16</c:v>
                </c:pt>
                <c:pt idx="36">
                  <c:v>April,16</c:v>
                </c:pt>
                <c:pt idx="37">
                  <c:v>May,16</c:v>
                </c:pt>
                <c:pt idx="38">
                  <c:v>June,16</c:v>
                </c:pt>
                <c:pt idx="39">
                  <c:v>july, 16</c:v>
                </c:pt>
                <c:pt idx="40">
                  <c:v>aug, 16</c:v>
                </c:pt>
                <c:pt idx="41">
                  <c:v>sept, 16</c:v>
                </c:pt>
                <c:pt idx="42">
                  <c:v>oct, 16</c:v>
                </c:pt>
                <c:pt idx="43">
                  <c:v>nov, 16</c:v>
                </c:pt>
                <c:pt idx="44">
                  <c:v>dec, 16</c:v>
                </c:pt>
                <c:pt idx="45">
                  <c:v>jan, 17</c:v>
                </c:pt>
                <c:pt idx="46">
                  <c:v>feb, 17</c:v>
                </c:pt>
                <c:pt idx="47">
                  <c:v>march, 17</c:v>
                </c:pt>
                <c:pt idx="48">
                  <c:v>april,17</c:v>
                </c:pt>
                <c:pt idx="49">
                  <c:v>may,17</c:v>
                </c:pt>
                <c:pt idx="50">
                  <c:v>june,17</c:v>
                </c:pt>
              </c:strCache>
            </c:strRef>
          </c:cat>
          <c:val>
            <c:numRef>
              <c:f>Sheet2!$E$5:$E$55</c:f>
              <c:numCache>
                <c:formatCode>#,##0.00</c:formatCode>
                <c:ptCount val="51"/>
                <c:pt idx="0">
                  <c:v>15.156796000000051</c:v>
                </c:pt>
                <c:pt idx="1">
                  <c:v>15.690595</c:v>
                </c:pt>
                <c:pt idx="2">
                  <c:v>17.603660000000001</c:v>
                </c:pt>
                <c:pt idx="3">
                  <c:v>21.258400999999989</c:v>
                </c:pt>
                <c:pt idx="4">
                  <c:v>19.318422999999989</c:v>
                </c:pt>
                <c:pt idx="5">
                  <c:v>24.335985999999998</c:v>
                </c:pt>
                <c:pt idx="6">
                  <c:v>23.558532999999869</c:v>
                </c:pt>
                <c:pt idx="7">
                  <c:v>26.789579999999873</c:v>
                </c:pt>
                <c:pt idx="8">
                  <c:v>31.362895000000005</c:v>
                </c:pt>
                <c:pt idx="9">
                  <c:v>33.246214000000002</c:v>
                </c:pt>
                <c:pt idx="10">
                  <c:v>29.022642999999817</c:v>
                </c:pt>
                <c:pt idx="11">
                  <c:v>33.362135000000208</c:v>
                </c:pt>
                <c:pt idx="12">
                  <c:v>35.774770000000011</c:v>
                </c:pt>
                <c:pt idx="13">
                  <c:v>37.678005000000013</c:v>
                </c:pt>
                <c:pt idx="14">
                  <c:v>44.015721000000006</c:v>
                </c:pt>
                <c:pt idx="15">
                  <c:v>50.529967000000006</c:v>
                </c:pt>
                <c:pt idx="16">
                  <c:v>46.292571000000216</c:v>
                </c:pt>
                <c:pt idx="17">
                  <c:v>54.211548000000001</c:v>
                </c:pt>
                <c:pt idx="18">
                  <c:v>49.967517000000001</c:v>
                </c:pt>
                <c:pt idx="19">
                  <c:v>60.902469000000004</c:v>
                </c:pt>
                <c:pt idx="20">
                  <c:v>74.473557999999983</c:v>
                </c:pt>
                <c:pt idx="21">
                  <c:v>82.068550999999999</c:v>
                </c:pt>
                <c:pt idx="22">
                  <c:v>76.989013000000227</c:v>
                </c:pt>
                <c:pt idx="23">
                  <c:v>88.908331999999959</c:v>
                </c:pt>
                <c:pt idx="24">
                  <c:v>87.142310999999978</c:v>
                </c:pt>
                <c:pt idx="25">
                  <c:v>95.412146000000007</c:v>
                </c:pt>
                <c:pt idx="26">
                  <c:v>96.159302999999426</c:v>
                </c:pt>
                <c:pt idx="27">
                  <c:v>97.728116999999983</c:v>
                </c:pt>
                <c:pt idx="28">
                  <c:v>102.073061</c:v>
                </c:pt>
                <c:pt idx="29">
                  <c:v>106.42962600000035</c:v>
                </c:pt>
                <c:pt idx="30">
                  <c:v>107.374681</c:v>
                </c:pt>
                <c:pt idx="31">
                  <c:v>110.91842200000002</c:v>
                </c:pt>
                <c:pt idx="32">
                  <c:v>114.84719699999999</c:v>
                </c:pt>
                <c:pt idx="33">
                  <c:v>118.83240099999998</c:v>
                </c:pt>
                <c:pt idx="34">
                  <c:v>116.208212</c:v>
                </c:pt>
                <c:pt idx="35">
                  <c:v>121.334768</c:v>
                </c:pt>
                <c:pt idx="36">
                  <c:v>119.62548399999964</c:v>
                </c:pt>
                <c:pt idx="37">
                  <c:v>120.077594</c:v>
                </c:pt>
                <c:pt idx="38">
                  <c:v>124.53037999999998</c:v>
                </c:pt>
                <c:pt idx="39">
                  <c:v>119.532904</c:v>
                </c:pt>
                <c:pt idx="40">
                  <c:v>123.62573799999929</c:v>
                </c:pt>
                <c:pt idx="41">
                  <c:v>117.68253699999964</c:v>
                </c:pt>
                <c:pt idx="42">
                  <c:v>128.49663800000027</c:v>
                </c:pt>
                <c:pt idx="43">
                  <c:v>129.56828600000071</c:v>
                </c:pt>
                <c:pt idx="44">
                  <c:v>133.72745499999999</c:v>
                </c:pt>
                <c:pt idx="45">
                  <c:v>139.83355299999928</c:v>
                </c:pt>
                <c:pt idx="46">
                  <c:v>134.03391099999999</c:v>
                </c:pt>
                <c:pt idx="47">
                  <c:v>151.76924199999999</c:v>
                </c:pt>
                <c:pt idx="48">
                  <c:v>151.07935599999928</c:v>
                </c:pt>
                <c:pt idx="49">
                  <c:v>152.04814500000001</c:v>
                </c:pt>
                <c:pt idx="50">
                  <c:v>181.932951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59188064"/>
        <c:axId val="-1959178816"/>
      </c:lineChart>
      <c:catAx>
        <c:axId val="-1959189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-1959179360"/>
        <c:crosses val="autoZero"/>
        <c:auto val="1"/>
        <c:lblAlgn val="ctr"/>
        <c:lblOffset val="100"/>
        <c:noMultiLvlLbl val="0"/>
      </c:catAx>
      <c:valAx>
        <c:axId val="-195917936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2000" b="0"/>
            </a:pPr>
            <a:endParaRPr lang="en-US"/>
          </a:p>
        </c:txPr>
        <c:crossAx val="-1959189696"/>
        <c:crosses val="autoZero"/>
        <c:crossBetween val="between"/>
      </c:valAx>
      <c:valAx>
        <c:axId val="-1959178816"/>
        <c:scaling>
          <c:orientation val="minMax"/>
        </c:scaling>
        <c:delete val="0"/>
        <c:axPos val="r"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sz="1800" b="0"/>
            </a:pPr>
            <a:endParaRPr lang="en-US"/>
          </a:p>
        </c:txPr>
        <c:crossAx val="-1959188064"/>
        <c:crosses val="max"/>
        <c:crossBetween val="between"/>
      </c:valAx>
      <c:catAx>
        <c:axId val="-1959188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95917881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0647007359374196"/>
          <c:y val="6.5368985126859139E-2"/>
          <c:w val="0.61765850959806623"/>
          <c:h val="0.31899671916010547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1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136906925095903"/>
          <c:y val="0.12738845144356956"/>
          <c:w val="0.66162515763628826"/>
          <c:h val="0.7344972667890197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660066"/>
              </a:solidFill>
            </c:spPr>
          </c:dPt>
          <c:dPt>
            <c:idx val="2"/>
            <c:bubble3D val="0"/>
            <c:spPr>
              <a:solidFill>
                <a:schemeClr val="tx1"/>
              </a:solidFill>
            </c:spPr>
          </c:dPt>
          <c:dPt>
            <c:idx val="3"/>
            <c:bubble3D val="0"/>
            <c:spPr>
              <a:solidFill>
                <a:srgbClr val="FFC000"/>
              </a:solidFill>
            </c:spPr>
          </c:dPt>
          <c:dPt>
            <c:idx val="4"/>
            <c:bubble3D val="0"/>
            <c:explosion val="12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6.6925962379702456E-2"/>
                  <c:y val="-3.12281277340332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4304058146577909E-2"/>
                  <c:y val="7.9718689010028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0821446555173825E-2"/>
                  <c:y val="7.9718689010028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5809004643650423"/>
                  <c:y val="2.84406756847704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Sheet7!$EH$5:$EH$9</c:f>
              <c:strCache>
                <c:ptCount val="5"/>
                <c:pt idx="0">
                  <c:v>BACPS</c:v>
                </c:pt>
                <c:pt idx="1">
                  <c:v>BEFTN</c:v>
                </c:pt>
                <c:pt idx="2">
                  <c:v>BD-RTGS</c:v>
                </c:pt>
                <c:pt idx="3">
                  <c:v>NPSB</c:v>
                </c:pt>
                <c:pt idx="4">
                  <c:v>MFS</c:v>
                </c:pt>
              </c:strCache>
            </c:strRef>
          </c:cat>
          <c:val>
            <c:numRef>
              <c:f>Sheet7!$EI$5:$EI$9</c:f>
              <c:numCache>
                <c:formatCode>0.00%</c:formatCode>
                <c:ptCount val="5"/>
                <c:pt idx="0">
                  <c:v>1.1191967020675658E-2</c:v>
                </c:pt>
                <c:pt idx="1">
                  <c:v>9.6544405683443441E-3</c:v>
                </c:pt>
                <c:pt idx="2">
                  <c:v>4.3951790404501273E-4</c:v>
                </c:pt>
                <c:pt idx="3">
                  <c:v>8.6019119778327491E-3</c:v>
                </c:pt>
                <c:pt idx="4">
                  <c:v>0.9701121625291026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2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437857032577049E-2"/>
          <c:y val="2.6587688623514398E-2"/>
          <c:w val="0.78210635748684154"/>
          <c:h val="0.78237327606776419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rgbClr val="660066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4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3.0752972054963901E-2"/>
                  <c:y val="2.5736057917231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1074601251766606E-2"/>
                  <c:y val="-3.91464662083402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9394627142196003E-2"/>
                  <c:y val="2.8374685792674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4692615021701402E-2"/>
                  <c:y val="2.0340205565907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624054346148004E-2"/>
                  <c:y val="-0.142953112734020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Sheet7!$ES$4:$ES$8</c:f>
              <c:strCache>
                <c:ptCount val="5"/>
                <c:pt idx="0">
                  <c:v>BACPS</c:v>
                </c:pt>
                <c:pt idx="1">
                  <c:v>BEFTN</c:v>
                </c:pt>
                <c:pt idx="2">
                  <c:v>BD-RTGS</c:v>
                </c:pt>
                <c:pt idx="3">
                  <c:v>NPSB</c:v>
                </c:pt>
                <c:pt idx="4">
                  <c:v>MFS</c:v>
                </c:pt>
              </c:strCache>
            </c:strRef>
          </c:cat>
          <c:val>
            <c:numRef>
              <c:f>Sheet7!$ET$4:$ET$8</c:f>
              <c:numCache>
                <c:formatCode>0.00%</c:formatCode>
                <c:ptCount val="5"/>
                <c:pt idx="0">
                  <c:v>0.44005129842410179</c:v>
                </c:pt>
                <c:pt idx="1">
                  <c:v>2.8740427336798127E-2</c:v>
                </c:pt>
                <c:pt idx="2">
                  <c:v>0.46188195949182498</c:v>
                </c:pt>
                <c:pt idx="3">
                  <c:v>2.3751929191394034E-3</c:v>
                </c:pt>
                <c:pt idx="4">
                  <c:v>6.6951121828135424E-2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0015423807318753"/>
          <c:y val="0.28978534782850035"/>
          <c:w val="0.16847314758732268"/>
          <c:h val="0.70739775709854846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5.0510826771653486E-2"/>
                  <c:y val="1.1150116652085203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400" b="0" i="0" u="none" strike="noStrike" kern="1200" baseline="0" dirty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783683289588801E-2"/>
                  <c:y val="1.3105132691746907E-3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400" b="0" i="0" u="none" strike="noStrike" kern="1200" baseline="0" dirty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 dirty="0"/>
                      <a:t>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Sheet1!$F$4:$F$6</c:f>
              <c:strCache>
                <c:ptCount val="3"/>
                <c:pt idx="0">
                  <c:v>ATM </c:v>
                </c:pt>
                <c:pt idx="1">
                  <c:v>POS</c:v>
                </c:pt>
                <c:pt idx="2">
                  <c:v>Internet Payments</c:v>
                </c:pt>
              </c:strCache>
            </c:strRef>
          </c:cat>
          <c:val>
            <c:numRef>
              <c:f>Sheet1!$G$4:$G$6</c:f>
              <c:numCache>
                <c:formatCode>General</c:formatCode>
                <c:ptCount val="3"/>
                <c:pt idx="0">
                  <c:v>597582200000</c:v>
                </c:pt>
                <c:pt idx="1">
                  <c:v>70378100000</c:v>
                </c:pt>
                <c:pt idx="2">
                  <c:v>4485200000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264478916183465"/>
          <c:y val="0.35255323853749049"/>
          <c:w val="0.30945101922139978"/>
          <c:h val="0.4642516702457648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3920F0"/>
            </a:solidFill>
          </c:spPr>
          <c:explosion val="25"/>
          <c:dPt>
            <c:idx val="0"/>
            <c:bubble3D val="0"/>
            <c:spPr>
              <a:solidFill>
                <a:srgbClr val="990099"/>
              </a:solidFill>
            </c:spPr>
          </c:dPt>
          <c:dPt>
            <c:idx val="1"/>
            <c:bubble3D val="0"/>
            <c:spPr>
              <a:solidFill>
                <a:srgbClr val="C00000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5.5191474559655992E-2"/>
                  <c:y val="3.77148651873062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4653733042405934E-2"/>
                  <c:y val="-4.26802672393224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8619122157923307E-2"/>
                  <c:y val="-1.494440467668826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3099010214084691E-2"/>
                  <c:y val="-1.396039131472221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Sheet1!$B$4:$B$7</c:f>
              <c:strCache>
                <c:ptCount val="4"/>
                <c:pt idx="0">
                  <c:v>Cheque Clearing</c:v>
                </c:pt>
                <c:pt idx="1">
                  <c:v>Mobile Banking</c:v>
                </c:pt>
                <c:pt idx="2">
                  <c:v>EFT</c:v>
                </c:pt>
                <c:pt idx="3">
                  <c:v>Card Payments</c:v>
                </c:pt>
              </c:strCache>
            </c:strRef>
          </c:cat>
          <c:val>
            <c:numRef>
              <c:f>Sheet1!$C$4:$C$7</c:f>
              <c:numCache>
                <c:formatCode>0.00</c:formatCode>
                <c:ptCount val="4"/>
                <c:pt idx="0">
                  <c:v>10135233048407</c:v>
                </c:pt>
                <c:pt idx="1">
                  <c:v>1537820000000</c:v>
                </c:pt>
                <c:pt idx="2">
                  <c:v>645635488404</c:v>
                </c:pt>
                <c:pt idx="3">
                  <c:v>672445500000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en-US"/>
          </a:p>
        </c:txPr>
      </c:legendEntry>
      <c:layout>
        <c:manualLayout>
          <c:xMode val="edge"/>
          <c:yMode val="edge"/>
          <c:x val="0.70865967808240915"/>
          <c:y val="0.52462879640045068"/>
          <c:w val="0.28732425766056396"/>
          <c:h val="0.4216418780985710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ABFB28-9BAF-4633-8CE2-5E438981B7B6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24D13E-D6FF-4AA0-AA11-9E4F7D5407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3200" b="1" dirty="0" smtClean="0"/>
            <a:t>PSD</a:t>
          </a:r>
          <a:endParaRPr lang="en-US" sz="3200" b="1" dirty="0"/>
        </a:p>
      </dgm:t>
    </dgm:pt>
    <dgm:pt modelId="{699044CE-34E6-4B55-9F7B-3BC18C003560}" type="parTrans" cxnId="{3D957F9B-6597-4A68-A7D4-90F3B354A8D1}">
      <dgm:prSet/>
      <dgm:spPr/>
      <dgm:t>
        <a:bodyPr/>
        <a:lstStyle/>
        <a:p>
          <a:endParaRPr lang="en-US"/>
        </a:p>
      </dgm:t>
    </dgm:pt>
    <dgm:pt modelId="{82E48624-E6F5-478C-939F-1C2DF912DAC6}" type="sibTrans" cxnId="{3D957F9B-6597-4A68-A7D4-90F3B354A8D1}">
      <dgm:prSet/>
      <dgm:spPr/>
      <dgm:t>
        <a:bodyPr/>
        <a:lstStyle/>
        <a:p>
          <a:endParaRPr lang="en-US"/>
        </a:p>
      </dgm:t>
    </dgm:pt>
    <dgm:pt modelId="{56E7B358-A5BD-46DE-8A2E-FC4A110107E3}">
      <dgm:prSet phldrT="[Text]" custT="1"/>
      <dgm:spPr/>
      <dgm:t>
        <a:bodyPr/>
        <a:lstStyle/>
        <a:p>
          <a:pPr algn="ctr"/>
          <a:r>
            <a:rPr lang="en-US" sz="2000" b="1" dirty="0" smtClean="0"/>
            <a:t>BACH</a:t>
          </a:r>
          <a:endParaRPr lang="en-US" sz="2000" b="1" dirty="0"/>
        </a:p>
      </dgm:t>
    </dgm:pt>
    <dgm:pt modelId="{1B94DDE1-B000-4EE7-AA7D-F7019A3E74B8}" type="parTrans" cxnId="{4746813A-871B-49D7-BC60-CA23482B3377}">
      <dgm:prSet/>
      <dgm:spPr/>
      <dgm:t>
        <a:bodyPr/>
        <a:lstStyle/>
        <a:p>
          <a:endParaRPr lang="en-US"/>
        </a:p>
      </dgm:t>
    </dgm:pt>
    <dgm:pt modelId="{8CFE21FE-ADC4-4FCC-8A58-71E519F80BE3}" type="sibTrans" cxnId="{4746813A-871B-49D7-BC60-CA23482B3377}">
      <dgm:prSet/>
      <dgm:spPr/>
      <dgm:t>
        <a:bodyPr/>
        <a:lstStyle/>
        <a:p>
          <a:endParaRPr lang="en-US"/>
        </a:p>
      </dgm:t>
    </dgm:pt>
    <dgm:pt modelId="{9B2159C8-828A-4792-B4A2-020645090AC4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sz="2000" b="1" dirty="0" smtClean="0"/>
            <a:t>MFS</a:t>
          </a:r>
          <a:endParaRPr lang="en-US" sz="2000" b="1" dirty="0"/>
        </a:p>
      </dgm:t>
    </dgm:pt>
    <dgm:pt modelId="{4F7B3854-2468-45DA-B5E5-7FB819C646A3}" type="parTrans" cxnId="{DC1CB352-2AA9-4F59-8132-CEA9DE06DD13}">
      <dgm:prSet/>
      <dgm:spPr/>
      <dgm:t>
        <a:bodyPr/>
        <a:lstStyle/>
        <a:p>
          <a:endParaRPr lang="en-US"/>
        </a:p>
      </dgm:t>
    </dgm:pt>
    <dgm:pt modelId="{EE0C8F26-1C4B-4B68-86A1-0B33D42804A6}" type="sibTrans" cxnId="{DC1CB352-2AA9-4F59-8132-CEA9DE06DD13}">
      <dgm:prSet/>
      <dgm:spPr/>
      <dgm:t>
        <a:bodyPr/>
        <a:lstStyle/>
        <a:p>
          <a:endParaRPr lang="en-US"/>
        </a:p>
      </dgm:t>
    </dgm:pt>
    <dgm:pt modelId="{998325BD-3A60-4F3D-AA04-E3308687596D}">
      <dgm:prSet phldrT="[Text]" custT="1"/>
      <dgm:spPr/>
      <dgm:t>
        <a:bodyPr/>
        <a:lstStyle/>
        <a:p>
          <a:r>
            <a:rPr lang="en-US" sz="2000" b="1" dirty="0" smtClean="0"/>
            <a:t>BD-RTGS</a:t>
          </a:r>
          <a:endParaRPr lang="en-US" sz="2000" b="1" dirty="0"/>
        </a:p>
      </dgm:t>
    </dgm:pt>
    <dgm:pt modelId="{42DD4133-FB1E-4774-9BA3-32898CC60E28}" type="parTrans" cxnId="{65C3AB57-AE36-4DAC-B23C-14F25F725530}">
      <dgm:prSet/>
      <dgm:spPr/>
      <dgm:t>
        <a:bodyPr/>
        <a:lstStyle/>
        <a:p>
          <a:endParaRPr lang="en-US"/>
        </a:p>
      </dgm:t>
    </dgm:pt>
    <dgm:pt modelId="{F0608931-62DF-4080-B41E-415C4C855405}" type="sibTrans" cxnId="{65C3AB57-AE36-4DAC-B23C-14F25F725530}">
      <dgm:prSet/>
      <dgm:spPr/>
      <dgm:t>
        <a:bodyPr/>
        <a:lstStyle/>
        <a:p>
          <a:endParaRPr lang="en-US"/>
        </a:p>
      </dgm:t>
    </dgm:pt>
    <dgm:pt modelId="{95C8167F-BE9A-4D23-B18A-A4C8B497BE21}">
      <dgm:prSet phldrT="[Text]" custT="1"/>
      <dgm:spPr/>
      <dgm:t>
        <a:bodyPr/>
        <a:lstStyle/>
        <a:p>
          <a:pPr algn="ctr"/>
          <a:r>
            <a:rPr lang="en-US" sz="2000" b="1" dirty="0" smtClean="0"/>
            <a:t>NPSB</a:t>
          </a:r>
          <a:endParaRPr lang="en-US" sz="2000" b="1" dirty="0"/>
        </a:p>
      </dgm:t>
    </dgm:pt>
    <dgm:pt modelId="{308567B7-3951-438C-97DC-6A651FC22DE0}" type="parTrans" cxnId="{DFEE2601-64C7-4438-BCFF-6C573D3AC719}">
      <dgm:prSet/>
      <dgm:spPr/>
      <dgm:t>
        <a:bodyPr/>
        <a:lstStyle/>
        <a:p>
          <a:endParaRPr lang="en-US"/>
        </a:p>
      </dgm:t>
    </dgm:pt>
    <dgm:pt modelId="{87B316A4-F1B0-4661-9431-504000CFF430}" type="sibTrans" cxnId="{DFEE2601-64C7-4438-BCFF-6C573D3AC719}">
      <dgm:prSet/>
      <dgm:spPr/>
      <dgm:t>
        <a:bodyPr/>
        <a:lstStyle/>
        <a:p>
          <a:endParaRPr lang="en-US"/>
        </a:p>
      </dgm:t>
    </dgm:pt>
    <dgm:pt modelId="{B2791AE2-539E-4DFB-B9BD-D9937E3FDECC}">
      <dgm:prSet custRadScaleRad="126040" custRadScaleInc="-66496"/>
      <dgm:spPr/>
      <dgm:t>
        <a:bodyPr/>
        <a:lstStyle/>
        <a:p>
          <a:endParaRPr lang="en-US"/>
        </a:p>
      </dgm:t>
    </dgm:pt>
    <dgm:pt modelId="{29B91F0D-A23A-466A-B8B6-57419291ABF2}" type="parTrans" cxnId="{526E82D2-A7DB-418C-850E-9A35C8A4EF9B}">
      <dgm:prSet/>
      <dgm:spPr/>
      <dgm:t>
        <a:bodyPr/>
        <a:lstStyle/>
        <a:p>
          <a:endParaRPr lang="en-US"/>
        </a:p>
      </dgm:t>
    </dgm:pt>
    <dgm:pt modelId="{B809022F-4255-4B29-9167-011156EACDD9}" type="sibTrans" cxnId="{526E82D2-A7DB-418C-850E-9A35C8A4EF9B}">
      <dgm:prSet/>
      <dgm:spPr/>
      <dgm:t>
        <a:bodyPr/>
        <a:lstStyle/>
        <a:p>
          <a:endParaRPr lang="en-US"/>
        </a:p>
      </dgm:t>
    </dgm:pt>
    <dgm:pt modelId="{D5B188B3-8F3C-41E3-BA40-01E4EF9A47B6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sz="2000" b="1" dirty="0" smtClean="0"/>
            <a:t>E-wallet</a:t>
          </a:r>
          <a:endParaRPr lang="en-US" sz="2000" b="1" dirty="0"/>
        </a:p>
      </dgm:t>
    </dgm:pt>
    <dgm:pt modelId="{E309D490-EC55-449D-BECD-EA8B8FF25855}" type="parTrans" cxnId="{307A800A-2E2E-451F-A617-3EA6186A229E}">
      <dgm:prSet/>
      <dgm:spPr/>
      <dgm:t>
        <a:bodyPr/>
        <a:lstStyle/>
        <a:p>
          <a:endParaRPr lang="en-US"/>
        </a:p>
      </dgm:t>
    </dgm:pt>
    <dgm:pt modelId="{B154714B-1E8B-4174-A05E-E7C789B14AFB}" type="sibTrans" cxnId="{307A800A-2E2E-451F-A617-3EA6186A229E}">
      <dgm:prSet/>
      <dgm:spPr/>
      <dgm:t>
        <a:bodyPr/>
        <a:lstStyle/>
        <a:p>
          <a:endParaRPr lang="en-US"/>
        </a:p>
      </dgm:t>
    </dgm:pt>
    <dgm:pt modelId="{CB24A4C4-9334-4555-B4B6-DFAF5C715F97}">
      <dgm:prSet phldrT="[Text]"/>
      <dgm:spPr/>
      <dgm:t>
        <a:bodyPr/>
        <a:lstStyle/>
        <a:p>
          <a:pPr algn="ctr"/>
          <a:r>
            <a:rPr lang="en-US" sz="1100" dirty="0" smtClean="0"/>
            <a:t>BACPS</a:t>
          </a:r>
          <a:endParaRPr lang="en-US" sz="1100" dirty="0"/>
        </a:p>
      </dgm:t>
    </dgm:pt>
    <dgm:pt modelId="{3FDBB51C-8705-4E46-9BD7-52E77618592A}" type="parTrans" cxnId="{FEDF7A9B-0F4E-4C74-9E11-F280476A1B02}">
      <dgm:prSet/>
      <dgm:spPr/>
      <dgm:t>
        <a:bodyPr/>
        <a:lstStyle/>
        <a:p>
          <a:endParaRPr lang="en-US"/>
        </a:p>
      </dgm:t>
    </dgm:pt>
    <dgm:pt modelId="{A0391A78-D0F0-4CEA-890F-4C91D757E7AC}" type="sibTrans" cxnId="{FEDF7A9B-0F4E-4C74-9E11-F280476A1B02}">
      <dgm:prSet/>
      <dgm:spPr/>
      <dgm:t>
        <a:bodyPr/>
        <a:lstStyle/>
        <a:p>
          <a:endParaRPr lang="en-US"/>
        </a:p>
      </dgm:t>
    </dgm:pt>
    <dgm:pt modelId="{7C97AD2D-AB4B-4CA2-875B-535E14540383}">
      <dgm:prSet phldrT="[Text]"/>
      <dgm:spPr/>
      <dgm:t>
        <a:bodyPr/>
        <a:lstStyle/>
        <a:p>
          <a:pPr algn="ctr"/>
          <a:r>
            <a:rPr lang="en-US" sz="1100" dirty="0" smtClean="0"/>
            <a:t>BEFTN</a:t>
          </a:r>
          <a:endParaRPr lang="en-US" sz="1100" dirty="0"/>
        </a:p>
      </dgm:t>
    </dgm:pt>
    <dgm:pt modelId="{9FD38EEC-E161-4117-9161-1B91FE822374}" type="parTrans" cxnId="{53F5B7F1-0FEC-449F-8F09-0C326FDAD9D9}">
      <dgm:prSet/>
      <dgm:spPr/>
      <dgm:t>
        <a:bodyPr/>
        <a:lstStyle/>
        <a:p>
          <a:endParaRPr lang="en-US"/>
        </a:p>
      </dgm:t>
    </dgm:pt>
    <dgm:pt modelId="{6ED7EB57-6A5E-4741-9FA9-810C1AC656BE}" type="sibTrans" cxnId="{53F5B7F1-0FEC-449F-8F09-0C326FDAD9D9}">
      <dgm:prSet/>
      <dgm:spPr/>
      <dgm:t>
        <a:bodyPr/>
        <a:lstStyle/>
        <a:p>
          <a:endParaRPr lang="en-US"/>
        </a:p>
      </dgm:t>
    </dgm:pt>
    <dgm:pt modelId="{7547967C-359B-4988-B70F-E6A24BCAAD67}">
      <dgm:prSet custRadScaleRad="126040" custRadScaleInc="-66496"/>
      <dgm:spPr/>
      <dgm:t>
        <a:bodyPr/>
        <a:lstStyle/>
        <a:p>
          <a:endParaRPr lang="en-US"/>
        </a:p>
      </dgm:t>
    </dgm:pt>
    <dgm:pt modelId="{C146EBF4-9AB3-4380-A185-F9F5C0808854}" type="parTrans" cxnId="{5E63B4D9-62F5-418F-90BB-EA4E15BA30E2}">
      <dgm:prSet/>
      <dgm:spPr/>
      <dgm:t>
        <a:bodyPr/>
        <a:lstStyle/>
        <a:p>
          <a:endParaRPr lang="en-US"/>
        </a:p>
      </dgm:t>
    </dgm:pt>
    <dgm:pt modelId="{DC9F215A-9F76-45B0-9CE2-647298ED4049}" type="sibTrans" cxnId="{5E63B4D9-62F5-418F-90BB-EA4E15BA30E2}">
      <dgm:prSet/>
      <dgm:spPr/>
      <dgm:t>
        <a:bodyPr/>
        <a:lstStyle/>
        <a:p>
          <a:endParaRPr lang="en-US"/>
        </a:p>
      </dgm:t>
    </dgm:pt>
    <dgm:pt modelId="{783653C8-BEC4-4C5B-9285-3C36A6585818}">
      <dgm:prSet custRadScaleRad="126040" custRadScaleInc="-66496"/>
      <dgm:spPr/>
      <dgm:t>
        <a:bodyPr/>
        <a:lstStyle/>
        <a:p>
          <a:endParaRPr lang="en-US"/>
        </a:p>
      </dgm:t>
    </dgm:pt>
    <dgm:pt modelId="{8B569FE0-C9FC-4109-801A-394E42F9C171}" type="parTrans" cxnId="{6F766C40-223B-436D-8340-A368B9D73AE0}">
      <dgm:prSet/>
      <dgm:spPr/>
      <dgm:t>
        <a:bodyPr/>
        <a:lstStyle/>
        <a:p>
          <a:endParaRPr lang="en-US"/>
        </a:p>
      </dgm:t>
    </dgm:pt>
    <dgm:pt modelId="{F3C7BB1A-B1CD-42B6-98DB-76954051B1F2}" type="sibTrans" cxnId="{6F766C40-223B-436D-8340-A368B9D73AE0}">
      <dgm:prSet/>
      <dgm:spPr/>
      <dgm:t>
        <a:bodyPr/>
        <a:lstStyle/>
        <a:p>
          <a:endParaRPr lang="en-US"/>
        </a:p>
      </dgm:t>
    </dgm:pt>
    <dgm:pt modelId="{95E98255-0B89-4383-ADFE-11F6CDCEC422}">
      <dgm:prSet phldrT="[Text]"/>
      <dgm:spPr/>
      <dgm:t>
        <a:bodyPr/>
        <a:lstStyle/>
        <a:p>
          <a:pPr algn="ctr"/>
          <a:r>
            <a:rPr lang="en-US" sz="1100" b="1" dirty="0" smtClean="0"/>
            <a:t>ATM</a:t>
          </a:r>
          <a:endParaRPr lang="en-US" sz="1100" b="1" dirty="0"/>
        </a:p>
      </dgm:t>
    </dgm:pt>
    <dgm:pt modelId="{BD5BAC2B-EB6F-457A-874F-84D561C36FE2}" type="parTrans" cxnId="{B82D5541-45F6-4D25-A1BB-13A06BA3CC96}">
      <dgm:prSet/>
      <dgm:spPr/>
      <dgm:t>
        <a:bodyPr/>
        <a:lstStyle/>
        <a:p>
          <a:endParaRPr lang="en-US"/>
        </a:p>
      </dgm:t>
    </dgm:pt>
    <dgm:pt modelId="{787CA5D7-7F17-4178-8797-2FCAC8093ED6}" type="sibTrans" cxnId="{B82D5541-45F6-4D25-A1BB-13A06BA3CC96}">
      <dgm:prSet/>
      <dgm:spPr/>
      <dgm:t>
        <a:bodyPr/>
        <a:lstStyle/>
        <a:p>
          <a:endParaRPr lang="en-US"/>
        </a:p>
      </dgm:t>
    </dgm:pt>
    <dgm:pt modelId="{996672CE-52B7-48D9-A8F0-3170277DD9A3}">
      <dgm:prSet phldrT="[Text]"/>
      <dgm:spPr/>
      <dgm:t>
        <a:bodyPr/>
        <a:lstStyle/>
        <a:p>
          <a:pPr algn="ctr"/>
          <a:r>
            <a:rPr lang="en-US" sz="1100" b="1" dirty="0" smtClean="0"/>
            <a:t>POS</a:t>
          </a:r>
          <a:endParaRPr lang="en-US" sz="1100" b="1" dirty="0"/>
        </a:p>
      </dgm:t>
    </dgm:pt>
    <dgm:pt modelId="{ADCB3CCD-B92B-431A-9B8B-0834612FDA58}" type="parTrans" cxnId="{0F03EDC9-69A1-43DD-AEC3-3C385A12AC93}">
      <dgm:prSet/>
      <dgm:spPr/>
      <dgm:t>
        <a:bodyPr/>
        <a:lstStyle/>
        <a:p>
          <a:endParaRPr lang="en-US"/>
        </a:p>
      </dgm:t>
    </dgm:pt>
    <dgm:pt modelId="{DABCBD3C-5A35-4427-96B1-165BA6D229EF}" type="sibTrans" cxnId="{0F03EDC9-69A1-43DD-AEC3-3C385A12AC93}">
      <dgm:prSet/>
      <dgm:spPr/>
      <dgm:t>
        <a:bodyPr/>
        <a:lstStyle/>
        <a:p>
          <a:endParaRPr lang="en-US"/>
        </a:p>
      </dgm:t>
    </dgm:pt>
    <dgm:pt modelId="{F7FB0E38-D6EA-4FDD-AB01-4334ED67BFFA}">
      <dgm:prSet phldrT="[Text]"/>
      <dgm:spPr/>
      <dgm:t>
        <a:bodyPr/>
        <a:lstStyle/>
        <a:p>
          <a:pPr algn="ctr"/>
          <a:r>
            <a:rPr lang="en-US" sz="1100" b="1" dirty="0" smtClean="0"/>
            <a:t>IB</a:t>
          </a:r>
          <a:endParaRPr lang="en-US" sz="1100" b="1" dirty="0"/>
        </a:p>
      </dgm:t>
    </dgm:pt>
    <dgm:pt modelId="{940642F0-EDDC-493F-902F-F54FF0A5D6BC}" type="parTrans" cxnId="{A201641D-624F-41EA-95A0-DF2456A7C350}">
      <dgm:prSet/>
      <dgm:spPr/>
      <dgm:t>
        <a:bodyPr/>
        <a:lstStyle/>
        <a:p>
          <a:endParaRPr lang="en-US"/>
        </a:p>
      </dgm:t>
    </dgm:pt>
    <dgm:pt modelId="{DD215E86-F40D-4BA8-BF38-A815902E39D6}" type="sibTrans" cxnId="{A201641D-624F-41EA-95A0-DF2456A7C350}">
      <dgm:prSet/>
      <dgm:spPr/>
      <dgm:t>
        <a:bodyPr/>
        <a:lstStyle/>
        <a:p>
          <a:endParaRPr lang="en-US"/>
        </a:p>
      </dgm:t>
    </dgm:pt>
    <dgm:pt modelId="{6533E447-7FEA-49C4-8ADC-89060C5D6D9C}">
      <dgm:prSet phldrT="[Text]"/>
      <dgm:spPr/>
      <dgm:t>
        <a:bodyPr/>
        <a:lstStyle/>
        <a:p>
          <a:pPr algn="ctr"/>
          <a:r>
            <a:rPr lang="en-US" sz="1100" b="1" dirty="0" smtClean="0"/>
            <a:t>Mobile banking</a:t>
          </a:r>
          <a:endParaRPr lang="en-US" sz="1100" b="1" dirty="0"/>
        </a:p>
      </dgm:t>
    </dgm:pt>
    <dgm:pt modelId="{CBE481E6-3AC1-4C6A-8EE1-09894AEFD5FF}" type="parTrans" cxnId="{4BC4ABD6-F6CC-4DA7-9274-968FA1D9B010}">
      <dgm:prSet/>
      <dgm:spPr/>
      <dgm:t>
        <a:bodyPr/>
        <a:lstStyle/>
        <a:p>
          <a:endParaRPr lang="en-US"/>
        </a:p>
      </dgm:t>
    </dgm:pt>
    <dgm:pt modelId="{FE2520F4-DE35-40B0-88F8-72B9242ED966}" type="sibTrans" cxnId="{4BC4ABD6-F6CC-4DA7-9274-968FA1D9B010}">
      <dgm:prSet/>
      <dgm:spPr/>
      <dgm:t>
        <a:bodyPr/>
        <a:lstStyle/>
        <a:p>
          <a:endParaRPr lang="en-US"/>
        </a:p>
      </dgm:t>
    </dgm:pt>
    <dgm:pt modelId="{5FB7DA32-C094-4A99-A11A-593C845CBD12}" type="pres">
      <dgm:prSet presAssocID="{ABABFB28-9BAF-4633-8CE2-5E438981B7B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A61867-307C-45AF-8F99-4412CE71CFBA}" type="pres">
      <dgm:prSet presAssocID="{5524D13E-D6FF-4AA0-AA11-9E4F7D54079C}" presName="centerShape" presStyleLbl="node0" presStyleIdx="0" presStyleCnt="1" custLinFactNeighborX="367" custLinFactNeighborY="6274"/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068F7214-294F-4687-9792-0D306489C6F7}" type="pres">
      <dgm:prSet presAssocID="{1B94DDE1-B000-4EE7-AA7D-F7019A3E74B8}" presName="parTrans" presStyleLbl="sibTrans2D1" presStyleIdx="0" presStyleCnt="5"/>
      <dgm:spPr/>
      <dgm:t>
        <a:bodyPr/>
        <a:lstStyle/>
        <a:p>
          <a:endParaRPr lang="en-US"/>
        </a:p>
      </dgm:t>
    </dgm:pt>
    <dgm:pt modelId="{59F98A1E-A3DB-4455-9972-E7711EA763C7}" type="pres">
      <dgm:prSet presAssocID="{1B94DDE1-B000-4EE7-AA7D-F7019A3E74B8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E1DEA95-943D-48D1-ABCB-EFD2E81F1C26}" type="pres">
      <dgm:prSet presAssocID="{56E7B358-A5BD-46DE-8A2E-FC4A110107E3}" presName="node" presStyleLbl="node1" presStyleIdx="0" presStyleCnt="5" custScaleX="168892" custRadScaleRad="100113" custRadScaleInc="3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7BBFCA-A0A7-4963-8F53-3FA401FFAE7D}" type="pres">
      <dgm:prSet presAssocID="{4F7B3854-2468-45DA-B5E5-7FB819C646A3}" presName="parTrans" presStyleLbl="sibTrans2D1" presStyleIdx="1" presStyleCnt="5"/>
      <dgm:spPr/>
      <dgm:t>
        <a:bodyPr/>
        <a:lstStyle/>
        <a:p>
          <a:endParaRPr lang="en-US"/>
        </a:p>
      </dgm:t>
    </dgm:pt>
    <dgm:pt modelId="{C4761F44-CAD8-42BD-893E-B445881A58DB}" type="pres">
      <dgm:prSet presAssocID="{4F7B3854-2468-45DA-B5E5-7FB819C646A3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1CBA11BE-002D-4666-B7A8-1B4071D4580D}" type="pres">
      <dgm:prSet presAssocID="{9B2159C8-828A-4792-B4A2-020645090AC4}" presName="node" presStyleLbl="node1" presStyleIdx="1" presStyleCnt="5" custRadScaleRad="137374" custRadScaleInc="54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1C9B5F-9A32-453D-AD99-B226E8B458E2}" type="pres">
      <dgm:prSet presAssocID="{42DD4133-FB1E-4774-9BA3-32898CC60E28}" presName="parTrans" presStyleLbl="sibTrans2D1" presStyleIdx="2" presStyleCnt="5"/>
      <dgm:spPr/>
      <dgm:t>
        <a:bodyPr/>
        <a:lstStyle/>
        <a:p>
          <a:endParaRPr lang="en-US"/>
        </a:p>
      </dgm:t>
    </dgm:pt>
    <dgm:pt modelId="{0C07C587-9FD4-4C26-A789-F44D476054B0}" type="pres">
      <dgm:prSet presAssocID="{42DD4133-FB1E-4774-9BA3-32898CC60E28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84F7EE9-3279-4F9F-B510-A560E5CF0273}" type="pres">
      <dgm:prSet presAssocID="{998325BD-3A60-4F3D-AA04-E3308687596D}" presName="node" presStyleLbl="node1" presStyleIdx="2" presStyleCnt="5" custScaleX="145325" custRadScaleRad="149668" custRadScaleInc="-571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38487D-7A8A-4865-A148-CB276CB06AE0}" type="pres">
      <dgm:prSet presAssocID="{308567B7-3951-438C-97DC-6A651FC22DE0}" presName="parTrans" presStyleLbl="sibTrans2D1" presStyleIdx="3" presStyleCnt="5"/>
      <dgm:spPr/>
      <dgm:t>
        <a:bodyPr/>
        <a:lstStyle/>
        <a:p>
          <a:endParaRPr lang="en-US"/>
        </a:p>
      </dgm:t>
    </dgm:pt>
    <dgm:pt modelId="{97DCE9A6-1D26-423E-9927-DD2D569275EC}" type="pres">
      <dgm:prSet presAssocID="{308567B7-3951-438C-97DC-6A651FC22DE0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9409DC1-A766-4C85-8D54-20BBE4A44D8C}" type="pres">
      <dgm:prSet presAssocID="{95C8167F-BE9A-4D23-B18A-A4C8B497BE21}" presName="node" presStyleLbl="node1" presStyleIdx="3" presStyleCnt="5" custScaleX="156361" custRadScaleRad="143750" custRadScaleInc="491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FDA4B-B099-4D29-AC1B-FCECD258B00D}" type="pres">
      <dgm:prSet presAssocID="{E309D490-EC55-449D-BECD-EA8B8FF25855}" presName="parTrans" presStyleLbl="sibTrans2D1" presStyleIdx="4" presStyleCnt="5"/>
      <dgm:spPr/>
      <dgm:t>
        <a:bodyPr/>
        <a:lstStyle/>
        <a:p>
          <a:endParaRPr lang="en-US"/>
        </a:p>
      </dgm:t>
    </dgm:pt>
    <dgm:pt modelId="{6BE07246-C675-4E95-97BE-D2DF90A741AF}" type="pres">
      <dgm:prSet presAssocID="{E309D490-EC55-449D-BECD-EA8B8FF25855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FF71C89E-4A60-4201-AAAF-1658D290432E}" type="pres">
      <dgm:prSet presAssocID="{D5B188B3-8F3C-41E3-BA40-01E4EF9A47B6}" presName="node" presStyleLbl="node1" presStyleIdx="4" presStyleCnt="5" custScaleX="147824" custRadScaleRad="151968" custRadScaleInc="-5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583CC6-81E8-4BC3-8BB8-C6C4416BB3AD}" type="presOf" srcId="{ABABFB28-9BAF-4633-8CE2-5E438981B7B6}" destId="{5FB7DA32-C094-4A99-A11A-593C845CBD12}" srcOrd="0" destOrd="0" presId="urn:microsoft.com/office/officeart/2005/8/layout/radial5"/>
    <dgm:cxn modelId="{AAC0F9E5-7C51-4C50-BE79-02E8D9E4C5FF}" type="presOf" srcId="{56E7B358-A5BD-46DE-8A2E-FC4A110107E3}" destId="{1E1DEA95-943D-48D1-ABCB-EFD2E81F1C26}" srcOrd="0" destOrd="0" presId="urn:microsoft.com/office/officeart/2005/8/layout/radial5"/>
    <dgm:cxn modelId="{307A800A-2E2E-451F-A617-3EA6186A229E}" srcId="{5524D13E-D6FF-4AA0-AA11-9E4F7D54079C}" destId="{D5B188B3-8F3C-41E3-BA40-01E4EF9A47B6}" srcOrd="4" destOrd="0" parTransId="{E309D490-EC55-449D-BECD-EA8B8FF25855}" sibTransId="{B154714B-1E8B-4174-A05E-E7C789B14AFB}"/>
    <dgm:cxn modelId="{5E63B4D9-62F5-418F-90BB-EA4E15BA30E2}" srcId="{ABABFB28-9BAF-4633-8CE2-5E438981B7B6}" destId="{7547967C-359B-4988-B70F-E6A24BCAAD67}" srcOrd="2" destOrd="0" parTransId="{C146EBF4-9AB3-4380-A185-F9F5C0808854}" sibTransId="{DC9F215A-9F76-45B0-9CE2-647298ED4049}"/>
    <dgm:cxn modelId="{CB5E4832-E5AD-4070-AC96-9DBD14F3EA7C}" type="presOf" srcId="{42DD4133-FB1E-4774-9BA3-32898CC60E28}" destId="{0C07C587-9FD4-4C26-A789-F44D476054B0}" srcOrd="1" destOrd="0" presId="urn:microsoft.com/office/officeart/2005/8/layout/radial5"/>
    <dgm:cxn modelId="{4BC4ABD6-F6CC-4DA7-9274-968FA1D9B010}" srcId="{95C8167F-BE9A-4D23-B18A-A4C8B497BE21}" destId="{6533E447-7FEA-49C4-8ADC-89060C5D6D9C}" srcOrd="3" destOrd="0" parTransId="{CBE481E6-3AC1-4C6A-8EE1-09894AEFD5FF}" sibTransId="{FE2520F4-DE35-40B0-88F8-72B9242ED966}"/>
    <dgm:cxn modelId="{C086E545-6C44-4104-A85F-4C840EE9F184}" type="presOf" srcId="{308567B7-3951-438C-97DC-6A651FC22DE0}" destId="{5338487D-7A8A-4865-A148-CB276CB06AE0}" srcOrd="0" destOrd="0" presId="urn:microsoft.com/office/officeart/2005/8/layout/radial5"/>
    <dgm:cxn modelId="{B957A4DA-4723-43F9-95FB-8AF97D79CB53}" type="presOf" srcId="{95E98255-0B89-4383-ADFE-11F6CDCEC422}" destId="{49409DC1-A766-4C85-8D54-20BBE4A44D8C}" srcOrd="0" destOrd="1" presId="urn:microsoft.com/office/officeart/2005/8/layout/radial5"/>
    <dgm:cxn modelId="{3D957F9B-6597-4A68-A7D4-90F3B354A8D1}" srcId="{ABABFB28-9BAF-4633-8CE2-5E438981B7B6}" destId="{5524D13E-D6FF-4AA0-AA11-9E4F7D54079C}" srcOrd="0" destOrd="0" parTransId="{699044CE-34E6-4B55-9F7B-3BC18C003560}" sibTransId="{82E48624-E6F5-478C-939F-1C2DF912DAC6}"/>
    <dgm:cxn modelId="{DFEE2601-64C7-4438-BCFF-6C573D3AC719}" srcId="{5524D13E-D6FF-4AA0-AA11-9E4F7D54079C}" destId="{95C8167F-BE9A-4D23-B18A-A4C8B497BE21}" srcOrd="3" destOrd="0" parTransId="{308567B7-3951-438C-97DC-6A651FC22DE0}" sibTransId="{87B316A4-F1B0-4661-9431-504000CFF430}"/>
    <dgm:cxn modelId="{885804D7-7879-40BA-BB22-97D060D36AEB}" type="presOf" srcId="{9B2159C8-828A-4792-B4A2-020645090AC4}" destId="{1CBA11BE-002D-4666-B7A8-1B4071D4580D}" srcOrd="0" destOrd="0" presId="urn:microsoft.com/office/officeart/2005/8/layout/radial5"/>
    <dgm:cxn modelId="{526E82D2-A7DB-418C-850E-9A35C8A4EF9B}" srcId="{ABABFB28-9BAF-4633-8CE2-5E438981B7B6}" destId="{B2791AE2-539E-4DFB-B9BD-D9937E3FDECC}" srcOrd="1" destOrd="0" parTransId="{29B91F0D-A23A-466A-B8B6-57419291ABF2}" sibTransId="{B809022F-4255-4B29-9167-011156EACDD9}"/>
    <dgm:cxn modelId="{A201641D-624F-41EA-95A0-DF2456A7C350}" srcId="{95C8167F-BE9A-4D23-B18A-A4C8B497BE21}" destId="{F7FB0E38-D6EA-4FDD-AB01-4334ED67BFFA}" srcOrd="2" destOrd="0" parTransId="{940642F0-EDDC-493F-902F-F54FF0A5D6BC}" sibTransId="{DD215E86-F40D-4BA8-BF38-A815902E39D6}"/>
    <dgm:cxn modelId="{B9067C86-26C4-4170-A045-5375E7BC9CD9}" type="presOf" srcId="{4F7B3854-2468-45DA-B5E5-7FB819C646A3}" destId="{CB7BBFCA-A0A7-4963-8F53-3FA401FFAE7D}" srcOrd="0" destOrd="0" presId="urn:microsoft.com/office/officeart/2005/8/layout/radial5"/>
    <dgm:cxn modelId="{53F5B7F1-0FEC-449F-8F09-0C326FDAD9D9}" srcId="{56E7B358-A5BD-46DE-8A2E-FC4A110107E3}" destId="{7C97AD2D-AB4B-4CA2-875B-535E14540383}" srcOrd="1" destOrd="0" parTransId="{9FD38EEC-E161-4117-9161-1B91FE822374}" sibTransId="{6ED7EB57-6A5E-4741-9FA9-810C1AC656BE}"/>
    <dgm:cxn modelId="{96850FE1-D564-4E0A-A79F-2E5130B16322}" type="presOf" srcId="{996672CE-52B7-48D9-A8F0-3170277DD9A3}" destId="{49409DC1-A766-4C85-8D54-20BBE4A44D8C}" srcOrd="0" destOrd="2" presId="urn:microsoft.com/office/officeart/2005/8/layout/radial5"/>
    <dgm:cxn modelId="{55DAE0DC-3F22-474C-8DB9-983473C4E7E0}" type="presOf" srcId="{5524D13E-D6FF-4AA0-AA11-9E4F7D54079C}" destId="{89A61867-307C-45AF-8F99-4412CE71CFBA}" srcOrd="0" destOrd="0" presId="urn:microsoft.com/office/officeart/2005/8/layout/radial5"/>
    <dgm:cxn modelId="{9A62C056-E23F-4CCF-B66C-2F7D24EFD9AB}" type="presOf" srcId="{D5B188B3-8F3C-41E3-BA40-01E4EF9A47B6}" destId="{FF71C89E-4A60-4201-AAAF-1658D290432E}" srcOrd="0" destOrd="0" presId="urn:microsoft.com/office/officeart/2005/8/layout/radial5"/>
    <dgm:cxn modelId="{23A81D0E-1065-490D-B0E0-63B4579B2D6C}" type="presOf" srcId="{1B94DDE1-B000-4EE7-AA7D-F7019A3E74B8}" destId="{59F98A1E-A3DB-4455-9972-E7711EA763C7}" srcOrd="1" destOrd="0" presId="urn:microsoft.com/office/officeart/2005/8/layout/radial5"/>
    <dgm:cxn modelId="{DC1CB352-2AA9-4F59-8132-CEA9DE06DD13}" srcId="{5524D13E-D6FF-4AA0-AA11-9E4F7D54079C}" destId="{9B2159C8-828A-4792-B4A2-020645090AC4}" srcOrd="1" destOrd="0" parTransId="{4F7B3854-2468-45DA-B5E5-7FB819C646A3}" sibTransId="{EE0C8F26-1C4B-4B68-86A1-0B33D42804A6}"/>
    <dgm:cxn modelId="{2412AA5F-4D40-4583-84A9-8ABA7C843E17}" type="presOf" srcId="{998325BD-3A60-4F3D-AA04-E3308687596D}" destId="{584F7EE9-3279-4F9F-B510-A560E5CF0273}" srcOrd="0" destOrd="0" presId="urn:microsoft.com/office/officeart/2005/8/layout/radial5"/>
    <dgm:cxn modelId="{3D41AD0A-EF68-4445-B889-86C10505546E}" type="presOf" srcId="{42DD4133-FB1E-4774-9BA3-32898CC60E28}" destId="{861C9B5F-9A32-453D-AD99-B226E8B458E2}" srcOrd="0" destOrd="0" presId="urn:microsoft.com/office/officeart/2005/8/layout/radial5"/>
    <dgm:cxn modelId="{158DE0C2-02C9-445E-91AC-8004CD0CD15B}" type="presOf" srcId="{CB24A4C4-9334-4555-B4B6-DFAF5C715F97}" destId="{1E1DEA95-943D-48D1-ABCB-EFD2E81F1C26}" srcOrd="0" destOrd="1" presId="urn:microsoft.com/office/officeart/2005/8/layout/radial5"/>
    <dgm:cxn modelId="{CC4CAC23-0F0F-4A6E-B41A-8D301D62CFFA}" type="presOf" srcId="{E309D490-EC55-449D-BECD-EA8B8FF25855}" destId="{534FDA4B-B099-4D29-AC1B-FCECD258B00D}" srcOrd="0" destOrd="0" presId="urn:microsoft.com/office/officeart/2005/8/layout/radial5"/>
    <dgm:cxn modelId="{65C3AB57-AE36-4DAC-B23C-14F25F725530}" srcId="{5524D13E-D6FF-4AA0-AA11-9E4F7D54079C}" destId="{998325BD-3A60-4F3D-AA04-E3308687596D}" srcOrd="2" destOrd="0" parTransId="{42DD4133-FB1E-4774-9BA3-32898CC60E28}" sibTransId="{F0608931-62DF-4080-B41E-415C4C855405}"/>
    <dgm:cxn modelId="{98CE2E81-5931-4B80-B388-20340D4EEBD5}" type="presOf" srcId="{7C97AD2D-AB4B-4CA2-875B-535E14540383}" destId="{1E1DEA95-943D-48D1-ABCB-EFD2E81F1C26}" srcOrd="0" destOrd="2" presId="urn:microsoft.com/office/officeart/2005/8/layout/radial5"/>
    <dgm:cxn modelId="{CEE3637B-6E2B-4D32-BBB8-A302DBCE7929}" type="presOf" srcId="{E309D490-EC55-449D-BECD-EA8B8FF25855}" destId="{6BE07246-C675-4E95-97BE-D2DF90A741AF}" srcOrd="1" destOrd="0" presId="urn:microsoft.com/office/officeart/2005/8/layout/radial5"/>
    <dgm:cxn modelId="{B82D5541-45F6-4D25-A1BB-13A06BA3CC96}" srcId="{95C8167F-BE9A-4D23-B18A-A4C8B497BE21}" destId="{95E98255-0B89-4383-ADFE-11F6CDCEC422}" srcOrd="0" destOrd="0" parTransId="{BD5BAC2B-EB6F-457A-874F-84D561C36FE2}" sibTransId="{787CA5D7-7F17-4178-8797-2FCAC8093ED6}"/>
    <dgm:cxn modelId="{017105D8-371B-46EC-97BF-48737117FE75}" type="presOf" srcId="{F7FB0E38-D6EA-4FDD-AB01-4334ED67BFFA}" destId="{49409DC1-A766-4C85-8D54-20BBE4A44D8C}" srcOrd="0" destOrd="3" presId="urn:microsoft.com/office/officeart/2005/8/layout/radial5"/>
    <dgm:cxn modelId="{3EB8AB7C-BFC3-4BD7-A6D7-6C7D78D3CE23}" type="presOf" srcId="{95C8167F-BE9A-4D23-B18A-A4C8B497BE21}" destId="{49409DC1-A766-4C85-8D54-20BBE4A44D8C}" srcOrd="0" destOrd="0" presId="urn:microsoft.com/office/officeart/2005/8/layout/radial5"/>
    <dgm:cxn modelId="{88989D98-A391-40F2-9944-3FBEC13BAC30}" type="presOf" srcId="{6533E447-7FEA-49C4-8ADC-89060C5D6D9C}" destId="{49409DC1-A766-4C85-8D54-20BBE4A44D8C}" srcOrd="0" destOrd="4" presId="urn:microsoft.com/office/officeart/2005/8/layout/radial5"/>
    <dgm:cxn modelId="{0F03EDC9-69A1-43DD-AEC3-3C385A12AC93}" srcId="{95C8167F-BE9A-4D23-B18A-A4C8B497BE21}" destId="{996672CE-52B7-48D9-A8F0-3170277DD9A3}" srcOrd="1" destOrd="0" parTransId="{ADCB3CCD-B92B-431A-9B8B-0834612FDA58}" sibTransId="{DABCBD3C-5A35-4427-96B1-165BA6D229EF}"/>
    <dgm:cxn modelId="{E8F99E4A-17E0-49CE-9F10-9AA124CD7EE1}" type="presOf" srcId="{1B94DDE1-B000-4EE7-AA7D-F7019A3E74B8}" destId="{068F7214-294F-4687-9792-0D306489C6F7}" srcOrd="0" destOrd="0" presId="urn:microsoft.com/office/officeart/2005/8/layout/radial5"/>
    <dgm:cxn modelId="{F5A8363B-0AF2-454A-9556-FBAF37C6D94E}" type="presOf" srcId="{4F7B3854-2468-45DA-B5E5-7FB819C646A3}" destId="{C4761F44-CAD8-42BD-893E-B445881A58DB}" srcOrd="1" destOrd="0" presId="urn:microsoft.com/office/officeart/2005/8/layout/radial5"/>
    <dgm:cxn modelId="{D688DBB8-6249-48B8-B747-572030B6DEDB}" type="presOf" srcId="{308567B7-3951-438C-97DC-6A651FC22DE0}" destId="{97DCE9A6-1D26-423E-9927-DD2D569275EC}" srcOrd="1" destOrd="0" presId="urn:microsoft.com/office/officeart/2005/8/layout/radial5"/>
    <dgm:cxn modelId="{4746813A-871B-49D7-BC60-CA23482B3377}" srcId="{5524D13E-D6FF-4AA0-AA11-9E4F7D54079C}" destId="{56E7B358-A5BD-46DE-8A2E-FC4A110107E3}" srcOrd="0" destOrd="0" parTransId="{1B94DDE1-B000-4EE7-AA7D-F7019A3E74B8}" sibTransId="{8CFE21FE-ADC4-4FCC-8A58-71E519F80BE3}"/>
    <dgm:cxn modelId="{6F766C40-223B-436D-8340-A368B9D73AE0}" srcId="{ABABFB28-9BAF-4633-8CE2-5E438981B7B6}" destId="{783653C8-BEC4-4C5B-9285-3C36A6585818}" srcOrd="3" destOrd="0" parTransId="{8B569FE0-C9FC-4109-801A-394E42F9C171}" sibTransId="{F3C7BB1A-B1CD-42B6-98DB-76954051B1F2}"/>
    <dgm:cxn modelId="{FEDF7A9B-0F4E-4C74-9E11-F280476A1B02}" srcId="{56E7B358-A5BD-46DE-8A2E-FC4A110107E3}" destId="{CB24A4C4-9334-4555-B4B6-DFAF5C715F97}" srcOrd="0" destOrd="0" parTransId="{3FDBB51C-8705-4E46-9BD7-52E77618592A}" sibTransId="{A0391A78-D0F0-4CEA-890F-4C91D757E7AC}"/>
    <dgm:cxn modelId="{860C2C97-6152-4395-B515-D7AD8A1E569F}" type="presParOf" srcId="{5FB7DA32-C094-4A99-A11A-593C845CBD12}" destId="{89A61867-307C-45AF-8F99-4412CE71CFBA}" srcOrd="0" destOrd="0" presId="urn:microsoft.com/office/officeart/2005/8/layout/radial5"/>
    <dgm:cxn modelId="{57F7017D-28EC-4C9F-9037-764F0C0CE532}" type="presParOf" srcId="{5FB7DA32-C094-4A99-A11A-593C845CBD12}" destId="{068F7214-294F-4687-9792-0D306489C6F7}" srcOrd="1" destOrd="0" presId="urn:microsoft.com/office/officeart/2005/8/layout/radial5"/>
    <dgm:cxn modelId="{538FA87F-20A5-4C73-A2D1-03A5F68A3749}" type="presParOf" srcId="{068F7214-294F-4687-9792-0D306489C6F7}" destId="{59F98A1E-A3DB-4455-9972-E7711EA763C7}" srcOrd="0" destOrd="0" presId="urn:microsoft.com/office/officeart/2005/8/layout/radial5"/>
    <dgm:cxn modelId="{B769A6A7-39C7-4A81-8B01-38650E2FACF0}" type="presParOf" srcId="{5FB7DA32-C094-4A99-A11A-593C845CBD12}" destId="{1E1DEA95-943D-48D1-ABCB-EFD2E81F1C26}" srcOrd="2" destOrd="0" presId="urn:microsoft.com/office/officeart/2005/8/layout/radial5"/>
    <dgm:cxn modelId="{74441521-7C8A-43CA-98A6-7F74E90F19E0}" type="presParOf" srcId="{5FB7DA32-C094-4A99-A11A-593C845CBD12}" destId="{CB7BBFCA-A0A7-4963-8F53-3FA401FFAE7D}" srcOrd="3" destOrd="0" presId="urn:microsoft.com/office/officeart/2005/8/layout/radial5"/>
    <dgm:cxn modelId="{F041312A-CE39-47FC-B8AE-BBDA0F60DCD9}" type="presParOf" srcId="{CB7BBFCA-A0A7-4963-8F53-3FA401FFAE7D}" destId="{C4761F44-CAD8-42BD-893E-B445881A58DB}" srcOrd="0" destOrd="0" presId="urn:microsoft.com/office/officeart/2005/8/layout/radial5"/>
    <dgm:cxn modelId="{6716115D-208F-4D4E-ABB0-3B9632B8B31E}" type="presParOf" srcId="{5FB7DA32-C094-4A99-A11A-593C845CBD12}" destId="{1CBA11BE-002D-4666-B7A8-1B4071D4580D}" srcOrd="4" destOrd="0" presId="urn:microsoft.com/office/officeart/2005/8/layout/radial5"/>
    <dgm:cxn modelId="{6D38A830-B72E-435E-9DD2-7672215780D6}" type="presParOf" srcId="{5FB7DA32-C094-4A99-A11A-593C845CBD12}" destId="{861C9B5F-9A32-453D-AD99-B226E8B458E2}" srcOrd="5" destOrd="0" presId="urn:microsoft.com/office/officeart/2005/8/layout/radial5"/>
    <dgm:cxn modelId="{EEB8029D-4C3B-493E-8F6A-868AF1C863F0}" type="presParOf" srcId="{861C9B5F-9A32-453D-AD99-B226E8B458E2}" destId="{0C07C587-9FD4-4C26-A789-F44D476054B0}" srcOrd="0" destOrd="0" presId="urn:microsoft.com/office/officeart/2005/8/layout/radial5"/>
    <dgm:cxn modelId="{6B0E8901-3D91-4AC9-97AD-2C995D8DE151}" type="presParOf" srcId="{5FB7DA32-C094-4A99-A11A-593C845CBD12}" destId="{584F7EE9-3279-4F9F-B510-A560E5CF0273}" srcOrd="6" destOrd="0" presId="urn:microsoft.com/office/officeart/2005/8/layout/radial5"/>
    <dgm:cxn modelId="{DA84CE34-167D-4716-9BB8-E0E2DFBFA79C}" type="presParOf" srcId="{5FB7DA32-C094-4A99-A11A-593C845CBD12}" destId="{5338487D-7A8A-4865-A148-CB276CB06AE0}" srcOrd="7" destOrd="0" presId="urn:microsoft.com/office/officeart/2005/8/layout/radial5"/>
    <dgm:cxn modelId="{5DB9615A-9B1E-4821-8F83-DA5E70C80055}" type="presParOf" srcId="{5338487D-7A8A-4865-A148-CB276CB06AE0}" destId="{97DCE9A6-1D26-423E-9927-DD2D569275EC}" srcOrd="0" destOrd="0" presId="urn:microsoft.com/office/officeart/2005/8/layout/radial5"/>
    <dgm:cxn modelId="{BB895ED9-A233-41C4-A98A-C5670C19D03E}" type="presParOf" srcId="{5FB7DA32-C094-4A99-A11A-593C845CBD12}" destId="{49409DC1-A766-4C85-8D54-20BBE4A44D8C}" srcOrd="8" destOrd="0" presId="urn:microsoft.com/office/officeart/2005/8/layout/radial5"/>
    <dgm:cxn modelId="{6CB0724F-D0B7-4B31-9C63-F093E1EFF10D}" type="presParOf" srcId="{5FB7DA32-C094-4A99-A11A-593C845CBD12}" destId="{534FDA4B-B099-4D29-AC1B-FCECD258B00D}" srcOrd="9" destOrd="0" presId="urn:microsoft.com/office/officeart/2005/8/layout/radial5"/>
    <dgm:cxn modelId="{353A8BD8-E53C-4DEE-B0BA-FDB58415340D}" type="presParOf" srcId="{534FDA4B-B099-4D29-AC1B-FCECD258B00D}" destId="{6BE07246-C675-4E95-97BE-D2DF90A741AF}" srcOrd="0" destOrd="0" presId="urn:microsoft.com/office/officeart/2005/8/layout/radial5"/>
    <dgm:cxn modelId="{D3B278B4-F00D-4C9C-AA16-AEDEEECEF112}" type="presParOf" srcId="{5FB7DA32-C094-4A99-A11A-593C845CBD12}" destId="{FF71C89E-4A60-4201-AAAF-1658D290432E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0.36145</cdr:x>
      <cdr:y>0.23636</cdr:y>
    </cdr:from>
    <cdr:to>
      <cdr:x>0.83133</cdr:x>
      <cdr:y>0.24588</cdr:y>
    </cdr:to>
    <cdr:sp macro="" textlink="">
      <cdr:nvSpPr>
        <cdr:cNvPr id="9" name="Straight Arrow Connector 8"/>
        <cdr:cNvSpPr/>
      </cdr:nvSpPr>
      <cdr:spPr>
        <a:xfrm xmlns:a="http://schemas.openxmlformats.org/drawingml/2006/main">
          <a:off x="2286000" y="1134668"/>
          <a:ext cx="2971801" cy="4571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4A9C7-E57F-44A6-A91C-80ADC7E987C0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2856F-D859-426D-931C-733DE96AB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33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FD244-0141-4E1E-9106-4FBA2E8E7F18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DBD3D-E79D-4003-AA73-27D118D4F5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7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DBD3D-E79D-4003-AA73-27D118D4F5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32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E62306-D9FD-413C-83FC-23872B0DD30F}" type="datetimeFigureOut">
              <a:rPr lang="en-US" smtClean="0"/>
              <a:pPr/>
              <a:t>8/6/2018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2441315-68C5-4BFC-B785-C16ED26DB2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fficial powerpoint presentation templates এর চিত্র ফলাফল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lum bright="32000" contrast="12000"/>
          </a:blip>
          <a:srcRect/>
          <a:stretch>
            <a:fillRect/>
          </a:stretch>
        </p:blipFill>
        <p:spPr bwMode="auto">
          <a:xfrm>
            <a:off x="0" y="-381000"/>
            <a:ext cx="9144000" cy="70104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648200"/>
            <a:ext cx="6400800" cy="1524000"/>
          </a:xfrm>
        </p:spPr>
        <p:txBody>
          <a:bodyPr>
            <a:noAutofit/>
          </a:bodyPr>
          <a:lstStyle/>
          <a:p>
            <a:pPr marL="26988">
              <a:lnSpc>
                <a:spcPct val="90000"/>
              </a:lnSpc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Lila Rashid</a:t>
            </a:r>
          </a:p>
          <a:p>
            <a:pPr marL="26988">
              <a:lnSpc>
                <a:spcPct val="90000"/>
              </a:lnSpc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Manager</a:t>
            </a:r>
          </a:p>
          <a:p>
            <a:pPr marL="26988">
              <a:lnSpc>
                <a:spcPct val="90000"/>
              </a:lnSpc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Payment Systems Department</a:t>
            </a:r>
          </a:p>
          <a:p>
            <a:pPr marL="26988">
              <a:lnSpc>
                <a:spcPct val="90000"/>
              </a:lnSpc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Bangladesh Bank</a:t>
            </a:r>
          </a:p>
          <a:p>
            <a:pPr marL="26988">
              <a:lnSpc>
                <a:spcPct val="90000"/>
              </a:lnSpc>
              <a:defRPr/>
            </a:pP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057399"/>
          </a:xfrm>
        </p:spPr>
        <p:txBody>
          <a:bodyPr>
            <a:normAutofit/>
          </a:bodyPr>
          <a:lstStyle/>
          <a:p>
            <a:r>
              <a:rPr lang="en-US" sz="2800" b="1" kern="2800" spc="400" dirty="0" smtClean="0">
                <a:solidFill>
                  <a:schemeClr val="tx1"/>
                </a:solidFill>
                <a:effectLst/>
                <a:latin typeface="Baskerville Old Face" pitchFamily="18" charset="0"/>
              </a:rPr>
              <a:t/>
            </a:r>
            <a:br>
              <a:rPr lang="en-US" sz="2800" b="1" kern="2800" spc="400" dirty="0" smtClean="0">
                <a:solidFill>
                  <a:schemeClr val="tx1"/>
                </a:solidFill>
                <a:effectLst/>
                <a:latin typeface="Baskerville Old Face" pitchFamily="18" charset="0"/>
              </a:rPr>
            </a:br>
            <a:r>
              <a:rPr lang="en-US" sz="2200" b="1" kern="2800" spc="40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Brief Discussion on</a:t>
            </a:r>
            <a:br>
              <a:rPr lang="en-US" sz="2200" b="1" kern="2800" spc="40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Payment  &amp; Settlement Systems</a:t>
            </a:r>
            <a:b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Bangladesh 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3733800" y="2895600"/>
            <a:ext cx="1447800" cy="1447800"/>
          </a:xfrm>
          <a:prstGeom prst="ellipse">
            <a:avLst/>
          </a:prstGeom>
          <a:blipFill rotWithShape="0">
            <a:blip r:embed="rId3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Mobile Financial Services (MFS)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458200" cy="5334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cs typeface="Times New Roman" pitchFamily="18" charset="0"/>
              </a:rPr>
              <a:t>Brings the unbanked segment of population under financial services;</a:t>
            </a:r>
          </a:p>
          <a:p>
            <a:r>
              <a:rPr lang="en-US" dirty="0" smtClean="0"/>
              <a:t>First guideline issued in 2011, currently MFS regulation 2018;</a:t>
            </a:r>
          </a:p>
          <a:p>
            <a:r>
              <a:rPr lang="en-US" dirty="0" smtClean="0"/>
              <a:t>Bank-led model, parent bank must have at least 51% share;</a:t>
            </a:r>
          </a:p>
          <a:p>
            <a:r>
              <a:rPr lang="en-US" dirty="0" smtClean="0"/>
              <a:t>Limited purpose payment facilities;</a:t>
            </a:r>
          </a:p>
          <a:p>
            <a:r>
              <a:rPr lang="en-US" dirty="0" smtClean="0"/>
              <a:t>Client can open an account by filling up a short KYC;</a:t>
            </a:r>
          </a:p>
          <a:p>
            <a:r>
              <a:rPr lang="en-US" dirty="0" smtClean="0"/>
              <a:t>Agents can be engaged to deliver services at the customer end;</a:t>
            </a:r>
          </a:p>
          <a:p>
            <a:pPr marL="342900" lvl="0" indent="-342900">
              <a:spcBef>
                <a:spcPct val="20000"/>
              </a:spcBef>
              <a:buSzPct val="90000"/>
              <a:buFont typeface="Wingdings" pitchFamily="2" charset="2"/>
              <a:buChar char="§"/>
            </a:pPr>
            <a:r>
              <a:rPr lang="en-US" dirty="0" smtClean="0">
                <a:cs typeface="Times New Roman" pitchFamily="18" charset="0"/>
              </a:rPr>
              <a:t>A wide range of payments like funds transfer, salary, remittances, utility bills, merchant payment, tuition fees,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social safety net payment etc are channeled</a:t>
            </a:r>
            <a:r>
              <a:rPr lang="en-US" dirty="0" smtClean="0">
                <a:cs typeface="Times New Roman" pitchFamily="18" charset="0"/>
              </a:rPr>
              <a:t> through MFS;</a:t>
            </a:r>
          </a:p>
          <a:p>
            <a:pPr lvl="0"/>
            <a:r>
              <a:rPr lang="en-US" dirty="0" smtClean="0">
                <a:cs typeface="Times New Roman" pitchFamily="18" charset="0"/>
              </a:rPr>
              <a:t>Its success led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BB to being awarded by AFI in the year 2014.</a:t>
            </a:r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MFS Market as of May 2018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4282440" cy="50292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No. of Service providers- 18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Number of Agents- 820 Thousand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Number of Registered customers- 61.3 Million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Number of active customers –22.9 Million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Daily Transaction Volume – 6 Million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Daily Transaction Value – 10.6 Billion BDT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Growing @ 20% annually</a:t>
            </a:r>
          </a:p>
          <a:p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2"/>
          </p:nvPr>
        </p:nvGraphicFramePr>
        <p:xfrm>
          <a:off x="4572000" y="1447800"/>
          <a:ext cx="4343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A99688-5DD4-4B10-A755-96152A0B9CC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" name="Rectangle 5"/>
          <p:cNvSpPr/>
          <p:nvPr/>
        </p:nvSpPr>
        <p:spPr>
          <a:xfrm>
            <a:off x="6019800" y="1219200"/>
            <a:ext cx="1981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Transaction No.</a:t>
            </a:r>
          </a:p>
        </p:txBody>
      </p:sp>
      <p:sp>
        <p:nvSpPr>
          <p:cNvPr id="8" name="Rectangle 7"/>
          <p:cNvSpPr/>
          <p:nvPr/>
        </p:nvSpPr>
        <p:spPr>
          <a:xfrm>
            <a:off x="1295400" y="2514600"/>
            <a:ext cx="2590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Transaction Amount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4800600" y="1143000"/>
          <a:ext cx="4953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" y="457200"/>
            <a:ext cx="76962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Electronic Payments Composition</a:t>
            </a:r>
          </a:p>
        </p:txBody>
      </p:sp>
      <p:graphicFrame>
        <p:nvGraphicFramePr>
          <p:cNvPr id="11" name="Chart 10"/>
          <p:cNvGraphicFramePr/>
          <p:nvPr/>
        </p:nvGraphicFramePr>
        <p:xfrm>
          <a:off x="0" y="3124200"/>
          <a:ext cx="6477000" cy="315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787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381000"/>
            <a:ext cx="7848601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kern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Composition of Retail Payments (in terms of transaction amount)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5DE6D6-1FCE-49F6-A94F-6C7FF4247FA0}" type="slidenum">
              <a:rPr lang="en-US" smtClean="0"/>
              <a:pPr/>
              <a:t>13</a:t>
            </a:fld>
            <a:endParaRPr lang="en-US" smtClean="0"/>
          </a:p>
        </p:txBody>
      </p:sp>
      <p:graphicFrame>
        <p:nvGraphicFramePr>
          <p:cNvPr id="8" name="Chart 7"/>
          <p:cNvGraphicFramePr/>
          <p:nvPr/>
        </p:nvGraphicFramePr>
        <p:xfrm>
          <a:off x="4876800" y="1143000"/>
          <a:ext cx="4495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04800" y="1371600"/>
          <a:ext cx="6324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319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28600"/>
            <a:ext cx="787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Recent initiatives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Introduced e-wallet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Issue license to PSOs &amp; PSPs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Interoperable Internet banking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cs typeface="Times New Roman" pitchFamily="18" charset="0"/>
              </a:rPr>
              <a:t>Disbursement of Social Safety Net Benefits via BEFTN &amp; MFS connectivity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cs typeface="Times New Roman" pitchFamily="18" charset="0"/>
              </a:rPr>
              <a:t>Export Duty payment on real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cs typeface="Times New Roman" pitchFamily="18" charset="0"/>
              </a:rPr>
              <a:t>Introduced contactless card payment services via NFC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cs typeface="Times New Roman" pitchFamily="18" charset="0"/>
              </a:rPr>
              <a:t>QR code based payment</a:t>
            </a:r>
            <a:endParaRPr lang="en-US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787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-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New initiatives: upcoming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90600"/>
            <a:ext cx="7696200" cy="5638800"/>
          </a:xfrm>
        </p:spPr>
        <p:txBody>
          <a:bodyPr>
            <a:normAutofit fontScale="77500" lnSpcReduction="20000"/>
          </a:bodyPr>
          <a:lstStyle/>
          <a:p>
            <a:pPr marL="55563" indent="401638">
              <a:lnSpc>
                <a:spcPct val="120000"/>
              </a:lnSpc>
              <a:buFont typeface="+mj-lt"/>
              <a:buAutoNum type="arabicPeriod"/>
            </a:pPr>
            <a:r>
              <a:rPr lang="en-US" sz="3400" dirty="0" smtClean="0"/>
              <a:t>Up-gradation of BACH, two new features will be added:</a:t>
            </a:r>
          </a:p>
          <a:p>
            <a:pPr marL="329883" lvl="1" indent="401638">
              <a:lnSpc>
                <a:spcPct val="120000"/>
              </a:lnSpc>
            </a:pPr>
            <a:r>
              <a:rPr lang="en-US" sz="3400" dirty="0" smtClean="0"/>
              <a:t>EFT Multisession for BDT and domestic FC transactions</a:t>
            </a:r>
          </a:p>
          <a:p>
            <a:pPr marL="329883" lvl="1" indent="401638">
              <a:lnSpc>
                <a:spcPct val="120000"/>
              </a:lnSpc>
            </a:pPr>
            <a:r>
              <a:rPr lang="en-US" sz="3400" dirty="0" smtClean="0"/>
              <a:t>Domestic FC clearing by using CIT technology</a:t>
            </a:r>
          </a:p>
          <a:p>
            <a:pPr marL="55563" indent="401638">
              <a:lnSpc>
                <a:spcPct val="120000"/>
              </a:lnSpc>
              <a:buFont typeface="+mj-lt"/>
              <a:buAutoNum type="arabicPeriod"/>
            </a:pPr>
            <a:r>
              <a:rPr lang="en-US" sz="3400" dirty="0" smtClean="0"/>
              <a:t>MFS interoperability via NPSB;</a:t>
            </a:r>
          </a:p>
          <a:p>
            <a:pPr marL="55563" indent="401638">
              <a:lnSpc>
                <a:spcPct val="120000"/>
              </a:lnSpc>
              <a:buFont typeface="+mj-lt"/>
              <a:buAutoNum type="arabicPeriod"/>
            </a:pPr>
            <a:r>
              <a:rPr lang="en-US" sz="3400" dirty="0" smtClean="0"/>
              <a:t>QR code standardization;</a:t>
            </a:r>
          </a:p>
          <a:p>
            <a:pPr marL="55563" indent="401638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3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Funds transfer through ATM;</a:t>
            </a:r>
          </a:p>
          <a:p>
            <a:pPr marL="55563" indent="401638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3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Cash (Deposit) through Recycle ATMs;</a:t>
            </a:r>
          </a:p>
          <a:p>
            <a:pPr marL="55563" indent="401638" algn="just" eaLnBrk="0" hangingPunct="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VAT Online payments via RTGS;</a:t>
            </a:r>
          </a:p>
          <a:p>
            <a:pPr marL="55563" indent="401638" algn="just" eaLnBrk="0" hangingPunct="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Domestic FC transactions via RTGS;</a:t>
            </a:r>
          </a:p>
          <a:p>
            <a:pPr marL="55563" indent="401638">
              <a:lnSpc>
                <a:spcPct val="120000"/>
              </a:lnSpc>
              <a:buFont typeface="+mj-lt"/>
              <a:buAutoNum type="arabicPeriod"/>
            </a:pPr>
            <a:r>
              <a:rPr lang="en-US" sz="3400" dirty="0" smtClean="0">
                <a:cs typeface="Times New Roman" pitchFamily="18" charset="0"/>
              </a:rPr>
              <a:t>E-payment Gateway for Govt. Payment;</a:t>
            </a:r>
          </a:p>
          <a:p>
            <a:pPr marL="55563" indent="401638">
              <a:lnSpc>
                <a:spcPct val="120000"/>
              </a:lnSpc>
              <a:buFont typeface="+mj-lt"/>
              <a:buAutoNum type="arabicPeriod"/>
            </a:pPr>
            <a:r>
              <a:rPr lang="en-US" sz="3400" dirty="0" smtClean="0">
                <a:cs typeface="Times New Roman" pitchFamily="18" charset="0"/>
              </a:rPr>
              <a:t>Payment Systems Act ;</a:t>
            </a:r>
          </a:p>
          <a:p>
            <a:pPr marL="55563" indent="401638">
              <a:lnSpc>
                <a:spcPct val="120000"/>
              </a:lnSpc>
              <a:buFont typeface="+mj-lt"/>
              <a:buAutoNum type="arabicPeriod"/>
            </a:pPr>
            <a:r>
              <a:rPr lang="en-US" sz="3400" dirty="0" smtClean="0">
                <a:cs typeface="Times New Roman" pitchFamily="18" charset="0"/>
              </a:rPr>
              <a:t>Payment Systems Oversight Policy Framework.</a:t>
            </a:r>
          </a:p>
          <a:p>
            <a:pPr indent="-381000" algn="just" eaLnBrk="0" hangingPunct="0">
              <a:spcBef>
                <a:spcPct val="20000"/>
              </a:spcBef>
              <a:defRPr/>
            </a:pPr>
            <a:endParaRPr lang="en-US" sz="3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spcBef>
                <a:spcPts val="0"/>
              </a:spcBef>
              <a:defRPr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787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Current rules &amp; regulation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305800" cy="4572000"/>
          </a:xfrm>
        </p:spPr>
        <p:txBody>
          <a:bodyPr>
            <a:normAutofit fontScale="92500"/>
          </a:bodyPr>
          <a:lstStyle/>
          <a:p>
            <a:pPr marL="227330" lvl="1" indent="-514350">
              <a:buSzPct val="100000"/>
              <a:buFont typeface="Wingdings" pitchFamily="2" charset="2"/>
              <a:buChar char="§"/>
              <a:defRPr/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1" indent="-514350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cs typeface="Times New Roman" pitchFamily="18" charset="0"/>
              </a:rPr>
              <a:t>Bangladesh Electronic Funds Transfer Network (BEFTN) Operating Rules, 2010;</a:t>
            </a:r>
          </a:p>
          <a:p>
            <a:pPr marL="514350" lvl="1" indent="-514350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cs typeface="Times New Roman" pitchFamily="18" charset="0"/>
              </a:rPr>
              <a:t>Bangladesh Automated </a:t>
            </a:r>
            <a:r>
              <a:rPr lang="en-US" sz="2800" dirty="0" err="1" smtClean="0">
                <a:cs typeface="Times New Roman" pitchFamily="18" charset="0"/>
              </a:rPr>
              <a:t>Cheque</a:t>
            </a:r>
            <a:r>
              <a:rPr lang="en-US" sz="2800" dirty="0" smtClean="0">
                <a:cs typeface="Times New Roman" pitchFamily="18" charset="0"/>
              </a:rPr>
              <a:t> Processing Systems (BACPS) Operating Rules and Procedures, 2010;</a:t>
            </a:r>
          </a:p>
          <a:p>
            <a:pPr marL="514350" lvl="1" indent="-514350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cs typeface="Times New Roman" pitchFamily="18" charset="0"/>
              </a:rPr>
              <a:t>Bangladesh Payment and Settlement Systems Regulation, 2014;</a:t>
            </a:r>
          </a:p>
          <a:p>
            <a:pPr marL="227330" lvl="1" indent="-514350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cs typeface="Times New Roman" pitchFamily="18" charset="0"/>
              </a:rPr>
              <a:t>Electronic Fund Transfer Regulation, 2014;</a:t>
            </a:r>
          </a:p>
          <a:p>
            <a:pPr marL="287338" lvl="1" indent="-574675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cs typeface="Times New Roman" pitchFamily="18" charset="0"/>
              </a:rPr>
              <a:t>BD RTGS System Rules, 2015;</a:t>
            </a:r>
          </a:p>
          <a:p>
            <a:pPr marL="287338" lvl="1" indent="-574675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r>
              <a:rPr lang="en-US" sz="2800" dirty="0" smtClean="0">
                <a:cs typeface="Times New Roman" pitchFamily="18" charset="0"/>
              </a:rPr>
              <a:t>Mobile Financial Services Regulation 2018.</a:t>
            </a:r>
          </a:p>
          <a:p>
            <a:pPr marL="287338" lvl="1" indent="-574675">
              <a:lnSpc>
                <a:spcPct val="120000"/>
              </a:lnSpc>
              <a:buSzPct val="100000"/>
              <a:buFont typeface="Wingdings" pitchFamily="2" charset="2"/>
              <a:buChar char="§"/>
              <a:defRPr/>
            </a:pPr>
            <a:endParaRPr lang="en-US" sz="2800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787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2514600"/>
            <a:ext cx="77724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THANK YOU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787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Country profile &amp; Financial system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153400" cy="4921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/>
                <a:gridCol w="2362200"/>
              </a:tblGrid>
              <a:tr h="603898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Indicators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Value</a:t>
                      </a:r>
                      <a:endParaRPr lang="en-US" sz="2600" dirty="0"/>
                    </a:p>
                  </a:txBody>
                  <a:tcPr/>
                </a:tc>
              </a:tr>
              <a:tr h="636054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Total adult population (age 15 and above)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Over 115 million</a:t>
                      </a:r>
                      <a:endParaRPr lang="en-US" sz="2600" dirty="0"/>
                    </a:p>
                  </a:txBody>
                  <a:tcPr/>
                </a:tc>
              </a:tr>
              <a:tr h="541678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GDP growth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7%</a:t>
                      </a:r>
                      <a:endParaRPr lang="en-US" sz="2600" dirty="0"/>
                    </a:p>
                  </a:txBody>
                  <a:tcPr/>
                </a:tc>
              </a:tr>
              <a:tr h="603898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No.</a:t>
                      </a:r>
                      <a:r>
                        <a:rPr lang="en-US" sz="2600" baseline="0" dirty="0" smtClean="0"/>
                        <a:t> of Banks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57</a:t>
                      </a:r>
                      <a:endParaRPr lang="en-US" sz="2600" dirty="0"/>
                    </a:p>
                  </a:txBody>
                  <a:tcPr/>
                </a:tc>
              </a:tr>
              <a:tr h="58627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No. of Bank</a:t>
                      </a:r>
                      <a:r>
                        <a:rPr lang="en-US" sz="2600" baseline="0" dirty="0" smtClean="0"/>
                        <a:t> branches till April 2018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9975</a:t>
                      </a:r>
                      <a:endParaRPr lang="en-US" sz="2600" dirty="0"/>
                    </a:p>
                  </a:txBody>
                  <a:tcPr/>
                </a:tc>
              </a:tr>
              <a:tr h="542724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%</a:t>
                      </a:r>
                      <a:r>
                        <a:rPr lang="en-US" sz="2600" baseline="0" dirty="0" smtClean="0"/>
                        <a:t>  of </a:t>
                      </a:r>
                      <a:r>
                        <a:rPr lang="en-US" sz="2600" dirty="0" smtClean="0"/>
                        <a:t>population has access to bank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25%</a:t>
                      </a:r>
                      <a:endParaRPr lang="en-US" sz="2600" dirty="0"/>
                    </a:p>
                  </a:txBody>
                  <a:tcPr/>
                </a:tc>
              </a:tr>
              <a:tr h="510568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% of Online branches (CBS)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Around</a:t>
                      </a:r>
                      <a:r>
                        <a:rPr lang="en-US" sz="2600" baseline="0" dirty="0" smtClean="0"/>
                        <a:t> 85%</a:t>
                      </a:r>
                      <a:endParaRPr lang="en-US" sz="2600" dirty="0"/>
                    </a:p>
                  </a:txBody>
                  <a:tcPr/>
                </a:tc>
              </a:tr>
              <a:tr h="896697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No. of bank accounts (deposit),</a:t>
                      </a:r>
                      <a:r>
                        <a:rPr lang="en-US" sz="2600" baseline="0" dirty="0" smtClean="0"/>
                        <a:t> Dec 2017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Over 87 million</a:t>
                      </a:r>
                      <a:endParaRPr lang="en-US" sz="2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Payment System: Introduction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Payment system of Bangladesh has experienced a journey from manual clearing system to a semi-automated clearing system and finally to a fully automated system;</a:t>
            </a:r>
          </a:p>
          <a:p>
            <a:r>
              <a:rPr lang="en-US" sz="2800" dirty="0" smtClean="0">
                <a:cs typeface="Times New Roman" pitchFamily="18" charset="0"/>
              </a:rPr>
              <a:t>Payment systems modernization in respect  to digitization has  started with the live operation of  BACPS in October, 2010;</a:t>
            </a:r>
          </a:p>
          <a:p>
            <a:r>
              <a:rPr lang="en-US" sz="2800" dirty="0" smtClean="0">
                <a:cs typeface="Times New Roman" pitchFamily="18" charset="0"/>
              </a:rPr>
              <a:t>In the later phase the system added other payment platforms  namely   BEFTN, NPSB, RTGS, MFS, etc to widen the scope of payment solution in the market;</a:t>
            </a:r>
            <a:endParaRPr lang="en-US" sz="2800" dirty="0" smtClean="0"/>
          </a:p>
          <a:p>
            <a:r>
              <a:rPr lang="en-US" sz="2800" dirty="0" smtClean="0"/>
              <a:t>As a result, both the efficiency and safety of the system have significantly been improved over time.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3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P</a:t>
            </a:r>
            <a:r>
              <a:rPr lang="en-US" sz="4400" dirty="0" smtClean="0">
                <a:solidFill>
                  <a:srgbClr val="0070C0"/>
                </a:solidFill>
              </a:rPr>
              <a:t>ayment platforms in Bangladesh under PSD, Bangladesh Bank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762000" y="1600200"/>
          <a:ext cx="7772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371600" y="4114800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/>
              <a:t>Monitor &amp;</a:t>
            </a:r>
            <a:r>
              <a:rPr lang="en-US" sz="2000" dirty="0" smtClean="0"/>
              <a:t> Supervision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5486400"/>
            <a:ext cx="1295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Operator</a:t>
            </a:r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2971800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Operator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5410200"/>
            <a:ext cx="121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Operator</a:t>
            </a:r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6248400" y="419100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/>
              <a:t>Monitor &amp;</a:t>
            </a:r>
            <a:r>
              <a:rPr lang="en-US" sz="2000" dirty="0" smtClean="0"/>
              <a:t> Supervision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Present infrastructure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371600"/>
            <a:ext cx="7772400" cy="5105400"/>
          </a:xfrm>
        </p:spPr>
        <p:txBody>
          <a:bodyPr>
            <a:normAutofit fontScale="55000" lnSpcReduction="20000"/>
          </a:bodyPr>
          <a:lstStyle/>
          <a:p>
            <a:pPr marL="914400" indent="-457200">
              <a:buAutoNum type="alphaUcPeriod"/>
            </a:pPr>
            <a:r>
              <a:rPr lang="en-US" sz="5100" b="1" dirty="0" smtClean="0">
                <a:cs typeface="Times New Roman" pitchFamily="18" charset="0"/>
              </a:rPr>
              <a:t>Large Value Payment Segment (LVPS):</a:t>
            </a:r>
          </a:p>
          <a:p>
            <a:pPr marL="914400" indent="0">
              <a:buNone/>
            </a:pPr>
            <a:r>
              <a:rPr lang="en-US" sz="4000" b="1" dirty="0" smtClean="0">
                <a:cs typeface="Times New Roman" pitchFamily="18" charset="0"/>
              </a:rPr>
              <a:t>BD-RTGS :</a:t>
            </a:r>
            <a:r>
              <a:rPr lang="en-US" sz="4000" dirty="0" smtClean="0">
                <a:cs typeface="Times New Roman" pitchFamily="18" charset="0"/>
              </a:rPr>
              <a:t> High value Instruction based  payment.</a:t>
            </a:r>
          </a:p>
          <a:p>
            <a:pPr marL="914400" indent="0">
              <a:buNone/>
            </a:pPr>
            <a:endParaRPr lang="en-US" sz="3400" dirty="0" smtClean="0">
              <a:cs typeface="Times New Roman" pitchFamily="18" charset="0"/>
            </a:endParaRPr>
          </a:p>
          <a:p>
            <a:pPr marL="914400" indent="-457200">
              <a:buAutoNum type="alphaUcPeriod" startAt="2"/>
            </a:pPr>
            <a:r>
              <a:rPr lang="en-US" sz="5100" b="1" dirty="0" smtClean="0">
                <a:cs typeface="Times New Roman" pitchFamily="18" charset="0"/>
              </a:rPr>
              <a:t>Retail Payment Segment (RPS):</a:t>
            </a:r>
          </a:p>
          <a:p>
            <a:pPr indent="571500">
              <a:buNone/>
            </a:pPr>
            <a:r>
              <a:rPr lang="en-US" sz="4500" b="1" dirty="0" err="1" smtClean="0">
                <a:cs typeface="Times New Roman" pitchFamily="18" charset="0"/>
              </a:rPr>
              <a:t>i</a:t>
            </a:r>
            <a:r>
              <a:rPr lang="en-US" sz="4500" b="1" dirty="0" smtClean="0">
                <a:cs typeface="Times New Roman" pitchFamily="18" charset="0"/>
              </a:rPr>
              <a:t>) BACH:</a:t>
            </a:r>
          </a:p>
          <a:p>
            <a:pPr indent="571500">
              <a:buNone/>
            </a:pPr>
            <a:r>
              <a:rPr lang="en-US" sz="4500" b="1" dirty="0" smtClean="0">
                <a:cs typeface="Times New Roman" pitchFamily="18" charset="0"/>
              </a:rPr>
              <a:t>		a) BACPS:</a:t>
            </a:r>
            <a:r>
              <a:rPr lang="en-US" sz="4500" dirty="0" smtClean="0">
                <a:cs typeface="Times New Roman" pitchFamily="18" charset="0"/>
              </a:rPr>
              <a:t> CIT based </a:t>
            </a:r>
            <a:r>
              <a:rPr lang="en-US" sz="4500" dirty="0" err="1" smtClean="0">
                <a:cs typeface="Times New Roman" pitchFamily="18" charset="0"/>
              </a:rPr>
              <a:t>Cheque</a:t>
            </a:r>
            <a:r>
              <a:rPr lang="en-US" sz="4500" dirty="0" smtClean="0">
                <a:cs typeface="Times New Roman" pitchFamily="18" charset="0"/>
              </a:rPr>
              <a:t> Clearing</a:t>
            </a:r>
          </a:p>
          <a:p>
            <a:pPr marL="1828800" indent="-984250">
              <a:buNone/>
            </a:pPr>
            <a:r>
              <a:rPr lang="en-US" sz="4500" b="1" dirty="0" smtClean="0">
                <a:cs typeface="Times New Roman" pitchFamily="18" charset="0"/>
              </a:rPr>
              <a:t>	b) BEFTN :</a:t>
            </a:r>
            <a:r>
              <a:rPr lang="en-US" sz="4500" dirty="0" smtClean="0">
                <a:cs typeface="Times New Roman" pitchFamily="18" charset="0"/>
              </a:rPr>
              <a:t> Instruction based  funds transfer  and payment </a:t>
            </a:r>
          </a:p>
          <a:p>
            <a:pPr marL="1889125" indent="-1044575">
              <a:buNone/>
            </a:pPr>
            <a:r>
              <a:rPr lang="en-US" sz="4500" b="1" dirty="0" smtClean="0">
                <a:cs typeface="Times New Roman" pitchFamily="18" charset="0"/>
              </a:rPr>
              <a:t>ii) NPSB:</a:t>
            </a:r>
            <a:r>
              <a:rPr lang="en-US" sz="4500" dirty="0" smtClean="0">
                <a:cs typeface="Times New Roman" pitchFamily="18" charset="0"/>
              </a:rPr>
              <a:t> Interoperability of Card and internet banking based Payment.</a:t>
            </a:r>
          </a:p>
          <a:p>
            <a:pPr marL="1889125" indent="-1044575">
              <a:buNone/>
            </a:pPr>
            <a:r>
              <a:rPr lang="en-US" sz="4500" b="1" dirty="0" smtClean="0">
                <a:cs typeface="Times New Roman" pitchFamily="18" charset="0"/>
              </a:rPr>
              <a:t>iii) MFS :</a:t>
            </a:r>
            <a:r>
              <a:rPr lang="en-US" sz="4500" dirty="0" smtClean="0">
                <a:cs typeface="Times New Roman" pitchFamily="18" charset="0"/>
              </a:rPr>
              <a:t> Mobile phone based financial services by the PSPs.</a:t>
            </a:r>
            <a:endParaRPr lang="en-US" sz="4500" b="1" dirty="0" smtClean="0">
              <a:cs typeface="Times New Roman" pitchFamily="18" charset="0"/>
            </a:endParaRPr>
          </a:p>
          <a:p>
            <a:pPr marL="1828800" indent="-984250">
              <a:buNone/>
            </a:pPr>
            <a:r>
              <a:rPr lang="en-US" sz="4500" b="1" dirty="0" smtClean="0">
                <a:cs typeface="Times New Roman" pitchFamily="18" charset="0"/>
              </a:rPr>
              <a:t>iv) Others: </a:t>
            </a:r>
            <a:r>
              <a:rPr lang="en-US" sz="4500" dirty="0" smtClean="0">
                <a:cs typeface="Times New Roman" pitchFamily="18" charset="0"/>
              </a:rPr>
              <a:t>Other retail services such as e-wallet provided by the PSPs</a:t>
            </a:r>
          </a:p>
          <a:p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BACH: BACPS (Instrument based)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305800" cy="4876800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en-US" sz="3000" dirty="0" smtClean="0"/>
              <a:t>BACH has two wings- for instrument based clearing it is Bangladesh Automated </a:t>
            </a:r>
            <a:r>
              <a:rPr lang="en-US" sz="3000" dirty="0" err="1" smtClean="0"/>
              <a:t>Cheque</a:t>
            </a:r>
            <a:r>
              <a:rPr lang="en-US" sz="3000" dirty="0" smtClean="0"/>
              <a:t> Processing System (BACPS) and for instruction based clearing it is Bangladesh Electronic Fund Transfer Network (BEFTN); </a:t>
            </a:r>
          </a:p>
          <a:p>
            <a:pPr marL="0" lvl="1" indent="0" algn="just">
              <a:defRPr/>
            </a:pPr>
            <a:r>
              <a:rPr lang="en-GB" sz="3000" dirty="0" smtClean="0">
                <a:cs typeface="Times New Roman" pitchFamily="18" charset="0"/>
              </a:rPr>
              <a:t>BB installed an automated clearing house in October 2010 based on Instruments (cheque) design with MICR code line;</a:t>
            </a:r>
          </a:p>
          <a:p>
            <a:pPr marL="0" lvl="1" indent="0" algn="just">
              <a:defRPr/>
            </a:pPr>
            <a:r>
              <a:rPr lang="en-GB" sz="3000" dirty="0" smtClean="0">
                <a:cs typeface="Times New Roman" pitchFamily="18" charset="0"/>
              </a:rPr>
              <a:t>Image exchange instead of physical movement of instruments; </a:t>
            </a:r>
          </a:p>
          <a:p>
            <a:pPr marL="0" lvl="1" indent="0" algn="just">
              <a:defRPr/>
            </a:pPr>
            <a:r>
              <a:rPr lang="en-GB" sz="3000" dirty="0" smtClean="0">
                <a:cs typeface="Times New Roman" pitchFamily="18" charset="0"/>
              </a:rPr>
              <a:t>The whole country is under a Single Clearing Network;</a:t>
            </a:r>
            <a:endParaRPr lang="en-US" sz="3000" dirty="0" smtClean="0">
              <a:cs typeface="Times New Roman" pitchFamily="18" charset="0"/>
            </a:endParaRPr>
          </a:p>
          <a:p>
            <a:pPr marL="0" lvl="1" indent="0" algn="just"/>
            <a:r>
              <a:rPr lang="en-US" sz="3000" dirty="0" smtClean="0">
                <a:cs typeface="Times New Roman" pitchFamily="18" charset="0"/>
              </a:rPr>
              <a:t>Settlement cycle T</a:t>
            </a:r>
            <a:r>
              <a:rPr lang="en-US" sz="3000" baseline="-25000" dirty="0" smtClean="0">
                <a:cs typeface="Times New Roman" pitchFamily="18" charset="0"/>
              </a:rPr>
              <a:t>0  </a:t>
            </a:r>
            <a:r>
              <a:rPr lang="en-US" sz="3000" dirty="0" smtClean="0">
                <a:cs typeface="Times New Roman" pitchFamily="18" charset="0"/>
              </a:rPr>
              <a:t>for High Value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0.5 million and above)</a:t>
            </a:r>
            <a:r>
              <a:rPr lang="en-US" sz="3000" dirty="0" smtClean="0">
                <a:cs typeface="Times New Roman" pitchFamily="18" charset="0"/>
              </a:rPr>
              <a:t> and T</a:t>
            </a:r>
            <a:r>
              <a:rPr lang="en-US" sz="3000" baseline="-25000" dirty="0" smtClean="0">
                <a:cs typeface="Times New Roman" pitchFamily="18" charset="0"/>
              </a:rPr>
              <a:t>1</a:t>
            </a:r>
            <a:r>
              <a:rPr lang="en-US" sz="3000" dirty="0" smtClean="0">
                <a:cs typeface="Times New Roman" pitchFamily="18" charset="0"/>
              </a:rPr>
              <a:t> for  Regular Value (any amount);</a:t>
            </a:r>
            <a:endParaRPr lang="en-US" sz="3000" baseline="-25000" dirty="0" smtClean="0">
              <a:cs typeface="Times New Roman" pitchFamily="18" charset="0"/>
            </a:endParaRPr>
          </a:p>
          <a:p>
            <a:pPr marL="0" lvl="1" indent="0" algn="just"/>
            <a:r>
              <a:rPr lang="en-US" sz="3000" dirty="0" smtClean="0">
                <a:cs typeface="Times New Roman" pitchFamily="18" charset="0"/>
              </a:rPr>
              <a:t>Digital Signature introduced for enhancing security.</a:t>
            </a:r>
          </a:p>
          <a:p>
            <a:pPr marL="0" lvl="1" indent="0" algn="just"/>
            <a:endParaRPr lang="en-US" dirty="0" smtClean="0"/>
          </a:p>
          <a:p>
            <a:pPr marL="0" indent="0"/>
            <a:endParaRPr lang="en-US" dirty="0" smtClean="0"/>
          </a:p>
          <a:p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BACH: BEFTN (Instruction based)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47800"/>
            <a:ext cx="8001000" cy="4800600"/>
          </a:xfrm>
        </p:spPr>
        <p:txBody>
          <a:bodyPr>
            <a:normAutofit/>
          </a:bodyPr>
          <a:lstStyle/>
          <a:p>
            <a:pPr marL="233363" lvl="0" indent="-233363" algn="just">
              <a:buFont typeface="Arial" pitchFamily="34" charset="0"/>
              <a:buChar char="•"/>
            </a:pPr>
            <a:r>
              <a:rPr lang="en-US" sz="3200" dirty="0" smtClean="0">
                <a:cs typeface="Times New Roman" pitchFamily="18" charset="0"/>
              </a:rPr>
              <a:t>Instruction based country-wide electronic funds transfer;</a:t>
            </a:r>
          </a:p>
          <a:p>
            <a:pPr marL="233363" lvl="0" indent="-233363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End to end electronic fund transfer system, which facilitates interbank payment, clearing, and settlement of electronic credit and debit transaction;</a:t>
            </a:r>
            <a:endParaRPr lang="en-US" sz="3200" dirty="0" smtClean="0">
              <a:cs typeface="Times New Roman" pitchFamily="18" charset="0"/>
            </a:endParaRPr>
          </a:p>
          <a:p>
            <a:pPr marL="233363" indent="-233363" algn="just">
              <a:buFont typeface="Arial" pitchFamily="34" charset="0"/>
              <a:buChar char="•"/>
            </a:pPr>
            <a:r>
              <a:rPr lang="en-US" sz="3200" dirty="0" smtClean="0">
                <a:cs typeface="Times New Roman" pitchFamily="18" charset="0"/>
              </a:rPr>
              <a:t>Settlement  cycle T</a:t>
            </a:r>
            <a:r>
              <a:rPr lang="en-US" sz="3200" baseline="-25000" dirty="0" smtClean="0">
                <a:cs typeface="Times New Roman" pitchFamily="18" charset="0"/>
              </a:rPr>
              <a:t>1  </a:t>
            </a:r>
            <a:r>
              <a:rPr lang="en-US" sz="3200" dirty="0" smtClean="0">
                <a:cs typeface="Times New Roman" pitchFamily="18" charset="0"/>
              </a:rPr>
              <a:t>(next day clearing) for both Debit and Credit transactions;</a:t>
            </a:r>
          </a:p>
          <a:p>
            <a:pPr marL="233363" indent="-233363" algn="just">
              <a:buFont typeface="Arial" pitchFamily="34" charset="0"/>
              <a:buChar char="•"/>
            </a:pPr>
            <a:r>
              <a:rPr lang="en-US" sz="3200" dirty="0" smtClean="0">
                <a:cs typeface="Times New Roman" pitchFamily="18" charset="0"/>
              </a:rPr>
              <a:t>Currently only one session is available.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National Payment Switch (NPSB)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4130040" cy="4876800"/>
          </a:xfrm>
        </p:spPr>
        <p:txBody>
          <a:bodyPr>
            <a:normAutofit/>
          </a:bodyPr>
          <a:lstStyle/>
          <a:p>
            <a:pPr marL="233363" indent="-23336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Enable inter-operability of  Alternative Delivery Channels such as ATM, POS, Internet Banking (IB) etc.;</a:t>
            </a:r>
          </a:p>
          <a:p>
            <a:pPr marL="233363" indent="-23336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Common platform for existing switches;</a:t>
            </a:r>
          </a:p>
          <a:p>
            <a:pPr marL="233363" indent="-233363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Expand the card based payment network and  promote  e-commerce.</a:t>
            </a:r>
            <a:endParaRPr lang="en-US" sz="2800" dirty="0" smtClean="0"/>
          </a:p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4724400" y="1447800"/>
          <a:ext cx="4191000" cy="497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828800"/>
              </a:tblGrid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Indicators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Value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Bank-ATM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51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 of Bank-POS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51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Bank-IB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13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ATM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9,650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POS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39,650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Debit card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12.25</a:t>
                      </a:r>
                      <a:r>
                        <a:rPr lang="en-US" sz="2400" baseline="0" dirty="0" smtClean="0"/>
                        <a:t> Million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 of Credit card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980.74  </a:t>
                      </a:r>
                      <a:r>
                        <a:rPr lang="en-US" sz="2400" dirty="0" err="1" smtClean="0"/>
                        <a:t>Thous</a:t>
                      </a:r>
                      <a:endParaRPr lang="en-US" sz="2400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Prepaid Card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156 Thousand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BD-RTGS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76800"/>
          </a:xfrm>
        </p:spPr>
        <p:txBody>
          <a:bodyPr>
            <a:normAutofit fontScale="47500" lnSpcReduction="20000"/>
          </a:bodyPr>
          <a:lstStyle/>
          <a:p>
            <a:pPr marL="233363" indent="-233363">
              <a:lnSpc>
                <a:spcPts val="2600"/>
              </a:lnSpc>
            </a:pPr>
            <a:r>
              <a:rPr lang="en-US" sz="5900" dirty="0" smtClean="0">
                <a:cs typeface="Times New Roman" pitchFamily="18" charset="0"/>
              </a:rPr>
              <a:t>Lunched in October 29, 2015;</a:t>
            </a:r>
          </a:p>
          <a:p>
            <a:pPr marL="233363" indent="-233363">
              <a:lnSpc>
                <a:spcPts val="2600"/>
              </a:lnSpc>
            </a:pPr>
            <a:r>
              <a:rPr lang="en-US" sz="5900" dirty="0" smtClean="0">
                <a:cs typeface="Times New Roman" pitchFamily="18" charset="0"/>
              </a:rPr>
              <a:t>Transmission &amp; processing are automated;</a:t>
            </a:r>
          </a:p>
          <a:p>
            <a:pPr marL="233363" indent="-233363">
              <a:lnSpc>
                <a:spcPts val="2600"/>
              </a:lnSpc>
            </a:pPr>
            <a:r>
              <a:rPr lang="en-US" sz="5900" dirty="0" smtClean="0">
                <a:cs typeface="Times New Roman" pitchFamily="18" charset="0"/>
              </a:rPr>
              <a:t>Settlement takes place in central bank fund;</a:t>
            </a:r>
          </a:p>
          <a:p>
            <a:r>
              <a:rPr lang="en-US" sz="5900" dirty="0" smtClean="0"/>
              <a:t>It is designed to settle high value (more than or equal to 100 thousand BDT) local currency transactions as well as domestic foreign currency transactions;</a:t>
            </a:r>
          </a:p>
          <a:p>
            <a:r>
              <a:rPr lang="en-US" sz="5900" dirty="0" smtClean="0"/>
              <a:t> The system is currently allowed to handle only local currency,;</a:t>
            </a:r>
          </a:p>
          <a:p>
            <a:r>
              <a:rPr lang="en-US" sz="5900" dirty="0" smtClean="0"/>
              <a:t>Currently more than 7000 online branches of 55 scheduled banks are connected to this system out of total 11000 bank branches of 57 banks in the country;</a:t>
            </a:r>
          </a:p>
          <a:p>
            <a:pPr marL="233363" indent="-233363">
              <a:lnSpc>
                <a:spcPts val="2600"/>
              </a:lnSpc>
            </a:pPr>
            <a:r>
              <a:rPr lang="en-US" sz="5900" dirty="0" smtClean="0">
                <a:cs typeface="Times New Roman" pitchFamily="18" charset="0"/>
              </a:rPr>
              <a:t>Future Value Date transactions are possible.</a:t>
            </a:r>
          </a:p>
          <a:p>
            <a:pPr marL="233363" indent="-233363">
              <a:lnSpc>
                <a:spcPts val="2600"/>
              </a:lnSpc>
              <a:buNone/>
            </a:pPr>
            <a:endParaRPr lang="en-US" sz="3600" dirty="0" smtClean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 flipV="1">
            <a:off x="228600" y="228600"/>
            <a:ext cx="609600" cy="5334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  <a:ln w="254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>
              <a:defRPr/>
            </a:pPr>
            <a:endParaRPr lang="en-US" sz="38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1470</TotalTime>
  <Words>961</Words>
  <Application>Microsoft Office PowerPoint</Application>
  <PresentationFormat>On-screen Show (4:3)</PresentationFormat>
  <Paragraphs>156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Baskerville Old Face</vt:lpstr>
      <vt:lpstr>Calibri</vt:lpstr>
      <vt:lpstr>Franklin Gothic Book</vt:lpstr>
      <vt:lpstr>Perpetua</vt:lpstr>
      <vt:lpstr>Times New Roman</vt:lpstr>
      <vt:lpstr>Wingdings</vt:lpstr>
      <vt:lpstr>Wingdings 2</vt:lpstr>
      <vt:lpstr>Equity</vt:lpstr>
      <vt:lpstr> Brief Discussion on Payment  &amp; Settlement Systems in Bangladesh </vt:lpstr>
      <vt:lpstr>Country profile &amp; Financial system</vt:lpstr>
      <vt:lpstr>Payment System: Introduction</vt:lpstr>
      <vt:lpstr>Payment platforms in Bangladesh under PSD, Bangladesh Bank</vt:lpstr>
      <vt:lpstr>Present infrastructure</vt:lpstr>
      <vt:lpstr>BACH: BACPS (Instrument based)</vt:lpstr>
      <vt:lpstr>BACH: BEFTN (Instruction based)</vt:lpstr>
      <vt:lpstr>National Payment Switch (NPSB)</vt:lpstr>
      <vt:lpstr>BD-RTGS</vt:lpstr>
      <vt:lpstr>Mobile Financial Services (MFS)</vt:lpstr>
      <vt:lpstr>MFS Market as of May 2018</vt:lpstr>
      <vt:lpstr>PowerPoint Presentation</vt:lpstr>
      <vt:lpstr>Composition of Retail Payments (in terms of transaction amount)</vt:lpstr>
      <vt:lpstr>Recent initiatives</vt:lpstr>
      <vt:lpstr>New initiatives: upcoming </vt:lpstr>
      <vt:lpstr>Current rules &amp; regulation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Discussion on Payment  &amp; Settlement Systems of  Bangladesh</dc:title>
  <dc:creator>lila</dc:creator>
  <cp:lastModifiedBy>Fathmath Ulfa</cp:lastModifiedBy>
  <cp:revision>104</cp:revision>
  <dcterms:created xsi:type="dcterms:W3CDTF">2018-07-23T08:44:32Z</dcterms:created>
  <dcterms:modified xsi:type="dcterms:W3CDTF">2018-08-06T13:08:48Z</dcterms:modified>
</cp:coreProperties>
</file>