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2" r:id="rId3"/>
    <p:sldId id="261" r:id="rId4"/>
    <p:sldId id="263" r:id="rId5"/>
    <p:sldId id="264" r:id="rId6"/>
    <p:sldId id="265" r:id="rId7"/>
    <p:sldId id="266" r:id="rId8"/>
    <p:sldId id="267" r:id="rId9"/>
    <p:sldId id="268" r:id="rId10"/>
    <p:sldId id="275" r:id="rId11"/>
    <p:sldId id="270" r:id="rId12"/>
    <p:sldId id="276" r:id="rId13"/>
    <p:sldId id="27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7558" autoAdjust="0"/>
  </p:normalViewPr>
  <p:slideViewPr>
    <p:cSldViewPr snapToGrid="0">
      <p:cViewPr varScale="1">
        <p:scale>
          <a:sx n="116" d="100"/>
          <a:sy n="116" d="100"/>
        </p:scale>
        <p:origin x="33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6B9A43-A2E4-4B50-913E-713A606B4AE4}"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20A4D830-B0AE-488E-8F71-21E497D6C9BB}">
      <dgm:prSet phldrT="[Text]"/>
      <dgm:spPr/>
      <dgm:t>
        <a:bodyPr/>
        <a:lstStyle/>
        <a:p>
          <a:r>
            <a:rPr lang="en-US" dirty="0" smtClean="0">
              <a:latin typeface="Arial" panose="020B0604020202020204" pitchFamily="34" charset="0"/>
              <a:cs typeface="Arial" panose="020B0604020202020204" pitchFamily="34" charset="0"/>
            </a:rPr>
            <a:t>Electronic Funds Transfer &amp; Clearing System</a:t>
          </a:r>
          <a:endParaRPr lang="en-US" dirty="0">
            <a:latin typeface="Arial" panose="020B0604020202020204" pitchFamily="34" charset="0"/>
            <a:cs typeface="Arial" panose="020B0604020202020204" pitchFamily="34" charset="0"/>
          </a:endParaRPr>
        </a:p>
      </dgm:t>
    </dgm:pt>
    <dgm:pt modelId="{3FE54A55-43BA-4843-9E3F-A4A861A3834C}" type="parTrans" cxnId="{56EF3C3D-A15E-41FF-AD7E-14FE1644B3A0}">
      <dgm:prSet/>
      <dgm:spPr/>
      <dgm:t>
        <a:bodyPr/>
        <a:lstStyle/>
        <a:p>
          <a:endParaRPr lang="en-US"/>
        </a:p>
      </dgm:t>
    </dgm:pt>
    <dgm:pt modelId="{013524E2-2821-4C64-A59F-243B5C9AFD1D}" type="sibTrans" cxnId="{56EF3C3D-A15E-41FF-AD7E-14FE1644B3A0}">
      <dgm:prSet/>
      <dgm:spPr/>
      <dgm:t>
        <a:bodyPr/>
        <a:lstStyle/>
        <a:p>
          <a:endParaRPr lang="en-US"/>
        </a:p>
      </dgm:t>
    </dgm:pt>
    <dgm:pt modelId="{A002372C-0E86-4BC1-9F16-409D74E268A0}">
      <dgm:prSet phldrT="[Text]"/>
      <dgm:spPr/>
      <dgm:t>
        <a:bodyPr/>
        <a:lstStyle/>
        <a:p>
          <a:r>
            <a:rPr lang="en-US" dirty="0" smtClean="0">
              <a:latin typeface="Arial" panose="020B0604020202020204" pitchFamily="34" charset="0"/>
              <a:cs typeface="Arial" panose="020B0604020202020204" pitchFamily="34" charset="0"/>
            </a:rPr>
            <a:t>Bhutan Financial Switch</a:t>
          </a:r>
          <a:endParaRPr lang="en-US" dirty="0">
            <a:latin typeface="Arial" panose="020B0604020202020204" pitchFamily="34" charset="0"/>
            <a:cs typeface="Arial" panose="020B0604020202020204" pitchFamily="34" charset="0"/>
          </a:endParaRPr>
        </a:p>
      </dgm:t>
    </dgm:pt>
    <dgm:pt modelId="{1A247087-13C4-47F7-A9EC-7F51B0720758}" type="parTrans" cxnId="{D69E0FA9-A8B9-4CDE-96DB-9EB2FF87C3BB}">
      <dgm:prSet/>
      <dgm:spPr/>
      <dgm:t>
        <a:bodyPr/>
        <a:lstStyle/>
        <a:p>
          <a:endParaRPr lang="en-US"/>
        </a:p>
      </dgm:t>
    </dgm:pt>
    <dgm:pt modelId="{3E17E99C-B0DF-45C0-A1FF-3EA436B3CAC6}" type="sibTrans" cxnId="{D69E0FA9-A8B9-4CDE-96DB-9EB2FF87C3BB}">
      <dgm:prSet/>
      <dgm:spPr/>
      <dgm:t>
        <a:bodyPr/>
        <a:lstStyle/>
        <a:p>
          <a:endParaRPr lang="en-US"/>
        </a:p>
      </dgm:t>
    </dgm:pt>
    <dgm:pt modelId="{2F6338BE-B446-4B53-AC84-9196CDEFA122}">
      <dgm:prSet phldrT="[Text]"/>
      <dgm:spPr/>
      <dgm:t>
        <a:bodyPr/>
        <a:lstStyle/>
        <a:p>
          <a:r>
            <a:rPr lang="en-US" dirty="0" smtClean="0">
              <a:latin typeface="Arial" panose="020B0604020202020204" pitchFamily="34" charset="0"/>
              <a:cs typeface="Arial" panose="020B0604020202020204" pitchFamily="34" charset="0"/>
            </a:rPr>
            <a:t>Bhutan Immediate Payment Service</a:t>
          </a:r>
          <a:endParaRPr lang="en-US" dirty="0">
            <a:latin typeface="Arial" panose="020B0604020202020204" pitchFamily="34" charset="0"/>
            <a:cs typeface="Arial" panose="020B0604020202020204" pitchFamily="34" charset="0"/>
          </a:endParaRPr>
        </a:p>
      </dgm:t>
    </dgm:pt>
    <dgm:pt modelId="{161E0ABE-2881-4E49-8364-B54E3B6FA10E}" type="parTrans" cxnId="{43C16E16-0A43-4FCC-807D-8DB8ED31DC89}">
      <dgm:prSet/>
      <dgm:spPr/>
      <dgm:t>
        <a:bodyPr/>
        <a:lstStyle/>
        <a:p>
          <a:endParaRPr lang="en-US"/>
        </a:p>
      </dgm:t>
    </dgm:pt>
    <dgm:pt modelId="{246F4318-86DD-4AA6-89BB-68C270C748F7}" type="sibTrans" cxnId="{43C16E16-0A43-4FCC-807D-8DB8ED31DC89}">
      <dgm:prSet/>
      <dgm:spPr/>
      <dgm:t>
        <a:bodyPr/>
        <a:lstStyle/>
        <a:p>
          <a:endParaRPr lang="en-US"/>
        </a:p>
      </dgm:t>
    </dgm:pt>
    <dgm:pt modelId="{C6F10C64-E687-4D3A-A681-848FDD824E36}">
      <dgm:prSet phldrT="[Text]"/>
      <dgm:spPr/>
      <dgm:t>
        <a:bodyPr/>
        <a:lstStyle/>
        <a:p>
          <a:r>
            <a:rPr lang="en-US" dirty="0" smtClean="0">
              <a:latin typeface="Arial" panose="020B0604020202020204" pitchFamily="34" charset="0"/>
              <a:cs typeface="Arial" panose="020B0604020202020204" pitchFamily="34" charset="0"/>
            </a:rPr>
            <a:t>Cheque Truncation System</a:t>
          </a:r>
          <a:endParaRPr lang="en-US" dirty="0">
            <a:latin typeface="Arial" panose="020B0604020202020204" pitchFamily="34" charset="0"/>
            <a:cs typeface="Arial" panose="020B0604020202020204" pitchFamily="34" charset="0"/>
          </a:endParaRPr>
        </a:p>
      </dgm:t>
    </dgm:pt>
    <dgm:pt modelId="{B76CDA54-99A5-4436-AB03-44B18AFA3549}" type="parTrans" cxnId="{2E09DD19-0E80-4BAA-A53F-F6315383BB06}">
      <dgm:prSet/>
      <dgm:spPr/>
      <dgm:t>
        <a:bodyPr/>
        <a:lstStyle/>
        <a:p>
          <a:endParaRPr lang="en-US"/>
        </a:p>
      </dgm:t>
    </dgm:pt>
    <dgm:pt modelId="{F24CE4E9-B5EB-4D9F-BD01-9108FDA89EE0}" type="sibTrans" cxnId="{2E09DD19-0E80-4BAA-A53F-F6315383BB06}">
      <dgm:prSet/>
      <dgm:spPr/>
      <dgm:t>
        <a:bodyPr/>
        <a:lstStyle/>
        <a:p>
          <a:endParaRPr lang="en-US"/>
        </a:p>
      </dgm:t>
    </dgm:pt>
    <dgm:pt modelId="{1F258F6D-9FC9-4F56-9D40-85478AF5EA66}" type="pres">
      <dgm:prSet presAssocID="{356B9A43-A2E4-4B50-913E-713A606B4AE4}" presName="cycle" presStyleCnt="0">
        <dgm:presLayoutVars>
          <dgm:dir/>
          <dgm:resizeHandles val="exact"/>
        </dgm:presLayoutVars>
      </dgm:prSet>
      <dgm:spPr/>
      <dgm:t>
        <a:bodyPr/>
        <a:lstStyle/>
        <a:p>
          <a:endParaRPr lang="en-US"/>
        </a:p>
      </dgm:t>
    </dgm:pt>
    <dgm:pt modelId="{EB922B90-A9A3-4299-8195-D5A8266C3421}" type="pres">
      <dgm:prSet presAssocID="{20A4D830-B0AE-488E-8F71-21E497D6C9BB}" presName="dummy" presStyleCnt="0"/>
      <dgm:spPr/>
    </dgm:pt>
    <dgm:pt modelId="{0D88E192-23C5-42C5-89AF-5BC19C061127}" type="pres">
      <dgm:prSet presAssocID="{20A4D830-B0AE-488E-8F71-21E497D6C9BB}" presName="node" presStyleLbl="revTx" presStyleIdx="0" presStyleCnt="4">
        <dgm:presLayoutVars>
          <dgm:bulletEnabled val="1"/>
        </dgm:presLayoutVars>
      </dgm:prSet>
      <dgm:spPr/>
      <dgm:t>
        <a:bodyPr/>
        <a:lstStyle/>
        <a:p>
          <a:endParaRPr lang="en-US"/>
        </a:p>
      </dgm:t>
    </dgm:pt>
    <dgm:pt modelId="{F7B3EA8A-D9C1-4F30-92BA-DE6D36818EDC}" type="pres">
      <dgm:prSet presAssocID="{013524E2-2821-4C64-A59F-243B5C9AFD1D}" presName="sibTrans" presStyleLbl="node1" presStyleIdx="0" presStyleCnt="4"/>
      <dgm:spPr/>
      <dgm:t>
        <a:bodyPr/>
        <a:lstStyle/>
        <a:p>
          <a:endParaRPr lang="en-US"/>
        </a:p>
      </dgm:t>
    </dgm:pt>
    <dgm:pt modelId="{52FF29F8-050A-4188-9FB0-174335293EC7}" type="pres">
      <dgm:prSet presAssocID="{A002372C-0E86-4BC1-9F16-409D74E268A0}" presName="dummy" presStyleCnt="0"/>
      <dgm:spPr/>
    </dgm:pt>
    <dgm:pt modelId="{C754A473-D14A-4C8E-9C25-FA00057C125E}" type="pres">
      <dgm:prSet presAssocID="{A002372C-0E86-4BC1-9F16-409D74E268A0}" presName="node" presStyleLbl="revTx" presStyleIdx="1" presStyleCnt="4">
        <dgm:presLayoutVars>
          <dgm:bulletEnabled val="1"/>
        </dgm:presLayoutVars>
      </dgm:prSet>
      <dgm:spPr/>
      <dgm:t>
        <a:bodyPr/>
        <a:lstStyle/>
        <a:p>
          <a:endParaRPr lang="en-US"/>
        </a:p>
      </dgm:t>
    </dgm:pt>
    <dgm:pt modelId="{D9104D1B-BB1F-4C71-88E5-6277BB89BCEC}" type="pres">
      <dgm:prSet presAssocID="{3E17E99C-B0DF-45C0-A1FF-3EA436B3CAC6}" presName="sibTrans" presStyleLbl="node1" presStyleIdx="1" presStyleCnt="4"/>
      <dgm:spPr/>
      <dgm:t>
        <a:bodyPr/>
        <a:lstStyle/>
        <a:p>
          <a:endParaRPr lang="en-US"/>
        </a:p>
      </dgm:t>
    </dgm:pt>
    <dgm:pt modelId="{1E16F65E-A1F3-48F4-B7CB-40230ECC4B02}" type="pres">
      <dgm:prSet presAssocID="{2F6338BE-B446-4B53-AC84-9196CDEFA122}" presName="dummy" presStyleCnt="0"/>
      <dgm:spPr/>
    </dgm:pt>
    <dgm:pt modelId="{75AA9085-EDB8-4671-A1F2-F693E5DEF614}" type="pres">
      <dgm:prSet presAssocID="{2F6338BE-B446-4B53-AC84-9196CDEFA122}" presName="node" presStyleLbl="revTx" presStyleIdx="2" presStyleCnt="4">
        <dgm:presLayoutVars>
          <dgm:bulletEnabled val="1"/>
        </dgm:presLayoutVars>
      </dgm:prSet>
      <dgm:spPr/>
      <dgm:t>
        <a:bodyPr/>
        <a:lstStyle/>
        <a:p>
          <a:endParaRPr lang="en-US"/>
        </a:p>
      </dgm:t>
    </dgm:pt>
    <dgm:pt modelId="{30E77F2B-588A-4C0A-814F-81D7507146ED}" type="pres">
      <dgm:prSet presAssocID="{246F4318-86DD-4AA6-89BB-68C270C748F7}" presName="sibTrans" presStyleLbl="node1" presStyleIdx="2" presStyleCnt="4"/>
      <dgm:spPr/>
      <dgm:t>
        <a:bodyPr/>
        <a:lstStyle/>
        <a:p>
          <a:endParaRPr lang="en-US"/>
        </a:p>
      </dgm:t>
    </dgm:pt>
    <dgm:pt modelId="{8080A1CF-39F1-4F5C-B41D-30415233B3CE}" type="pres">
      <dgm:prSet presAssocID="{C6F10C64-E687-4D3A-A681-848FDD824E36}" presName="dummy" presStyleCnt="0"/>
      <dgm:spPr/>
    </dgm:pt>
    <dgm:pt modelId="{AB9854FA-657F-4923-9970-63EA955E7D45}" type="pres">
      <dgm:prSet presAssocID="{C6F10C64-E687-4D3A-A681-848FDD824E36}" presName="node" presStyleLbl="revTx" presStyleIdx="3" presStyleCnt="4">
        <dgm:presLayoutVars>
          <dgm:bulletEnabled val="1"/>
        </dgm:presLayoutVars>
      </dgm:prSet>
      <dgm:spPr/>
      <dgm:t>
        <a:bodyPr/>
        <a:lstStyle/>
        <a:p>
          <a:endParaRPr lang="en-US"/>
        </a:p>
      </dgm:t>
    </dgm:pt>
    <dgm:pt modelId="{637D6BF7-F078-48F6-A150-95563ECFD092}" type="pres">
      <dgm:prSet presAssocID="{F24CE4E9-B5EB-4D9F-BD01-9108FDA89EE0}" presName="sibTrans" presStyleLbl="node1" presStyleIdx="3" presStyleCnt="4"/>
      <dgm:spPr/>
      <dgm:t>
        <a:bodyPr/>
        <a:lstStyle/>
        <a:p>
          <a:endParaRPr lang="en-US"/>
        </a:p>
      </dgm:t>
    </dgm:pt>
  </dgm:ptLst>
  <dgm:cxnLst>
    <dgm:cxn modelId="{980F58AB-63EF-4647-9C92-E7793E404201}" type="presOf" srcId="{246F4318-86DD-4AA6-89BB-68C270C748F7}" destId="{30E77F2B-588A-4C0A-814F-81D7507146ED}" srcOrd="0" destOrd="0" presId="urn:microsoft.com/office/officeart/2005/8/layout/cycle1"/>
    <dgm:cxn modelId="{D20304DA-AECD-4653-A196-9BED2913B460}" type="presOf" srcId="{A002372C-0E86-4BC1-9F16-409D74E268A0}" destId="{C754A473-D14A-4C8E-9C25-FA00057C125E}" srcOrd="0" destOrd="0" presId="urn:microsoft.com/office/officeart/2005/8/layout/cycle1"/>
    <dgm:cxn modelId="{D69E0FA9-A8B9-4CDE-96DB-9EB2FF87C3BB}" srcId="{356B9A43-A2E4-4B50-913E-713A606B4AE4}" destId="{A002372C-0E86-4BC1-9F16-409D74E268A0}" srcOrd="1" destOrd="0" parTransId="{1A247087-13C4-47F7-A9EC-7F51B0720758}" sibTransId="{3E17E99C-B0DF-45C0-A1FF-3EA436B3CAC6}"/>
    <dgm:cxn modelId="{E38E2C0B-AE50-43BC-A90E-0C665E1C5CB5}" type="presOf" srcId="{F24CE4E9-B5EB-4D9F-BD01-9108FDA89EE0}" destId="{637D6BF7-F078-48F6-A150-95563ECFD092}" srcOrd="0" destOrd="0" presId="urn:microsoft.com/office/officeart/2005/8/layout/cycle1"/>
    <dgm:cxn modelId="{A6F1D2EC-AD3A-4B5B-9262-78BA8D048972}" type="presOf" srcId="{013524E2-2821-4C64-A59F-243B5C9AFD1D}" destId="{F7B3EA8A-D9C1-4F30-92BA-DE6D36818EDC}" srcOrd="0" destOrd="0" presId="urn:microsoft.com/office/officeart/2005/8/layout/cycle1"/>
    <dgm:cxn modelId="{593D99B8-A707-4356-9F9D-DF9782846777}" type="presOf" srcId="{20A4D830-B0AE-488E-8F71-21E497D6C9BB}" destId="{0D88E192-23C5-42C5-89AF-5BC19C061127}" srcOrd="0" destOrd="0" presId="urn:microsoft.com/office/officeart/2005/8/layout/cycle1"/>
    <dgm:cxn modelId="{AEB1C970-41E6-4BEA-99C1-D4C6AA1E0FBC}" type="presOf" srcId="{356B9A43-A2E4-4B50-913E-713A606B4AE4}" destId="{1F258F6D-9FC9-4F56-9D40-85478AF5EA66}" srcOrd="0" destOrd="0" presId="urn:microsoft.com/office/officeart/2005/8/layout/cycle1"/>
    <dgm:cxn modelId="{A7F4017C-D9DF-4604-B94A-C9CA8BAE5A3B}" type="presOf" srcId="{2F6338BE-B446-4B53-AC84-9196CDEFA122}" destId="{75AA9085-EDB8-4671-A1F2-F693E5DEF614}" srcOrd="0" destOrd="0" presId="urn:microsoft.com/office/officeart/2005/8/layout/cycle1"/>
    <dgm:cxn modelId="{2E09DD19-0E80-4BAA-A53F-F6315383BB06}" srcId="{356B9A43-A2E4-4B50-913E-713A606B4AE4}" destId="{C6F10C64-E687-4D3A-A681-848FDD824E36}" srcOrd="3" destOrd="0" parTransId="{B76CDA54-99A5-4436-AB03-44B18AFA3549}" sibTransId="{F24CE4E9-B5EB-4D9F-BD01-9108FDA89EE0}"/>
    <dgm:cxn modelId="{56EF3C3D-A15E-41FF-AD7E-14FE1644B3A0}" srcId="{356B9A43-A2E4-4B50-913E-713A606B4AE4}" destId="{20A4D830-B0AE-488E-8F71-21E497D6C9BB}" srcOrd="0" destOrd="0" parTransId="{3FE54A55-43BA-4843-9E3F-A4A861A3834C}" sibTransId="{013524E2-2821-4C64-A59F-243B5C9AFD1D}"/>
    <dgm:cxn modelId="{DC30EC63-1772-4075-832F-4A4BEFA11262}" type="presOf" srcId="{3E17E99C-B0DF-45C0-A1FF-3EA436B3CAC6}" destId="{D9104D1B-BB1F-4C71-88E5-6277BB89BCEC}" srcOrd="0" destOrd="0" presId="urn:microsoft.com/office/officeart/2005/8/layout/cycle1"/>
    <dgm:cxn modelId="{43C16E16-0A43-4FCC-807D-8DB8ED31DC89}" srcId="{356B9A43-A2E4-4B50-913E-713A606B4AE4}" destId="{2F6338BE-B446-4B53-AC84-9196CDEFA122}" srcOrd="2" destOrd="0" parTransId="{161E0ABE-2881-4E49-8364-B54E3B6FA10E}" sibTransId="{246F4318-86DD-4AA6-89BB-68C270C748F7}"/>
    <dgm:cxn modelId="{FD81E0C0-508C-4B07-A227-C6CF7975D6E7}" type="presOf" srcId="{C6F10C64-E687-4D3A-A681-848FDD824E36}" destId="{AB9854FA-657F-4923-9970-63EA955E7D45}" srcOrd="0" destOrd="0" presId="urn:microsoft.com/office/officeart/2005/8/layout/cycle1"/>
    <dgm:cxn modelId="{0833E4FC-3DBE-4422-8E6B-21A3AEA96ED8}" type="presParOf" srcId="{1F258F6D-9FC9-4F56-9D40-85478AF5EA66}" destId="{EB922B90-A9A3-4299-8195-D5A8266C3421}" srcOrd="0" destOrd="0" presId="urn:microsoft.com/office/officeart/2005/8/layout/cycle1"/>
    <dgm:cxn modelId="{890A6489-ECD4-473F-BFEA-525DA3C5345E}" type="presParOf" srcId="{1F258F6D-9FC9-4F56-9D40-85478AF5EA66}" destId="{0D88E192-23C5-42C5-89AF-5BC19C061127}" srcOrd="1" destOrd="0" presId="urn:microsoft.com/office/officeart/2005/8/layout/cycle1"/>
    <dgm:cxn modelId="{C346E6AC-E65B-4E03-8273-09B8D769199D}" type="presParOf" srcId="{1F258F6D-9FC9-4F56-9D40-85478AF5EA66}" destId="{F7B3EA8A-D9C1-4F30-92BA-DE6D36818EDC}" srcOrd="2" destOrd="0" presId="urn:microsoft.com/office/officeart/2005/8/layout/cycle1"/>
    <dgm:cxn modelId="{FC8BE4A3-40A0-48B4-8A3E-602D97B2B88E}" type="presParOf" srcId="{1F258F6D-9FC9-4F56-9D40-85478AF5EA66}" destId="{52FF29F8-050A-4188-9FB0-174335293EC7}" srcOrd="3" destOrd="0" presId="urn:microsoft.com/office/officeart/2005/8/layout/cycle1"/>
    <dgm:cxn modelId="{70867998-75E8-4C7C-822B-C9181E0CD2B9}" type="presParOf" srcId="{1F258F6D-9FC9-4F56-9D40-85478AF5EA66}" destId="{C754A473-D14A-4C8E-9C25-FA00057C125E}" srcOrd="4" destOrd="0" presId="urn:microsoft.com/office/officeart/2005/8/layout/cycle1"/>
    <dgm:cxn modelId="{538493CB-2BF1-43A3-B3CF-2A0C6B20C75A}" type="presParOf" srcId="{1F258F6D-9FC9-4F56-9D40-85478AF5EA66}" destId="{D9104D1B-BB1F-4C71-88E5-6277BB89BCEC}" srcOrd="5" destOrd="0" presId="urn:microsoft.com/office/officeart/2005/8/layout/cycle1"/>
    <dgm:cxn modelId="{00214BF3-C598-4CC4-80D4-AD1E542DBAD7}" type="presParOf" srcId="{1F258F6D-9FC9-4F56-9D40-85478AF5EA66}" destId="{1E16F65E-A1F3-48F4-B7CB-40230ECC4B02}" srcOrd="6" destOrd="0" presId="urn:microsoft.com/office/officeart/2005/8/layout/cycle1"/>
    <dgm:cxn modelId="{A6753EF6-CFF6-4A8F-8492-17119B1E9906}" type="presParOf" srcId="{1F258F6D-9FC9-4F56-9D40-85478AF5EA66}" destId="{75AA9085-EDB8-4671-A1F2-F693E5DEF614}" srcOrd="7" destOrd="0" presId="urn:microsoft.com/office/officeart/2005/8/layout/cycle1"/>
    <dgm:cxn modelId="{9B5F265A-799B-464F-BD05-554F7192E978}" type="presParOf" srcId="{1F258F6D-9FC9-4F56-9D40-85478AF5EA66}" destId="{30E77F2B-588A-4C0A-814F-81D7507146ED}" srcOrd="8" destOrd="0" presId="urn:microsoft.com/office/officeart/2005/8/layout/cycle1"/>
    <dgm:cxn modelId="{FF321EB1-7448-44E6-81A7-BF4C5CE8A662}" type="presParOf" srcId="{1F258F6D-9FC9-4F56-9D40-85478AF5EA66}" destId="{8080A1CF-39F1-4F5C-B41D-30415233B3CE}" srcOrd="9" destOrd="0" presId="urn:microsoft.com/office/officeart/2005/8/layout/cycle1"/>
    <dgm:cxn modelId="{50E1A8CF-5FCA-4C2C-85D3-AAF3681791EF}" type="presParOf" srcId="{1F258F6D-9FC9-4F56-9D40-85478AF5EA66}" destId="{AB9854FA-657F-4923-9970-63EA955E7D45}" srcOrd="10" destOrd="0" presId="urn:microsoft.com/office/officeart/2005/8/layout/cycle1"/>
    <dgm:cxn modelId="{C0EEA889-3E07-494F-8FBC-8B85065C9705}" type="presParOf" srcId="{1F258F6D-9FC9-4F56-9D40-85478AF5EA66}" destId="{637D6BF7-F078-48F6-A150-95563ECFD092}" srcOrd="11"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D41EFCA-F886-4657-9FAC-DC069A8F73BF}" type="doc">
      <dgm:prSet loTypeId="urn:microsoft.com/office/officeart/2005/8/layout/cycle8" loCatId="cycle" qsTypeId="urn:microsoft.com/office/officeart/2005/8/quickstyle/simple1" qsCatId="simple" csTypeId="urn:microsoft.com/office/officeart/2005/8/colors/accent1_2" csCatId="accent1" phldr="1"/>
      <dgm:spPr/>
    </dgm:pt>
    <dgm:pt modelId="{6A96636D-99FB-40A3-A3D9-9A98C13675D2}">
      <dgm:prSet phldrT="[Text]"/>
      <dgm:spPr>
        <a:solidFill>
          <a:schemeClr val="tx1">
            <a:lumMod val="95000"/>
            <a:lumOff val="5000"/>
          </a:schemeClr>
        </a:solidFill>
      </dgm:spPr>
      <dgm:t>
        <a:bodyPr/>
        <a:lstStyle/>
        <a:p>
          <a:r>
            <a:rPr lang="en-US" dirty="0" smtClean="0"/>
            <a:t>SWIFT &amp; ACU</a:t>
          </a:r>
          <a:endParaRPr lang="en-US" dirty="0"/>
        </a:p>
      </dgm:t>
    </dgm:pt>
    <dgm:pt modelId="{0D199B69-F554-4B32-B6E4-311722D15AD4}" type="parTrans" cxnId="{8EBD15E5-4D0E-41DB-BFDF-3D23095EFF25}">
      <dgm:prSet/>
      <dgm:spPr/>
      <dgm:t>
        <a:bodyPr/>
        <a:lstStyle/>
        <a:p>
          <a:endParaRPr lang="en-US"/>
        </a:p>
      </dgm:t>
    </dgm:pt>
    <dgm:pt modelId="{C044EDBE-0CFB-45C7-9651-967A883EEF02}" type="sibTrans" cxnId="{8EBD15E5-4D0E-41DB-BFDF-3D23095EFF25}">
      <dgm:prSet/>
      <dgm:spPr/>
      <dgm:t>
        <a:bodyPr/>
        <a:lstStyle/>
        <a:p>
          <a:endParaRPr lang="en-US"/>
        </a:p>
      </dgm:t>
    </dgm:pt>
    <dgm:pt modelId="{D7F7301A-FA98-43BD-86AB-DEAE8A93F5F0}" type="pres">
      <dgm:prSet presAssocID="{1D41EFCA-F886-4657-9FAC-DC069A8F73BF}" presName="compositeShape" presStyleCnt="0">
        <dgm:presLayoutVars>
          <dgm:chMax val="7"/>
          <dgm:dir/>
          <dgm:resizeHandles val="exact"/>
        </dgm:presLayoutVars>
      </dgm:prSet>
      <dgm:spPr/>
    </dgm:pt>
    <dgm:pt modelId="{9B597B78-549E-494A-88C0-88E43BDB3BED}" type="pres">
      <dgm:prSet presAssocID="{1D41EFCA-F886-4657-9FAC-DC069A8F73BF}" presName="wedge1" presStyleLbl="node1" presStyleIdx="0" presStyleCnt="1" custScaleX="64072" custLinFactNeighborX="2303" custLinFactNeighborY="998"/>
      <dgm:spPr/>
      <dgm:t>
        <a:bodyPr/>
        <a:lstStyle/>
        <a:p>
          <a:endParaRPr lang="en-US"/>
        </a:p>
      </dgm:t>
    </dgm:pt>
    <dgm:pt modelId="{57E763F4-E8CF-4380-B7A2-8F1A453D460A}" type="pres">
      <dgm:prSet presAssocID="{1D41EFCA-F886-4657-9FAC-DC069A8F73BF}" presName="dummy1a" presStyleCnt="0"/>
      <dgm:spPr/>
    </dgm:pt>
    <dgm:pt modelId="{A6860EF2-B9A4-4CDC-B027-BAC2AF68A534}" type="pres">
      <dgm:prSet presAssocID="{1D41EFCA-F886-4657-9FAC-DC069A8F73BF}" presName="dummy1b" presStyleCnt="0"/>
      <dgm:spPr/>
    </dgm:pt>
    <dgm:pt modelId="{6B54E06E-36B8-4489-80B1-0DB4CAD34DBB}" type="pres">
      <dgm:prSet presAssocID="{1D41EFCA-F886-4657-9FAC-DC069A8F73BF}" presName="wedge1Tx" presStyleLbl="node1" presStyleIdx="0" presStyleCnt="1">
        <dgm:presLayoutVars>
          <dgm:chMax val="0"/>
          <dgm:chPref val="0"/>
          <dgm:bulletEnabled val="1"/>
        </dgm:presLayoutVars>
      </dgm:prSet>
      <dgm:spPr/>
      <dgm:t>
        <a:bodyPr/>
        <a:lstStyle/>
        <a:p>
          <a:endParaRPr lang="en-US"/>
        </a:p>
      </dgm:t>
    </dgm:pt>
    <dgm:pt modelId="{4D2B54A9-B6F9-4685-9FAE-4AF2FED9E345}" type="pres">
      <dgm:prSet presAssocID="{C044EDBE-0CFB-45C7-9651-967A883EEF02}" presName="arrowWedge1single" presStyleLbl="fgSibTrans2D1" presStyleIdx="0" presStyleCnt="1"/>
      <dgm:spPr/>
    </dgm:pt>
  </dgm:ptLst>
  <dgm:cxnLst>
    <dgm:cxn modelId="{C2AA1F5B-9465-4A5D-9D23-0F5BDFF882CD}" type="presOf" srcId="{1D41EFCA-F886-4657-9FAC-DC069A8F73BF}" destId="{D7F7301A-FA98-43BD-86AB-DEAE8A93F5F0}" srcOrd="0" destOrd="0" presId="urn:microsoft.com/office/officeart/2005/8/layout/cycle8"/>
    <dgm:cxn modelId="{07D9459E-E8E3-4285-A0F5-FC41205B2DCC}" type="presOf" srcId="{6A96636D-99FB-40A3-A3D9-9A98C13675D2}" destId="{6B54E06E-36B8-4489-80B1-0DB4CAD34DBB}" srcOrd="1" destOrd="0" presId="urn:microsoft.com/office/officeart/2005/8/layout/cycle8"/>
    <dgm:cxn modelId="{8EBD15E5-4D0E-41DB-BFDF-3D23095EFF25}" srcId="{1D41EFCA-F886-4657-9FAC-DC069A8F73BF}" destId="{6A96636D-99FB-40A3-A3D9-9A98C13675D2}" srcOrd="0" destOrd="0" parTransId="{0D199B69-F554-4B32-B6E4-311722D15AD4}" sibTransId="{C044EDBE-0CFB-45C7-9651-967A883EEF02}"/>
    <dgm:cxn modelId="{1EA3682D-E0A8-429C-AC93-4E2866B2826C}" type="presOf" srcId="{6A96636D-99FB-40A3-A3D9-9A98C13675D2}" destId="{9B597B78-549E-494A-88C0-88E43BDB3BED}" srcOrd="0" destOrd="0" presId="urn:microsoft.com/office/officeart/2005/8/layout/cycle8"/>
    <dgm:cxn modelId="{5274606A-4759-48A6-ADBD-E4B835707B0E}" type="presParOf" srcId="{D7F7301A-FA98-43BD-86AB-DEAE8A93F5F0}" destId="{9B597B78-549E-494A-88C0-88E43BDB3BED}" srcOrd="0" destOrd="0" presId="urn:microsoft.com/office/officeart/2005/8/layout/cycle8"/>
    <dgm:cxn modelId="{EA77CD9E-21AA-48E3-8634-74DF835CACFA}" type="presParOf" srcId="{D7F7301A-FA98-43BD-86AB-DEAE8A93F5F0}" destId="{57E763F4-E8CF-4380-B7A2-8F1A453D460A}" srcOrd="1" destOrd="0" presId="urn:microsoft.com/office/officeart/2005/8/layout/cycle8"/>
    <dgm:cxn modelId="{49729EF4-D615-478E-919C-1F2FB46E7A66}" type="presParOf" srcId="{D7F7301A-FA98-43BD-86AB-DEAE8A93F5F0}" destId="{A6860EF2-B9A4-4CDC-B027-BAC2AF68A534}" srcOrd="2" destOrd="0" presId="urn:microsoft.com/office/officeart/2005/8/layout/cycle8"/>
    <dgm:cxn modelId="{55E91BD9-5D53-4E60-A8CB-6442061695CF}" type="presParOf" srcId="{D7F7301A-FA98-43BD-86AB-DEAE8A93F5F0}" destId="{6B54E06E-36B8-4489-80B1-0DB4CAD34DBB}" srcOrd="3" destOrd="0" presId="urn:microsoft.com/office/officeart/2005/8/layout/cycle8"/>
    <dgm:cxn modelId="{E45C1FDD-66FF-42FF-A1ED-86BEA86875A3}" type="presParOf" srcId="{D7F7301A-FA98-43BD-86AB-DEAE8A93F5F0}" destId="{4D2B54A9-B6F9-4685-9FAE-4AF2FED9E345}" srcOrd="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FCD807-0AE4-4146-B020-360ADC6C2F36}" type="datetimeFigureOut">
              <a:rPr lang="en-GB" smtClean="0"/>
              <a:t>06/08/2018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175B33-E44E-4B9D-A715-ED222D615DFA}" type="slidenum">
              <a:rPr lang="en-GB" smtClean="0"/>
              <a:t>‹#›</a:t>
            </a:fld>
            <a:endParaRPr lang="en-GB"/>
          </a:p>
        </p:txBody>
      </p:sp>
    </p:spTree>
    <p:extLst>
      <p:ext uri="{BB962C8B-B14F-4D97-AF65-F5344CB8AC3E}">
        <p14:creationId xmlns:p14="http://schemas.microsoft.com/office/powerpoint/2010/main" val="1350666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4175B33-E44E-4B9D-A715-ED222D615DFA}" type="slidenum">
              <a:rPr lang="en-GB" smtClean="0"/>
              <a:t>1</a:t>
            </a:fld>
            <a:endParaRPr lang="en-GB"/>
          </a:p>
        </p:txBody>
      </p:sp>
    </p:spTree>
    <p:extLst>
      <p:ext uri="{BB962C8B-B14F-4D97-AF65-F5344CB8AC3E}">
        <p14:creationId xmlns:p14="http://schemas.microsoft.com/office/powerpoint/2010/main" val="41354089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s-ZA" sz="1200" kern="1200" dirty="0" smtClean="0">
                <a:solidFill>
                  <a:schemeClr val="tx1"/>
                </a:solidFill>
                <a:effectLst/>
                <a:latin typeface="+mn-lt"/>
                <a:ea typeface="+mn-ea"/>
                <a:cs typeface="+mn-cs"/>
              </a:rPr>
              <a:t>First Phase: The project will be shall be implemented in a phased wise manner and for the first phase, the RMA member commercial banks will acquire RuPay card business, in other words, RuPay cards issued by Indian commercial Banks  can withdraw cash from ATM’s as well as make merchant payment from PoS terminals of RMA member banks. </a:t>
            </a:r>
          </a:p>
          <a:p>
            <a:endParaRPr lang="ts-ZA" sz="1200" kern="1200" dirty="0" smtClean="0">
              <a:solidFill>
                <a:schemeClr val="tx1"/>
              </a:solidFill>
              <a:effectLst/>
              <a:latin typeface="+mn-lt"/>
              <a:ea typeface="+mn-ea"/>
              <a:cs typeface="+mn-cs"/>
            </a:endParaRPr>
          </a:p>
          <a:p>
            <a:r>
              <a:rPr lang="ts-ZA" sz="1200" kern="1200" dirty="0" smtClean="0">
                <a:solidFill>
                  <a:schemeClr val="tx1"/>
                </a:solidFill>
                <a:effectLst/>
                <a:latin typeface="+mn-lt"/>
                <a:ea typeface="+mn-ea"/>
                <a:cs typeface="+mn-cs"/>
              </a:rPr>
              <a:t>Second</a:t>
            </a:r>
            <a:r>
              <a:rPr lang="ts-ZA" sz="1200" kern="1200" baseline="0" dirty="0" smtClean="0">
                <a:solidFill>
                  <a:schemeClr val="tx1"/>
                </a:solidFill>
                <a:effectLst/>
                <a:latin typeface="+mn-lt"/>
                <a:ea typeface="+mn-ea"/>
                <a:cs typeface="+mn-cs"/>
              </a:rPr>
              <a:t> Phase: </a:t>
            </a:r>
            <a:r>
              <a:rPr lang="ts-ZA" sz="1200" kern="1200" dirty="0" smtClean="0">
                <a:solidFill>
                  <a:schemeClr val="tx1"/>
                </a:solidFill>
                <a:effectLst/>
                <a:latin typeface="+mn-lt"/>
                <a:ea typeface="+mn-ea"/>
                <a:cs typeface="+mn-cs"/>
              </a:rPr>
              <a:t>RMA member commercial banks will issue RuPay branded card and Bhutanese travelers visiting India can carry out seamless ATM and PoS transaction on ATMs and PoS terminals of NPCI RuPay member commercial banks. First phase of the project will be completed in the month of August 2018.</a:t>
            </a:r>
          </a:p>
          <a:p>
            <a:endParaRPr lang="en-GB" sz="1200" kern="1200" dirty="0" smtClean="0">
              <a:solidFill>
                <a:schemeClr val="tx1"/>
              </a:solidFill>
              <a:effectLst/>
              <a:latin typeface="+mn-lt"/>
              <a:ea typeface="+mn-ea"/>
              <a:cs typeface="+mn-cs"/>
            </a:endParaRPr>
          </a:p>
          <a:p>
            <a:r>
              <a:rPr lang="ts-ZA" sz="1200" kern="1200" dirty="0" smtClean="0">
                <a:solidFill>
                  <a:schemeClr val="tx1"/>
                </a:solidFill>
                <a:effectLst/>
                <a:latin typeface="+mn-lt"/>
                <a:ea typeface="+mn-ea"/>
                <a:cs typeface="+mn-cs"/>
              </a:rPr>
              <a:t>RuPay is first of its kind highly secure domestic credit and debit card payment network that prevents against anti-phishing, country like Bhutan and India that are predominantly cash based society and lack financial literacy can take scheme’s advantage. The initiative is also expected to ease travelers from both the countries and inconveniences associated with physical cash be avoided. </a:t>
            </a:r>
          </a:p>
          <a:p>
            <a:endParaRPr lang="ts-ZA" sz="1200" kern="1200" dirty="0" smtClean="0">
              <a:solidFill>
                <a:schemeClr val="tx1"/>
              </a:solidFill>
              <a:effectLst/>
              <a:latin typeface="+mn-lt"/>
              <a:ea typeface="+mn-ea"/>
              <a:cs typeface="+mn-cs"/>
            </a:endParaRPr>
          </a:p>
          <a:p>
            <a:r>
              <a:rPr lang="ts-ZA" sz="1200" kern="1200" dirty="0" smtClean="0">
                <a:solidFill>
                  <a:schemeClr val="tx1"/>
                </a:solidFill>
                <a:effectLst/>
                <a:latin typeface="+mn-lt"/>
                <a:ea typeface="+mn-ea"/>
                <a:cs typeface="+mn-cs"/>
              </a:rPr>
              <a:t>Further, because of the need for RMA to be certified “</a:t>
            </a:r>
            <a:r>
              <a:rPr lang="ts-ZA" sz="1200" i="1" kern="1200" dirty="0" smtClean="0">
                <a:solidFill>
                  <a:schemeClr val="tx1"/>
                </a:solidFill>
                <a:effectLst/>
                <a:latin typeface="+mn-lt"/>
                <a:ea typeface="+mn-ea"/>
                <a:cs typeface="+mn-cs"/>
              </a:rPr>
              <a:t>Payment Card Industry Data Security Standards (PCI-DSS) certified”</a:t>
            </a:r>
            <a:r>
              <a:rPr lang="ts-ZA" sz="1200" kern="1200" dirty="0" smtClean="0">
                <a:solidFill>
                  <a:schemeClr val="tx1"/>
                </a:solidFill>
                <a:effectLst/>
                <a:latin typeface="+mn-lt"/>
                <a:ea typeface="+mn-ea"/>
                <a:cs typeface="+mn-cs"/>
              </a:rPr>
              <a:t>, the initiative will prepare the RMA for our broader objective of integrating cross-border digital electronic payments with other parts of the world.</a:t>
            </a:r>
            <a:endParaRPr lang="en-GB" sz="120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D4175B33-E44E-4B9D-A715-ED222D615DFA}" type="slidenum">
              <a:rPr lang="en-GB" smtClean="0"/>
              <a:t>11</a:t>
            </a:fld>
            <a:endParaRPr lang="en-GB"/>
          </a:p>
        </p:txBody>
      </p:sp>
    </p:spTree>
    <p:extLst>
      <p:ext uri="{BB962C8B-B14F-4D97-AF65-F5344CB8AC3E}">
        <p14:creationId xmlns:p14="http://schemas.microsoft.com/office/powerpoint/2010/main" val="1500965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dirty="0" smtClean="0"/>
              <a:t>The</a:t>
            </a:r>
            <a:r>
              <a:rPr lang="en-GB" baseline="0" dirty="0" smtClean="0"/>
              <a:t> RMA with the Vision to be “</a:t>
            </a:r>
            <a:r>
              <a:rPr lang="ts-ZA" i="1" dirty="0" smtClean="0">
                <a:latin typeface="Arial" panose="020B0604020202020204" pitchFamily="34" charset="0"/>
                <a:cs typeface="Arial" panose="020B0604020202020204" pitchFamily="34" charset="0"/>
              </a:rPr>
              <a:t>A Trusted, Progressive and Resilient Central Bank” is working towards acheiving our mission of “</a:t>
            </a:r>
            <a:r>
              <a:rPr lang="ts-ZA" b="1" i="1" dirty="0" smtClean="0">
                <a:latin typeface="Arial" panose="020B0604020202020204" pitchFamily="34" charset="0"/>
                <a:cs typeface="Arial" panose="020B0604020202020204" pitchFamily="34" charset="0"/>
              </a:rPr>
              <a:t>R</a:t>
            </a:r>
            <a:r>
              <a:rPr lang="ts-ZA" i="1" dirty="0" smtClean="0">
                <a:latin typeface="Arial" panose="020B0604020202020204" pitchFamily="34" charset="0"/>
                <a:cs typeface="Arial" panose="020B0604020202020204" pitchFamily="34" charset="0"/>
              </a:rPr>
              <a:t>einforcing stable and inclusive economic growth, </a:t>
            </a:r>
          </a:p>
          <a:p>
            <a:pPr marL="0" marR="0" lvl="0" indent="0" algn="l" defTabSz="914400" rtl="0" eaLnBrk="1" fontAlgn="auto" latinLnBrk="0" hangingPunct="1">
              <a:lnSpc>
                <a:spcPct val="100000"/>
              </a:lnSpc>
              <a:spcBef>
                <a:spcPts val="0"/>
              </a:spcBef>
              <a:spcAft>
                <a:spcPts val="0"/>
              </a:spcAft>
              <a:buClrTx/>
              <a:buSzTx/>
              <a:buFontTx/>
              <a:buNone/>
              <a:tabLst/>
              <a:defRPr/>
            </a:pPr>
            <a:r>
              <a:rPr lang="ts-ZA" b="1" i="1" dirty="0" smtClean="0">
                <a:latin typeface="Arial" panose="020B0604020202020204" pitchFamily="34" charset="0"/>
                <a:cs typeface="Arial" panose="020B0604020202020204" pitchFamily="34" charset="0"/>
              </a:rPr>
              <a:t>M</a:t>
            </a:r>
            <a:r>
              <a:rPr lang="ts-ZA" i="1" dirty="0" smtClean="0">
                <a:latin typeface="Arial" panose="020B0604020202020204" pitchFamily="34" charset="0"/>
                <a:cs typeface="Arial" panose="020B0604020202020204" pitchFamily="34" charset="0"/>
              </a:rPr>
              <a:t>aintaining stability and integrity of financial system and </a:t>
            </a:r>
            <a:r>
              <a:rPr lang="ts-ZA" b="1" i="1" dirty="0" smtClean="0">
                <a:latin typeface="Arial" panose="020B0604020202020204" pitchFamily="34" charset="0"/>
                <a:cs typeface="Arial" panose="020B0604020202020204" pitchFamily="34" charset="0"/>
              </a:rPr>
              <a:t>A</a:t>
            </a:r>
            <a:r>
              <a:rPr lang="ts-ZA" i="1" dirty="0" smtClean="0">
                <a:latin typeface="Arial" panose="020B0604020202020204" pitchFamily="34" charset="0"/>
                <a:cs typeface="Arial" panose="020B0604020202020204" pitchFamily="34" charset="0"/>
              </a:rPr>
              <a:t>dvancing innovative financial technology” to promote</a:t>
            </a:r>
            <a:r>
              <a:rPr lang="ts-ZA" i="1" baseline="0" dirty="0" smtClean="0">
                <a:latin typeface="Arial" panose="020B0604020202020204" pitchFamily="34" charset="0"/>
                <a:cs typeface="Arial" panose="020B0604020202020204" pitchFamily="34" charset="0"/>
              </a:rPr>
              <a:t> Organizational Excellence that will ultimately provide and promote </a:t>
            </a:r>
            <a:r>
              <a:rPr lang="ts-ZA" sz="1200" dirty="0" smtClean="0">
                <a:solidFill>
                  <a:schemeClr val="tx1">
                    <a:lumMod val="75000"/>
                    <a:lumOff val="25000"/>
                  </a:schemeClr>
                </a:solidFill>
                <a:latin typeface="Arial" panose="020B0604020202020204" pitchFamily="34" charset="0"/>
                <a:cs typeface="Arial" panose="020B0604020202020204" pitchFamily="34" charset="0"/>
              </a:rPr>
              <a:t>access to and use of formal financial services by underserved and un-served segments of the society.</a:t>
            </a:r>
            <a:endParaRPr lang="en-US" sz="1200" dirty="0" smtClean="0">
              <a:solidFill>
                <a:schemeClr val="tx1">
                  <a:lumMod val="75000"/>
                  <a:lumOff val="25000"/>
                </a:schemeClr>
              </a:solidFill>
              <a:latin typeface="Arial" panose="020B0604020202020204" pitchFamily="34" charset="0"/>
              <a:cs typeface="Arial" panose="020B0604020202020204" pitchFamily="34" charset="0"/>
            </a:endParaRPr>
          </a:p>
          <a:p>
            <a:pPr marL="0" indent="0">
              <a:buNone/>
            </a:pPr>
            <a:endParaRPr lang="ts-ZA" i="1" dirty="0" smtClean="0">
              <a:latin typeface="Arial" panose="020B0604020202020204" pitchFamily="34" charset="0"/>
              <a:cs typeface="Arial" panose="020B0604020202020204" pitchFamily="34" charset="0"/>
            </a:endParaRPr>
          </a:p>
          <a:p>
            <a:endParaRPr lang="en-GB" dirty="0"/>
          </a:p>
        </p:txBody>
      </p:sp>
      <p:sp>
        <p:nvSpPr>
          <p:cNvPr id="4" name="Slide Number Placeholder 3"/>
          <p:cNvSpPr>
            <a:spLocks noGrp="1"/>
          </p:cNvSpPr>
          <p:nvPr>
            <p:ph type="sldNum" sz="quarter" idx="10"/>
          </p:nvPr>
        </p:nvSpPr>
        <p:spPr/>
        <p:txBody>
          <a:bodyPr/>
          <a:lstStyle/>
          <a:p>
            <a:fld id="{D4175B33-E44E-4B9D-A715-ED222D615DFA}" type="slidenum">
              <a:rPr lang="en-GB" smtClean="0"/>
              <a:t>3</a:t>
            </a:fld>
            <a:endParaRPr lang="en-GB"/>
          </a:p>
        </p:txBody>
      </p:sp>
    </p:spTree>
    <p:extLst>
      <p:ext uri="{BB962C8B-B14F-4D97-AF65-F5344CB8AC3E}">
        <p14:creationId xmlns:p14="http://schemas.microsoft.com/office/powerpoint/2010/main" val="16898394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RMA Act, 2010, authorises RMA “</a:t>
            </a:r>
            <a:r>
              <a:rPr lang="ts-ZA" dirty="0" smtClean="0"/>
              <a:t>to promote, supervise and, if necessary, operate national and international payment and settlement system including electronic transfer of funds by financial institutions, other entities and individuals”. Further, to promote digital financial services, e-Money issuers Rules and regulation 2017 was approved by RMA board during its </a:t>
            </a:r>
            <a:r>
              <a:rPr lang="en-GB" sz="1200" dirty="0" smtClean="0">
                <a:effectLst/>
                <a:latin typeface="Arial" panose="020B0604020202020204" pitchFamily="34" charset="0"/>
                <a:cs typeface="Arial" panose="020B0604020202020204" pitchFamily="34" charset="0"/>
              </a:rPr>
              <a:t>130th Board Meeting. </a:t>
            </a:r>
          </a:p>
          <a:p>
            <a:endParaRPr lang="en-GB" sz="1200" dirty="0" smtClean="0">
              <a:effectLst/>
              <a:latin typeface="Arial" panose="020B0604020202020204" pitchFamily="34" charset="0"/>
              <a:cs typeface="Arial" panose="020B0604020202020204" pitchFamily="34" charset="0"/>
            </a:endParaRPr>
          </a:p>
          <a:p>
            <a:r>
              <a:rPr lang="en-GB" sz="1200" dirty="0" smtClean="0">
                <a:effectLst/>
                <a:latin typeface="Arial" panose="020B0604020202020204" pitchFamily="34" charset="0"/>
                <a:cs typeface="Arial" panose="020B0604020202020204" pitchFamily="34" charset="0"/>
              </a:rPr>
              <a:t>Payment Systems in the country were operated by banks and the RMA, therefore, to formalise all</a:t>
            </a:r>
            <a:r>
              <a:rPr lang="en-GB" sz="1200" baseline="0" dirty="0" smtClean="0">
                <a:effectLst/>
                <a:latin typeface="Arial" panose="020B0604020202020204" pitchFamily="34" charset="0"/>
                <a:cs typeface="Arial" panose="020B0604020202020204" pitchFamily="34" charset="0"/>
              </a:rPr>
              <a:t> the Payment &amp; Settlement Systems in the country, Payment &amp; Settlement Systems Rules and Regulation 2018 was drafted and approved by RMA Board during 134</a:t>
            </a:r>
            <a:r>
              <a:rPr lang="en-GB" sz="1200" baseline="30000" dirty="0" smtClean="0">
                <a:effectLst/>
                <a:latin typeface="Arial" panose="020B0604020202020204" pitchFamily="34" charset="0"/>
                <a:cs typeface="Arial" panose="020B0604020202020204" pitchFamily="34" charset="0"/>
              </a:rPr>
              <a:t>th</a:t>
            </a:r>
            <a:r>
              <a:rPr lang="en-GB" sz="1200" baseline="0" dirty="0" smtClean="0">
                <a:effectLst/>
                <a:latin typeface="Arial" panose="020B0604020202020204" pitchFamily="34" charset="0"/>
                <a:cs typeface="Arial" panose="020B0604020202020204" pitchFamily="34" charset="0"/>
              </a:rPr>
              <a:t> Board meeting.</a:t>
            </a:r>
          </a:p>
          <a:p>
            <a:endParaRPr lang="en-GB" sz="1200" baseline="0" dirty="0" smtClean="0">
              <a:effectLst/>
              <a:latin typeface="Arial" panose="020B0604020202020204" pitchFamily="34" charset="0"/>
              <a:cs typeface="Arial" panose="020B0604020202020204" pitchFamily="34" charset="0"/>
            </a:endParaRPr>
          </a:p>
          <a:p>
            <a:r>
              <a:rPr lang="en-GB" sz="1200" baseline="0" dirty="0" smtClean="0">
                <a:effectLst/>
                <a:latin typeface="Arial" panose="020B0604020202020204" pitchFamily="34" charset="0"/>
                <a:cs typeface="Arial" panose="020B0604020202020204" pitchFamily="34" charset="0"/>
              </a:rPr>
              <a:t>These rules and regulations have opened up market for the development of digital Financial Services in the country in providing e-commerce and mobile money.</a:t>
            </a:r>
            <a:endParaRPr lang="en-GB" dirty="0"/>
          </a:p>
        </p:txBody>
      </p:sp>
      <p:sp>
        <p:nvSpPr>
          <p:cNvPr id="4" name="Slide Number Placeholder 3"/>
          <p:cNvSpPr>
            <a:spLocks noGrp="1"/>
          </p:cNvSpPr>
          <p:nvPr>
            <p:ph type="sldNum" sz="quarter" idx="10"/>
          </p:nvPr>
        </p:nvSpPr>
        <p:spPr/>
        <p:txBody>
          <a:bodyPr/>
          <a:lstStyle/>
          <a:p>
            <a:fld id="{D4175B33-E44E-4B9D-A715-ED222D615DFA}" type="slidenum">
              <a:rPr lang="en-GB" smtClean="0"/>
              <a:t>4</a:t>
            </a:fld>
            <a:endParaRPr lang="en-GB"/>
          </a:p>
        </p:txBody>
      </p:sp>
    </p:spTree>
    <p:extLst>
      <p:ext uri="{BB962C8B-B14F-4D97-AF65-F5344CB8AC3E}">
        <p14:creationId xmlns:p14="http://schemas.microsoft.com/office/powerpoint/2010/main" val="13032257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4175B33-E44E-4B9D-A715-ED222D615DFA}" type="slidenum">
              <a:rPr lang="en-GB" smtClean="0"/>
              <a:t>5</a:t>
            </a:fld>
            <a:endParaRPr lang="en-GB"/>
          </a:p>
        </p:txBody>
      </p:sp>
    </p:spTree>
    <p:extLst>
      <p:ext uri="{BB962C8B-B14F-4D97-AF65-F5344CB8AC3E}">
        <p14:creationId xmlns:p14="http://schemas.microsoft.com/office/powerpoint/2010/main" val="27920792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When CTS</a:t>
            </a:r>
            <a:r>
              <a:rPr lang="en-GB" baseline="0" dirty="0" smtClean="0"/>
              <a:t> was implemented in 2007, Banks collected cheques at the counter and presented interbank cheques at RMA for clearing.  RMA clearing staff scanned those interbank cheques and carried out settlement thereof.</a:t>
            </a:r>
          </a:p>
          <a:p>
            <a:endParaRPr lang="en-GB" baseline="0" dirty="0" smtClean="0"/>
          </a:p>
          <a:p>
            <a:r>
              <a:rPr lang="en-GB" baseline="0" dirty="0" smtClean="0"/>
              <a:t>However, with the upgrade of CTS to WebCTS, RMA handed over scanning portion of Clearing Cycle to banks. RMA now carry out only settlement part of the clearing cycle and this has enabled settlement to be effected on T+1 through out the country. </a:t>
            </a:r>
            <a:endParaRPr lang="en-GB" dirty="0"/>
          </a:p>
        </p:txBody>
      </p:sp>
      <p:sp>
        <p:nvSpPr>
          <p:cNvPr id="4" name="Slide Number Placeholder 3"/>
          <p:cNvSpPr>
            <a:spLocks noGrp="1"/>
          </p:cNvSpPr>
          <p:nvPr>
            <p:ph type="sldNum" sz="quarter" idx="10"/>
          </p:nvPr>
        </p:nvSpPr>
        <p:spPr/>
        <p:txBody>
          <a:bodyPr/>
          <a:lstStyle/>
          <a:p>
            <a:fld id="{D4175B33-E44E-4B9D-A715-ED222D615DFA}" type="slidenum">
              <a:rPr lang="en-GB" smtClean="0"/>
              <a:t>6</a:t>
            </a:fld>
            <a:endParaRPr lang="en-GB"/>
          </a:p>
        </p:txBody>
      </p:sp>
    </p:spTree>
    <p:extLst>
      <p:ext uri="{BB962C8B-B14F-4D97-AF65-F5344CB8AC3E}">
        <p14:creationId xmlns:p14="http://schemas.microsoft.com/office/powerpoint/2010/main" val="1314527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Electronic Funds transfer &amp; Clearing System (EFTCS) consists of</a:t>
            </a:r>
            <a:r>
              <a:rPr lang="en-GB" baseline="0" dirty="0" smtClean="0"/>
              <a:t> three electronic payment System namely, (i) National Electronic Clearing System Credit (NECS Credit), (ii) National Electronic Clearing System Credit (NECS Debit) and National Electronic  Funds Transfer (NEFT).</a:t>
            </a:r>
          </a:p>
          <a:p>
            <a:endParaRPr lang="en-GB" baseline="0" dirty="0" smtClean="0"/>
          </a:p>
          <a:p>
            <a:pPr marL="228600" indent="-228600">
              <a:buAutoNum type="arabicPeriod"/>
            </a:pPr>
            <a:r>
              <a:rPr lang="en-GB" baseline="0" dirty="0" smtClean="0"/>
              <a:t>NECS Credit – </a:t>
            </a:r>
            <a:r>
              <a:rPr lang="ts-ZA" sz="1200" kern="1200" dirty="0" smtClean="0">
                <a:solidFill>
                  <a:schemeClr val="tx1"/>
                </a:solidFill>
                <a:effectLst/>
                <a:latin typeface="+mn-lt"/>
                <a:ea typeface="+mn-ea"/>
                <a:cs typeface="+mn-cs"/>
              </a:rPr>
              <a:t>facilitates</a:t>
            </a:r>
            <a:r>
              <a:rPr lang="ts-ZA" sz="1200" kern="1200" baseline="0" dirty="0" smtClean="0">
                <a:solidFill>
                  <a:schemeClr val="tx1"/>
                </a:solidFill>
                <a:effectLst/>
                <a:latin typeface="+mn-lt"/>
                <a:ea typeface="+mn-ea"/>
                <a:cs typeface="+mn-cs"/>
              </a:rPr>
              <a:t> </a:t>
            </a:r>
            <a:r>
              <a:rPr lang="ts-ZA" sz="1200" kern="1200" dirty="0" smtClean="0">
                <a:solidFill>
                  <a:schemeClr val="tx1"/>
                </a:solidFill>
                <a:effectLst/>
                <a:latin typeface="+mn-lt"/>
                <a:ea typeface="+mn-ea"/>
                <a:cs typeface="+mn-cs"/>
              </a:rPr>
              <a:t>single debit and multiple credit and was designed for disbursing salaries, dividends, pension, tax refund etc. </a:t>
            </a:r>
          </a:p>
          <a:p>
            <a:pPr marL="228600" indent="-228600">
              <a:buAutoNum type="arabicPeriod"/>
            </a:pPr>
            <a:r>
              <a:rPr lang="ts-ZA" sz="1200" kern="1200" baseline="0" dirty="0" smtClean="0">
                <a:solidFill>
                  <a:schemeClr val="tx1"/>
                </a:solidFill>
                <a:effectLst/>
                <a:latin typeface="+mn-lt"/>
                <a:ea typeface="+mn-ea"/>
                <a:cs typeface="+mn-cs"/>
              </a:rPr>
              <a:t>NECS Debit - </a:t>
            </a:r>
            <a:r>
              <a:rPr lang="ts-ZA" sz="1200" kern="1200" dirty="0" smtClean="0">
                <a:solidFill>
                  <a:schemeClr val="tx1"/>
                </a:solidFill>
                <a:effectLst/>
                <a:latin typeface="+mn-lt"/>
                <a:ea typeface="+mn-ea"/>
                <a:cs typeface="+mn-cs"/>
              </a:rPr>
              <a:t>on the otherhand faciliates multiple debit and single credit and was designed for receiveing payment of utility bills like electricity bills, water bills, school fees etc. </a:t>
            </a:r>
          </a:p>
          <a:p>
            <a:pPr marL="228600" indent="-228600">
              <a:buAutoNum type="arabicPeriod"/>
            </a:pPr>
            <a:r>
              <a:rPr lang="ts-ZA" sz="1200" kern="1200" baseline="0" dirty="0" smtClean="0">
                <a:solidFill>
                  <a:schemeClr val="tx1"/>
                </a:solidFill>
                <a:effectLst/>
                <a:latin typeface="+mn-lt"/>
                <a:ea typeface="+mn-ea"/>
                <a:cs typeface="+mn-cs"/>
              </a:rPr>
              <a:t>NEFT - </a:t>
            </a:r>
            <a:r>
              <a:rPr lang="ts-ZA" sz="1200" kern="1200" dirty="0" smtClean="0">
                <a:solidFill>
                  <a:schemeClr val="tx1"/>
                </a:solidFill>
                <a:effectLst/>
                <a:latin typeface="+mn-lt"/>
                <a:ea typeface="+mn-ea"/>
                <a:cs typeface="+mn-cs"/>
              </a:rPr>
              <a:t>plateform to facilitate interbank fund transfer from one bank to another bank, and daily five batches are settled through this system. It is mainly used for transferring high value funds across</a:t>
            </a:r>
            <a:r>
              <a:rPr lang="ts-ZA" sz="1200" kern="1200" baseline="0" dirty="0" smtClean="0">
                <a:solidFill>
                  <a:schemeClr val="tx1"/>
                </a:solidFill>
                <a:effectLst/>
                <a:latin typeface="+mn-lt"/>
                <a:ea typeface="+mn-ea"/>
                <a:cs typeface="+mn-cs"/>
              </a:rPr>
              <a:t> Five mamber banks.</a:t>
            </a:r>
            <a:endParaRPr lang="en-GB" baseline="0" dirty="0" smtClean="0"/>
          </a:p>
          <a:p>
            <a:endParaRPr lang="en-GB" dirty="0"/>
          </a:p>
        </p:txBody>
      </p:sp>
      <p:sp>
        <p:nvSpPr>
          <p:cNvPr id="4" name="Slide Number Placeholder 3"/>
          <p:cNvSpPr>
            <a:spLocks noGrp="1"/>
          </p:cNvSpPr>
          <p:nvPr>
            <p:ph type="sldNum" sz="quarter" idx="10"/>
          </p:nvPr>
        </p:nvSpPr>
        <p:spPr/>
        <p:txBody>
          <a:bodyPr/>
          <a:lstStyle/>
          <a:p>
            <a:fld id="{D4175B33-E44E-4B9D-A715-ED222D615DFA}" type="slidenum">
              <a:rPr lang="en-GB" smtClean="0"/>
              <a:t>7</a:t>
            </a:fld>
            <a:endParaRPr lang="en-GB"/>
          </a:p>
        </p:txBody>
      </p:sp>
    </p:spTree>
    <p:extLst>
      <p:ext uri="{BB962C8B-B14F-4D97-AF65-F5344CB8AC3E}">
        <p14:creationId xmlns:p14="http://schemas.microsoft.com/office/powerpoint/2010/main" val="30953197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s-ZA" sz="1200" kern="1200" dirty="0" smtClean="0">
                <a:solidFill>
                  <a:schemeClr val="tx1"/>
                </a:solidFill>
                <a:effectLst/>
                <a:latin typeface="+mn-lt"/>
                <a:ea typeface="+mn-ea"/>
                <a:cs typeface="+mn-cs"/>
              </a:rPr>
              <a:t>In the absence of a common Financial Switch,  ATMs and PoS terminals of banks were operated on a stand-alone basis and customers could withdraw cash or make merchant payment only from ATMs and PoS belonging to the card issuing bank. The RMA in order to inter connect all the ATM and PoS switches of member commerical banks established BFS in 2011. </a:t>
            </a:r>
          </a:p>
          <a:p>
            <a:endParaRPr lang="ts-ZA" sz="1200" kern="1200" dirty="0" smtClean="0">
              <a:solidFill>
                <a:schemeClr val="tx1"/>
              </a:solidFill>
              <a:effectLst/>
              <a:latin typeface="+mn-lt"/>
              <a:ea typeface="+mn-ea"/>
              <a:cs typeface="+mn-cs"/>
            </a:endParaRPr>
          </a:p>
          <a:p>
            <a:r>
              <a:rPr lang="ts-ZA" sz="1200" kern="1200" dirty="0" smtClean="0">
                <a:solidFill>
                  <a:schemeClr val="tx1"/>
                </a:solidFill>
                <a:effectLst/>
                <a:latin typeface="+mn-lt"/>
                <a:ea typeface="+mn-ea"/>
                <a:cs typeface="+mn-cs"/>
              </a:rPr>
              <a:t> </a:t>
            </a:r>
            <a:endParaRPr lang="en-GB" dirty="0"/>
          </a:p>
        </p:txBody>
      </p:sp>
      <p:sp>
        <p:nvSpPr>
          <p:cNvPr id="4" name="Slide Number Placeholder 3"/>
          <p:cNvSpPr>
            <a:spLocks noGrp="1"/>
          </p:cNvSpPr>
          <p:nvPr>
            <p:ph type="sldNum" sz="quarter" idx="10"/>
          </p:nvPr>
        </p:nvSpPr>
        <p:spPr/>
        <p:txBody>
          <a:bodyPr/>
          <a:lstStyle/>
          <a:p>
            <a:fld id="{D4175B33-E44E-4B9D-A715-ED222D615DFA}" type="slidenum">
              <a:rPr lang="en-GB" smtClean="0"/>
              <a:t>8</a:t>
            </a:fld>
            <a:endParaRPr lang="en-GB"/>
          </a:p>
        </p:txBody>
      </p:sp>
    </p:spTree>
    <p:extLst>
      <p:ext uri="{BB962C8B-B14F-4D97-AF65-F5344CB8AC3E}">
        <p14:creationId xmlns:p14="http://schemas.microsoft.com/office/powerpoint/2010/main" val="22015190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s-ZA" sz="1200" kern="1200" dirty="0" smtClean="0">
                <a:solidFill>
                  <a:schemeClr val="tx1"/>
                </a:solidFill>
                <a:effectLst/>
                <a:latin typeface="+mn-lt"/>
                <a:ea typeface="+mn-ea"/>
                <a:cs typeface="+mn-cs"/>
              </a:rPr>
              <a:t>As an important initiative to promote the use of digital payments in the country, BIPS is a platform—to facilitate Payment Gateway service initiated in 2017. Through interbank mobile banking, internet banking services are integrated through a unified and common API standards and protocols. </a:t>
            </a:r>
            <a:r>
              <a:rPr lang="ts-ZA" sz="1200" kern="1200" baseline="0" dirty="0" smtClean="0">
                <a:solidFill>
                  <a:schemeClr val="tx1"/>
                </a:solidFill>
                <a:effectLst/>
                <a:latin typeface="+mn-lt"/>
                <a:ea typeface="+mn-ea"/>
                <a:cs typeface="+mn-cs"/>
              </a:rPr>
              <a:t> It </a:t>
            </a:r>
            <a:r>
              <a:rPr lang="ts-ZA" sz="1200" kern="1200" dirty="0" smtClean="0">
                <a:solidFill>
                  <a:schemeClr val="tx1"/>
                </a:solidFill>
                <a:effectLst/>
                <a:latin typeface="+mn-lt"/>
                <a:ea typeface="+mn-ea"/>
                <a:cs typeface="+mn-cs"/>
              </a:rPr>
              <a:t>allows interoperability between the banks and Mobile Network Operators (MNO) in real-time and its is important platform to make person-to-person (P2P) money transfers, making retail payments and bank to wallet account.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ts-ZA"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ts-ZA" sz="1200" kern="1200" dirty="0" smtClean="0">
                <a:solidFill>
                  <a:schemeClr val="tx1"/>
                </a:solidFill>
                <a:effectLst/>
                <a:latin typeface="+mn-lt"/>
                <a:ea typeface="+mn-ea"/>
                <a:cs typeface="+mn-cs"/>
              </a:rPr>
              <a:t>The adoption of BIPS has been very successful due to its  interoperaility in tandem with the avaliability of all the basic services such as fund transfer, utility bills payment, Loan repayment, balance enquiry, apply for cards, cash pay out, mobile top up, QR Code payment etc. Since its inception in 2017, total of 283,721 transaction amounting to Nu. 2,720.69 million has been processed through BIPS.</a:t>
            </a:r>
            <a:endParaRPr lang="en-GB" sz="120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D4175B33-E44E-4B9D-A715-ED222D615DFA}" type="slidenum">
              <a:rPr lang="en-GB" smtClean="0"/>
              <a:t>9</a:t>
            </a:fld>
            <a:endParaRPr lang="en-GB"/>
          </a:p>
        </p:txBody>
      </p:sp>
    </p:spTree>
    <p:extLst>
      <p:ext uri="{BB962C8B-B14F-4D97-AF65-F5344CB8AC3E}">
        <p14:creationId xmlns:p14="http://schemas.microsoft.com/office/powerpoint/2010/main" val="28693984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SWIFT: </a:t>
            </a:r>
            <a:r>
              <a:rPr lang="ts-ZA" sz="1200" kern="1200" dirty="0" smtClean="0">
                <a:solidFill>
                  <a:schemeClr val="tx1"/>
                </a:solidFill>
                <a:effectLst/>
                <a:latin typeface="+mn-lt"/>
                <a:ea typeface="+mn-ea"/>
                <a:cs typeface="+mn-cs"/>
              </a:rPr>
              <a:t>SWIFT is safe, secure, standardiced and reliable cross border financial funds transfer that  RMA and banks has implemented in 2005 to communicate. SWIFT is used  for transactions relating to transfer, investment and government debt payment espically in US Dollar, EURO, Pound Steering, Japanese Yen, Swiss Franc and Indian Rupee.</a:t>
            </a:r>
          </a:p>
          <a:p>
            <a:endParaRPr lang="ts-ZA" sz="1200" kern="1200" dirty="0" smtClean="0">
              <a:solidFill>
                <a:schemeClr val="tx1"/>
              </a:solidFill>
              <a:effectLst/>
              <a:latin typeface="+mn-lt"/>
              <a:ea typeface="+mn-ea"/>
              <a:cs typeface="+mn-cs"/>
            </a:endParaRPr>
          </a:p>
          <a:p>
            <a:r>
              <a:rPr lang="ts-ZA" sz="1200" kern="1200" dirty="0" smtClean="0">
                <a:solidFill>
                  <a:schemeClr val="tx1"/>
                </a:solidFill>
                <a:effectLst/>
                <a:latin typeface="+mn-lt"/>
                <a:ea typeface="+mn-ea"/>
                <a:cs typeface="+mn-cs"/>
              </a:rPr>
              <a:t>ACU:  RMA joined ACUon September 1, 2000 in pursuance to the approval of the Board of Directors during the 27th Meeting held on September 15, 1999. Throught this  plateform, Bhutan has been able to participate in the intra regional transaction for trade and other transaction with Bangladesh and Nepal thus promoting trade and banking relations among the participating countries  through monetary co-operation.</a:t>
            </a:r>
          </a:p>
          <a:p>
            <a:endParaRPr lang="ts-ZA" sz="1200" kern="1200" dirty="0" smtClean="0">
              <a:solidFill>
                <a:schemeClr val="tx1"/>
              </a:solidFill>
              <a:effectLst/>
              <a:latin typeface="+mn-lt"/>
              <a:ea typeface="+mn-ea"/>
              <a:cs typeface="+mn-cs"/>
            </a:endParaRPr>
          </a:p>
          <a:p>
            <a:r>
              <a:rPr lang="ts-ZA" sz="1200" kern="1200" dirty="0" smtClean="0">
                <a:solidFill>
                  <a:schemeClr val="tx1"/>
                </a:solidFill>
                <a:effectLst/>
                <a:latin typeface="+mn-lt"/>
                <a:ea typeface="+mn-ea"/>
                <a:cs typeface="+mn-cs"/>
              </a:rPr>
              <a:t>BFS-NFS Connectivity: is on going project between the RMA and the National Payments Corporation of India (NPCI), umbrella organization created by the RBI.</a:t>
            </a:r>
            <a:r>
              <a:rPr lang="ts-ZA" sz="1200" kern="1200" baseline="0" dirty="0" smtClean="0">
                <a:solidFill>
                  <a:schemeClr val="tx1"/>
                </a:solidFill>
                <a:effectLst/>
                <a:latin typeface="+mn-lt"/>
                <a:ea typeface="+mn-ea"/>
                <a:cs typeface="+mn-cs"/>
              </a:rPr>
              <a:t> The </a:t>
            </a:r>
            <a:r>
              <a:rPr lang="ts-ZA" sz="1200" kern="1200" dirty="0" smtClean="0">
                <a:solidFill>
                  <a:schemeClr val="tx1"/>
                </a:solidFill>
                <a:effectLst/>
                <a:latin typeface="+mn-lt"/>
                <a:ea typeface="+mn-ea"/>
                <a:cs typeface="+mn-cs"/>
              </a:rPr>
              <a:t>inter-connection of</a:t>
            </a:r>
            <a:r>
              <a:rPr lang="ts-ZA" sz="1200" kern="1200" baseline="0" dirty="0" smtClean="0">
                <a:solidFill>
                  <a:schemeClr val="tx1"/>
                </a:solidFill>
                <a:effectLst/>
                <a:latin typeface="+mn-lt"/>
                <a:ea typeface="+mn-ea"/>
                <a:cs typeface="+mn-cs"/>
              </a:rPr>
              <a:t> </a:t>
            </a:r>
            <a:r>
              <a:rPr lang="ts-ZA" sz="1200" kern="1200" dirty="0" smtClean="0">
                <a:solidFill>
                  <a:schemeClr val="tx1"/>
                </a:solidFill>
                <a:effectLst/>
                <a:latin typeface="+mn-lt"/>
                <a:ea typeface="+mn-ea"/>
                <a:cs typeface="+mn-cs"/>
              </a:rPr>
              <a:t>BFS and NFS will enable cross-border interoperability of RuPay cards issued by commercial banks in the ATM’s and PoS terminals in India and Bhutan. </a:t>
            </a:r>
            <a:endParaRPr lang="en-GB" dirty="0"/>
          </a:p>
        </p:txBody>
      </p:sp>
      <p:sp>
        <p:nvSpPr>
          <p:cNvPr id="4" name="Slide Number Placeholder 3"/>
          <p:cNvSpPr>
            <a:spLocks noGrp="1"/>
          </p:cNvSpPr>
          <p:nvPr>
            <p:ph type="sldNum" sz="quarter" idx="10"/>
          </p:nvPr>
        </p:nvSpPr>
        <p:spPr/>
        <p:txBody>
          <a:bodyPr/>
          <a:lstStyle/>
          <a:p>
            <a:fld id="{D4175B33-E44E-4B9D-A715-ED222D615DFA}" type="slidenum">
              <a:rPr lang="en-GB" smtClean="0"/>
              <a:t>10</a:t>
            </a:fld>
            <a:endParaRPr lang="en-GB"/>
          </a:p>
        </p:txBody>
      </p:sp>
    </p:spTree>
    <p:extLst>
      <p:ext uri="{BB962C8B-B14F-4D97-AF65-F5344CB8AC3E}">
        <p14:creationId xmlns:p14="http://schemas.microsoft.com/office/powerpoint/2010/main" val="988130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853E59E-5C59-4BF3-BC1B-08F7CCA21405}" type="datetimeFigureOut">
              <a:rPr lang="en-GB" smtClean="0"/>
              <a:t>06/08/2018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21FA29-62E9-476E-AB8F-AAC0C6618DA9}" type="slidenum">
              <a:rPr lang="en-GB" smtClean="0"/>
              <a:t>‹#›</a:t>
            </a:fld>
            <a:endParaRPr lang="en-GB"/>
          </a:p>
        </p:txBody>
      </p:sp>
    </p:spTree>
    <p:extLst>
      <p:ext uri="{BB962C8B-B14F-4D97-AF65-F5344CB8AC3E}">
        <p14:creationId xmlns:p14="http://schemas.microsoft.com/office/powerpoint/2010/main" val="2196947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853E59E-5C59-4BF3-BC1B-08F7CCA21405}" type="datetimeFigureOut">
              <a:rPr lang="en-GB" smtClean="0"/>
              <a:t>06/08/2018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21FA29-62E9-476E-AB8F-AAC0C6618DA9}" type="slidenum">
              <a:rPr lang="en-GB" smtClean="0"/>
              <a:t>‹#›</a:t>
            </a:fld>
            <a:endParaRPr lang="en-GB"/>
          </a:p>
        </p:txBody>
      </p:sp>
    </p:spTree>
    <p:extLst>
      <p:ext uri="{BB962C8B-B14F-4D97-AF65-F5344CB8AC3E}">
        <p14:creationId xmlns:p14="http://schemas.microsoft.com/office/powerpoint/2010/main" val="3792938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853E59E-5C59-4BF3-BC1B-08F7CCA21405}" type="datetimeFigureOut">
              <a:rPr lang="en-GB" smtClean="0"/>
              <a:t>06/08/2018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21FA29-62E9-476E-AB8F-AAC0C6618DA9}" type="slidenum">
              <a:rPr lang="en-GB" smtClean="0"/>
              <a:t>‹#›</a:t>
            </a:fld>
            <a:endParaRPr lang="en-GB"/>
          </a:p>
        </p:txBody>
      </p:sp>
    </p:spTree>
    <p:extLst>
      <p:ext uri="{BB962C8B-B14F-4D97-AF65-F5344CB8AC3E}">
        <p14:creationId xmlns:p14="http://schemas.microsoft.com/office/powerpoint/2010/main" val="1777448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853E59E-5C59-4BF3-BC1B-08F7CCA21405}" type="datetimeFigureOut">
              <a:rPr lang="en-GB" smtClean="0"/>
              <a:t>06/08/2018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21FA29-62E9-476E-AB8F-AAC0C6618DA9}" type="slidenum">
              <a:rPr lang="en-GB" smtClean="0"/>
              <a:t>‹#›</a:t>
            </a:fld>
            <a:endParaRPr lang="en-GB"/>
          </a:p>
        </p:txBody>
      </p:sp>
    </p:spTree>
    <p:extLst>
      <p:ext uri="{BB962C8B-B14F-4D97-AF65-F5344CB8AC3E}">
        <p14:creationId xmlns:p14="http://schemas.microsoft.com/office/powerpoint/2010/main" val="1196515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853E59E-5C59-4BF3-BC1B-08F7CCA21405}" type="datetimeFigureOut">
              <a:rPr lang="en-GB" smtClean="0"/>
              <a:t>06/08/2018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21FA29-62E9-476E-AB8F-AAC0C6618DA9}" type="slidenum">
              <a:rPr lang="en-GB" smtClean="0"/>
              <a:t>‹#›</a:t>
            </a:fld>
            <a:endParaRPr lang="en-GB"/>
          </a:p>
        </p:txBody>
      </p:sp>
    </p:spTree>
    <p:extLst>
      <p:ext uri="{BB962C8B-B14F-4D97-AF65-F5344CB8AC3E}">
        <p14:creationId xmlns:p14="http://schemas.microsoft.com/office/powerpoint/2010/main" val="48349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853E59E-5C59-4BF3-BC1B-08F7CCA21405}" type="datetimeFigureOut">
              <a:rPr lang="en-GB" smtClean="0"/>
              <a:t>06/08/2018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21FA29-62E9-476E-AB8F-AAC0C6618DA9}" type="slidenum">
              <a:rPr lang="en-GB" smtClean="0"/>
              <a:t>‹#›</a:t>
            </a:fld>
            <a:endParaRPr lang="en-GB"/>
          </a:p>
        </p:txBody>
      </p:sp>
    </p:spTree>
    <p:extLst>
      <p:ext uri="{BB962C8B-B14F-4D97-AF65-F5344CB8AC3E}">
        <p14:creationId xmlns:p14="http://schemas.microsoft.com/office/powerpoint/2010/main" val="992184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853E59E-5C59-4BF3-BC1B-08F7CCA21405}" type="datetimeFigureOut">
              <a:rPr lang="en-GB" smtClean="0"/>
              <a:t>06/08/2018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E21FA29-62E9-476E-AB8F-AAC0C6618DA9}" type="slidenum">
              <a:rPr lang="en-GB" smtClean="0"/>
              <a:t>‹#›</a:t>
            </a:fld>
            <a:endParaRPr lang="en-GB"/>
          </a:p>
        </p:txBody>
      </p:sp>
    </p:spTree>
    <p:extLst>
      <p:ext uri="{BB962C8B-B14F-4D97-AF65-F5344CB8AC3E}">
        <p14:creationId xmlns:p14="http://schemas.microsoft.com/office/powerpoint/2010/main" val="2745555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853E59E-5C59-4BF3-BC1B-08F7CCA21405}" type="datetimeFigureOut">
              <a:rPr lang="en-GB" smtClean="0"/>
              <a:t>06/08/2018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E21FA29-62E9-476E-AB8F-AAC0C6618DA9}" type="slidenum">
              <a:rPr lang="en-GB" smtClean="0"/>
              <a:t>‹#›</a:t>
            </a:fld>
            <a:endParaRPr lang="en-GB"/>
          </a:p>
        </p:txBody>
      </p:sp>
    </p:spTree>
    <p:extLst>
      <p:ext uri="{BB962C8B-B14F-4D97-AF65-F5344CB8AC3E}">
        <p14:creationId xmlns:p14="http://schemas.microsoft.com/office/powerpoint/2010/main" val="2172489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53E59E-5C59-4BF3-BC1B-08F7CCA21405}" type="datetimeFigureOut">
              <a:rPr lang="en-GB" smtClean="0"/>
              <a:t>06/08/2018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E21FA29-62E9-476E-AB8F-AAC0C6618DA9}" type="slidenum">
              <a:rPr lang="en-GB" smtClean="0"/>
              <a:t>‹#›</a:t>
            </a:fld>
            <a:endParaRPr lang="en-GB"/>
          </a:p>
        </p:txBody>
      </p:sp>
    </p:spTree>
    <p:extLst>
      <p:ext uri="{BB962C8B-B14F-4D97-AF65-F5344CB8AC3E}">
        <p14:creationId xmlns:p14="http://schemas.microsoft.com/office/powerpoint/2010/main" val="1392922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853E59E-5C59-4BF3-BC1B-08F7CCA21405}" type="datetimeFigureOut">
              <a:rPr lang="en-GB" smtClean="0"/>
              <a:t>06/08/2018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21FA29-62E9-476E-AB8F-AAC0C6618DA9}" type="slidenum">
              <a:rPr lang="en-GB" smtClean="0"/>
              <a:t>‹#›</a:t>
            </a:fld>
            <a:endParaRPr lang="en-GB"/>
          </a:p>
        </p:txBody>
      </p:sp>
    </p:spTree>
    <p:extLst>
      <p:ext uri="{BB962C8B-B14F-4D97-AF65-F5344CB8AC3E}">
        <p14:creationId xmlns:p14="http://schemas.microsoft.com/office/powerpoint/2010/main" val="3681720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853E59E-5C59-4BF3-BC1B-08F7CCA21405}" type="datetimeFigureOut">
              <a:rPr lang="en-GB" smtClean="0"/>
              <a:t>06/08/2018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21FA29-62E9-476E-AB8F-AAC0C6618DA9}" type="slidenum">
              <a:rPr lang="en-GB" smtClean="0"/>
              <a:t>‹#›</a:t>
            </a:fld>
            <a:endParaRPr lang="en-GB"/>
          </a:p>
        </p:txBody>
      </p:sp>
    </p:spTree>
    <p:extLst>
      <p:ext uri="{BB962C8B-B14F-4D97-AF65-F5344CB8AC3E}">
        <p14:creationId xmlns:p14="http://schemas.microsoft.com/office/powerpoint/2010/main" val="84280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53E59E-5C59-4BF3-BC1B-08F7CCA21405}" type="datetimeFigureOut">
              <a:rPr lang="en-GB" smtClean="0"/>
              <a:t>06/08/2018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21FA29-62E9-476E-AB8F-AAC0C6618DA9}" type="slidenum">
              <a:rPr lang="en-GB" smtClean="0"/>
              <a:t>‹#›</a:t>
            </a:fld>
            <a:endParaRPr lang="en-GB"/>
          </a:p>
        </p:txBody>
      </p:sp>
    </p:spTree>
    <p:extLst>
      <p:ext uri="{BB962C8B-B14F-4D97-AF65-F5344CB8AC3E}">
        <p14:creationId xmlns:p14="http://schemas.microsoft.com/office/powerpoint/2010/main" val="11738475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92480" y="4789714"/>
            <a:ext cx="11068594" cy="1854924"/>
          </a:xfrm>
        </p:spPr>
        <p:txBody>
          <a:bodyPr>
            <a:normAutofit/>
          </a:bodyPr>
          <a:lstStyle/>
          <a:p>
            <a:r>
              <a:rPr lang="ts-ZA" sz="4000" b="1" dirty="0" smtClean="0">
                <a:latin typeface="Arial" panose="020B0604020202020204" pitchFamily="34" charset="0"/>
                <a:cs typeface="Arial" panose="020B0604020202020204" pitchFamily="34" charset="0"/>
              </a:rPr>
              <a:t>Development of Payment </a:t>
            </a:r>
            <a:r>
              <a:rPr lang="ts-ZA" sz="4000" b="1" dirty="0">
                <a:latin typeface="Arial" panose="020B0604020202020204" pitchFamily="34" charset="0"/>
                <a:cs typeface="Arial" panose="020B0604020202020204" pitchFamily="34" charset="0"/>
              </a:rPr>
              <a:t>System in </a:t>
            </a:r>
            <a:r>
              <a:rPr lang="ts-ZA" sz="4000" b="1" dirty="0" smtClean="0">
                <a:latin typeface="Arial" panose="020B0604020202020204" pitchFamily="34" charset="0"/>
                <a:cs typeface="Arial" panose="020B0604020202020204" pitchFamily="34" charset="0"/>
              </a:rPr>
              <a:t>Bhutan.</a:t>
            </a:r>
            <a:endParaRPr lang="en-GB" sz="4000" dirty="0">
              <a:latin typeface="Arial" panose="020B0604020202020204" pitchFamily="34" charset="0"/>
              <a:cs typeface="Arial" panose="020B0604020202020204" pitchFamily="34" charset="0"/>
            </a:endParaRPr>
          </a:p>
        </p:txBody>
      </p:sp>
      <p:pic>
        <p:nvPicPr>
          <p:cNvPr id="4" name="Picture 3" descr="D:\office Doc\2017\rma new logo\newrmalogo.png"/>
          <p:cNvPicPr/>
          <p:nvPr/>
        </p:nvPicPr>
        <p:blipFill>
          <a:blip r:embed="rId3" cstate="print">
            <a:extLst>
              <a:ext uri="{BEBA8EAE-BF5A-486C-A8C5-ECC9F3942E4B}">
                <a14:imgProps xmlns:a14="http://schemas.microsoft.com/office/drawing/2010/main">
                  <a14:imgLayer r:embed="rId4">
                    <a14:imgEffect>
                      <a14:brightnessContrast bright="94000"/>
                    </a14:imgEffect>
                  </a14:imgLayer>
                </a14:imgProps>
              </a:ext>
              <a:ext uri="{28A0092B-C50C-407E-A947-70E740481C1C}">
                <a14:useLocalDpi xmlns:a14="http://schemas.microsoft.com/office/drawing/2010/main" val="0"/>
              </a:ext>
            </a:extLst>
          </a:blip>
          <a:srcRect/>
          <a:stretch>
            <a:fillRect/>
          </a:stretch>
        </p:blipFill>
        <p:spPr bwMode="auto">
          <a:xfrm>
            <a:off x="4026897" y="1027611"/>
            <a:ext cx="4246246" cy="3762103"/>
          </a:xfrm>
          <a:prstGeom prst="rect">
            <a:avLst/>
          </a:prstGeom>
          <a:solidFill>
            <a:schemeClr val="accent1">
              <a:lumMod val="75000"/>
            </a:schemeClr>
          </a:solidFill>
          <a:ln>
            <a:noFill/>
          </a:ln>
        </p:spPr>
      </p:pic>
    </p:spTree>
    <p:extLst>
      <p:ext uri="{BB962C8B-B14F-4D97-AF65-F5344CB8AC3E}">
        <p14:creationId xmlns:p14="http://schemas.microsoft.com/office/powerpoint/2010/main" val="27903529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5325"/>
            <a:ext cx="9037320" cy="1753144"/>
          </a:xfrm>
        </p:spPr>
        <p:txBody>
          <a:bodyPr>
            <a:normAutofit fontScale="90000"/>
          </a:bodyPr>
          <a:lstStyle/>
          <a:p>
            <a:pPr algn="ctr"/>
            <a:r>
              <a:rPr lang="ts-ZA" b="1" dirty="0" smtClean="0">
                <a:latin typeface="Arial" panose="020B0604020202020204" pitchFamily="34" charset="0"/>
                <a:cs typeface="Arial" panose="020B0604020202020204" pitchFamily="34" charset="0"/>
              </a:rPr>
              <a:t>Bhutan current Payment system for Cross-border payment:</a:t>
            </a:r>
            <a:r>
              <a:rPr lang="en-GB" dirty="0" smtClean="0">
                <a:latin typeface="Arial" panose="020B0604020202020204" pitchFamily="34" charset="0"/>
                <a:cs typeface="Arial" panose="020B0604020202020204" pitchFamily="34" charset="0"/>
              </a:rPr>
              <a:t/>
            </a:r>
            <a:br>
              <a:rPr lang="en-GB" dirty="0" smtClean="0">
                <a:latin typeface="Arial" panose="020B0604020202020204" pitchFamily="34" charset="0"/>
                <a:cs typeface="Arial" panose="020B0604020202020204" pitchFamily="34" charset="0"/>
              </a:rPr>
            </a:br>
            <a:r>
              <a:rPr lang="en-GB" dirty="0" smtClean="0"/>
              <a:t> </a:t>
            </a:r>
            <a:endParaRPr lang="en-GB" dirty="0"/>
          </a:p>
        </p:txBody>
      </p:sp>
      <p:graphicFrame>
        <p:nvGraphicFramePr>
          <p:cNvPr id="4" name="Diagram 3"/>
          <p:cNvGraphicFramePr/>
          <p:nvPr>
            <p:extLst>
              <p:ext uri="{D42A27DB-BD31-4B8C-83A1-F6EECF244321}">
                <p14:modId xmlns:p14="http://schemas.microsoft.com/office/powerpoint/2010/main" val="826909668"/>
              </p:ext>
            </p:extLst>
          </p:nvPr>
        </p:nvGraphicFramePr>
        <p:xfrm>
          <a:off x="200297" y="2045062"/>
          <a:ext cx="9248503" cy="44816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ounded Rectangular Callout 5"/>
          <p:cNvSpPr/>
          <p:nvPr/>
        </p:nvSpPr>
        <p:spPr>
          <a:xfrm>
            <a:off x="428625" y="1713771"/>
            <a:ext cx="2600325" cy="4677503"/>
          </a:xfrm>
          <a:prstGeom prst="wedgeRoundRectCallout">
            <a:avLst>
              <a:gd name="adj1" fmla="val 94062"/>
              <a:gd name="adj2" fmla="val -6695"/>
              <a:gd name="adj3" fmla="val 16667"/>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ts-ZA" b="1" dirty="0" smtClean="0">
                <a:latin typeface="Arial" panose="020B0604020202020204" pitchFamily="34" charset="0"/>
                <a:cs typeface="Arial" panose="020B0604020202020204" pitchFamily="34" charset="0"/>
              </a:rPr>
              <a:t>Society for Worldwide Interbank Financial Telecommunication (SWIFT): </a:t>
            </a:r>
            <a:r>
              <a:rPr lang="ts-ZA" dirty="0" smtClean="0">
                <a:latin typeface="Arial" panose="020B0604020202020204" pitchFamily="34" charset="0"/>
                <a:cs typeface="Arial" panose="020B0604020202020204" pitchFamily="34" charset="0"/>
              </a:rPr>
              <a:t>RMA and banks has joined SWIFT network in 2005.</a:t>
            </a:r>
            <a:endParaRPr lang="en-US" dirty="0">
              <a:latin typeface="Arial" panose="020B0604020202020204" pitchFamily="34" charset="0"/>
              <a:cs typeface="Arial" panose="020B0604020202020204" pitchFamily="34" charset="0"/>
            </a:endParaRPr>
          </a:p>
        </p:txBody>
      </p:sp>
      <p:sp>
        <p:nvSpPr>
          <p:cNvPr id="7" name="Rounded Rectangular Callout 6"/>
          <p:cNvSpPr/>
          <p:nvPr/>
        </p:nvSpPr>
        <p:spPr>
          <a:xfrm>
            <a:off x="8560012" y="3436800"/>
            <a:ext cx="2910729" cy="1698171"/>
          </a:xfrm>
          <a:prstGeom prst="wedgeRoundRectCallout">
            <a:avLst>
              <a:gd name="adj1" fmla="val -175379"/>
              <a:gd name="adj2" fmla="val 37788"/>
              <a:gd name="adj3" fmla="val 16667"/>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ts-ZA" dirty="0" smtClean="0">
                <a:latin typeface="Arial" panose="020B0604020202020204" pitchFamily="34" charset="0"/>
                <a:cs typeface="Arial" panose="020B0604020202020204" pitchFamily="34" charset="0"/>
              </a:rPr>
              <a:t>Asian Clearing Union.</a:t>
            </a:r>
          </a:p>
          <a:p>
            <a:pPr lvl="0"/>
            <a:r>
              <a:rPr lang="ts-ZA" dirty="0" smtClean="0">
                <a:latin typeface="Arial" panose="020B0604020202020204" pitchFamily="34" charset="0"/>
                <a:cs typeface="Arial" panose="020B0604020202020204" pitchFamily="34" charset="0"/>
              </a:rPr>
              <a:t>RMA joined ACU on September 1, 2000</a:t>
            </a:r>
            <a:endParaRPr lang="en-US" dirty="0">
              <a:latin typeface="Arial" panose="020B0604020202020204" pitchFamily="34" charset="0"/>
              <a:cs typeface="Arial" panose="020B0604020202020204" pitchFamily="34" charset="0"/>
            </a:endParaRPr>
          </a:p>
        </p:txBody>
      </p:sp>
      <p:pic>
        <p:nvPicPr>
          <p:cNvPr id="8" name="Picture 7" descr="D:\office Doc\2017\rma new logo\newrmalogo.png"/>
          <p:cNvPicPr/>
          <p:nvPr/>
        </p:nvPicPr>
        <p:blipFill>
          <a:blip r:embed="rId8" cstate="print">
            <a:extLst>
              <a:ext uri="{BEBA8EAE-BF5A-486C-A8C5-ECC9F3942E4B}">
                <a14:imgProps xmlns:a14="http://schemas.microsoft.com/office/drawing/2010/main">
                  <a14:imgLayer r:embed="rId9">
                    <a14:imgEffect>
                      <a14:brightnessContrast bright="94000"/>
                    </a14:imgEffect>
                  </a14:imgLayer>
                </a14:imgProps>
              </a:ext>
              <a:ext uri="{28A0092B-C50C-407E-A947-70E740481C1C}">
                <a14:useLocalDpi xmlns:a14="http://schemas.microsoft.com/office/drawing/2010/main" val="0"/>
              </a:ext>
            </a:extLst>
          </a:blip>
          <a:srcRect/>
          <a:stretch>
            <a:fillRect/>
          </a:stretch>
        </p:blipFill>
        <p:spPr bwMode="auto">
          <a:xfrm>
            <a:off x="10172701" y="1"/>
            <a:ext cx="2019300" cy="1949471"/>
          </a:xfrm>
          <a:prstGeom prst="rect">
            <a:avLst/>
          </a:prstGeom>
          <a:solidFill>
            <a:schemeClr val="accent1">
              <a:lumMod val="75000"/>
            </a:schemeClr>
          </a:solidFill>
          <a:ln>
            <a:noFill/>
          </a:ln>
        </p:spPr>
      </p:pic>
    </p:spTree>
    <p:extLst>
      <p:ext uri="{BB962C8B-B14F-4D97-AF65-F5344CB8AC3E}">
        <p14:creationId xmlns:p14="http://schemas.microsoft.com/office/powerpoint/2010/main" val="23162463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6748"/>
            <a:ext cx="10515600" cy="1325563"/>
          </a:xfrm>
        </p:spPr>
        <p:txBody>
          <a:bodyPr/>
          <a:lstStyle/>
          <a:p>
            <a:pPr algn="ctr"/>
            <a:r>
              <a:rPr lang="en-GB" b="1" dirty="0" smtClean="0">
                <a:latin typeface="Arial" panose="020B0604020202020204" pitchFamily="34" charset="0"/>
                <a:cs typeface="Arial" panose="020B0604020202020204" pitchFamily="34" charset="0"/>
              </a:rPr>
              <a:t>Projects in pipeline:</a:t>
            </a:r>
            <a:endParaRPr lang="en-GB"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825624"/>
            <a:ext cx="10515600" cy="4813301"/>
          </a:xfrm>
        </p:spPr>
        <p:txBody>
          <a:bodyPr>
            <a:normAutofit lnSpcReduction="10000"/>
          </a:bodyPr>
          <a:lstStyle/>
          <a:p>
            <a:pPr marL="0" indent="0">
              <a:buNone/>
            </a:pPr>
            <a:r>
              <a:rPr lang="en-GB" b="1" dirty="0" smtClean="0">
                <a:latin typeface="Arial" panose="020B0604020202020204" pitchFamily="34" charset="0"/>
                <a:cs typeface="Arial" panose="020B0604020202020204" pitchFamily="34" charset="0"/>
              </a:rPr>
              <a:t>1. BFS-NFS Connectivity for RuPay integration:</a:t>
            </a:r>
          </a:p>
          <a:p>
            <a:r>
              <a:rPr lang="en-GB" b="1" dirty="0" smtClean="0">
                <a:latin typeface="Arial" panose="020B0604020202020204" pitchFamily="34" charset="0"/>
                <a:cs typeface="Arial" panose="020B0604020202020204" pitchFamily="34" charset="0"/>
              </a:rPr>
              <a:t>The project is being implemented in phased manner:</a:t>
            </a:r>
          </a:p>
          <a:p>
            <a:pPr>
              <a:buFont typeface="Wingdings" panose="05000000000000000000" pitchFamily="2" charset="2"/>
              <a:buChar char="Ø"/>
            </a:pPr>
            <a:r>
              <a:rPr lang="en-GB" dirty="0" smtClean="0">
                <a:latin typeface="Arial" panose="020B0604020202020204" pitchFamily="34" charset="0"/>
                <a:cs typeface="Arial" panose="020B0604020202020204" pitchFamily="34" charset="0"/>
              </a:rPr>
              <a:t> First Phase:  RMA member banks will acquire RuPay card business.</a:t>
            </a:r>
          </a:p>
          <a:p>
            <a:pPr>
              <a:buFont typeface="Wingdings" panose="05000000000000000000" pitchFamily="2" charset="2"/>
              <a:buChar char="Ø"/>
            </a:pPr>
            <a:r>
              <a:rPr lang="en-GB" dirty="0" smtClean="0">
                <a:latin typeface="Arial" panose="020B0604020202020204" pitchFamily="34" charset="0"/>
                <a:cs typeface="Arial" panose="020B0604020202020204" pitchFamily="34" charset="0"/>
              </a:rPr>
              <a:t> Second Phase: RMA member banks will issue RuPay card. </a:t>
            </a:r>
          </a:p>
          <a:p>
            <a:pPr>
              <a:buFont typeface="Wingdings" panose="05000000000000000000" pitchFamily="2" charset="2"/>
              <a:buChar char="Ø"/>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smtClean="0"/>
          </a:p>
          <a:p>
            <a:pPr>
              <a:buFont typeface="Wingdings" panose="05000000000000000000" pitchFamily="2" charset="2"/>
              <a:buChar char="Ø"/>
            </a:pPr>
            <a:r>
              <a:rPr lang="en-GB" dirty="0" smtClean="0">
                <a:latin typeface="Arial" panose="020B0604020202020204" pitchFamily="34" charset="0"/>
                <a:cs typeface="Arial" panose="020B0604020202020204" pitchFamily="34" charset="0"/>
              </a:rPr>
              <a:t>RMA is getting Certified for </a:t>
            </a:r>
            <a:r>
              <a:rPr lang="ts-ZA" b="1" dirty="0" smtClean="0">
                <a:latin typeface="Arial" panose="020B0604020202020204" pitchFamily="34" charset="0"/>
                <a:cs typeface="Arial" panose="020B0604020202020204" pitchFamily="34" charset="0"/>
              </a:rPr>
              <a:t>“</a:t>
            </a:r>
            <a:r>
              <a:rPr lang="ts-ZA" b="1" i="1" dirty="0">
                <a:latin typeface="Arial" panose="020B0604020202020204" pitchFamily="34" charset="0"/>
                <a:cs typeface="Arial" panose="020B0604020202020204" pitchFamily="34" charset="0"/>
              </a:rPr>
              <a:t>Payment Card Industry Data Security </a:t>
            </a:r>
            <a:r>
              <a:rPr lang="ts-ZA" b="1" i="1" dirty="0" smtClean="0">
                <a:latin typeface="Arial" panose="020B0604020202020204" pitchFamily="34" charset="0"/>
                <a:cs typeface="Arial" panose="020B0604020202020204" pitchFamily="34" charset="0"/>
              </a:rPr>
              <a:t>Standards (</a:t>
            </a:r>
            <a:r>
              <a:rPr lang="en-GB" b="1" dirty="0" smtClean="0">
                <a:latin typeface="Arial" panose="020B0604020202020204" pitchFamily="34" charset="0"/>
                <a:cs typeface="Arial" panose="020B0604020202020204" pitchFamily="34" charset="0"/>
              </a:rPr>
              <a:t>PCI-DSS)</a:t>
            </a:r>
            <a:r>
              <a:rPr lang="en-GB" dirty="0" smtClean="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
        <p:nvSpPr>
          <p:cNvPr id="5" name="Left Brace 4"/>
          <p:cNvSpPr/>
          <p:nvPr/>
        </p:nvSpPr>
        <p:spPr>
          <a:xfrm rot="16200000">
            <a:off x="5093428" y="-288975"/>
            <a:ext cx="1497875" cy="10008331"/>
          </a:xfrm>
          <a:prstGeom prst="leftBrace">
            <a:avLst>
              <a:gd name="adj1" fmla="val 8333"/>
              <a:gd name="adj2" fmla="val 4990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pic>
        <p:nvPicPr>
          <p:cNvPr id="6" name="Picture 5" descr="D:\office Doc\2017\rma new logo\newrmalogo.png"/>
          <p:cNvPicPr/>
          <p:nvPr/>
        </p:nvPicPr>
        <p:blipFill>
          <a:blip r:embed="rId3" cstate="print">
            <a:extLst>
              <a:ext uri="{BEBA8EAE-BF5A-486C-A8C5-ECC9F3942E4B}">
                <a14:imgProps xmlns:a14="http://schemas.microsoft.com/office/drawing/2010/main">
                  <a14:imgLayer r:embed="rId4">
                    <a14:imgEffect>
                      <a14:brightnessContrast bright="94000"/>
                    </a14:imgEffect>
                  </a14:imgLayer>
                </a14:imgProps>
              </a:ext>
              <a:ext uri="{28A0092B-C50C-407E-A947-70E740481C1C}">
                <a14:useLocalDpi xmlns:a14="http://schemas.microsoft.com/office/drawing/2010/main" val="0"/>
              </a:ext>
            </a:extLst>
          </a:blip>
          <a:srcRect/>
          <a:stretch>
            <a:fillRect/>
          </a:stretch>
        </p:blipFill>
        <p:spPr bwMode="auto">
          <a:xfrm>
            <a:off x="10172701" y="1"/>
            <a:ext cx="2019300" cy="1949471"/>
          </a:xfrm>
          <a:prstGeom prst="rect">
            <a:avLst/>
          </a:prstGeom>
          <a:solidFill>
            <a:schemeClr val="accent1">
              <a:lumMod val="75000"/>
            </a:schemeClr>
          </a:solidFill>
          <a:ln>
            <a:noFill/>
          </a:ln>
        </p:spPr>
      </p:pic>
    </p:spTree>
    <p:extLst>
      <p:ext uri="{BB962C8B-B14F-4D97-AF65-F5344CB8AC3E}">
        <p14:creationId xmlns:p14="http://schemas.microsoft.com/office/powerpoint/2010/main" val="3801937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3423" y="1333500"/>
            <a:ext cx="9105901" cy="4931498"/>
          </a:xfrm>
        </p:spPr>
        <p:txBody>
          <a:bodyPr>
            <a:normAutofit/>
          </a:bodyPr>
          <a:lstStyle/>
          <a:p>
            <a:pPr marL="571500" indent="-571500">
              <a:buFont typeface="Wingdings" panose="05000000000000000000" pitchFamily="2" charset="2"/>
              <a:buChar char="Ø"/>
            </a:pPr>
            <a:r>
              <a:rPr lang="en-US" sz="2800" dirty="0" smtClean="0">
                <a:latin typeface="Arial" panose="020B0604020202020204" pitchFamily="34" charset="0"/>
                <a:cs typeface="Arial" panose="020B0604020202020204" pitchFamily="34" charset="0"/>
              </a:rPr>
              <a:t>Global </a:t>
            </a:r>
            <a:r>
              <a:rPr lang="en-US" sz="2800" dirty="0">
                <a:latin typeface="Arial" panose="020B0604020202020204" pitchFamily="34" charset="0"/>
                <a:cs typeface="Arial" panose="020B0604020202020204" pitchFamily="34" charset="0"/>
              </a:rPr>
              <a:t>Interchange for Financial Transactions (GIFT) </a:t>
            </a:r>
            <a:r>
              <a:rPr lang="en-US" sz="2800" dirty="0" smtClean="0">
                <a:latin typeface="Arial" panose="020B0604020202020204" pitchFamily="34" charset="0"/>
                <a:cs typeface="Arial" panose="020B0604020202020204" pitchFamily="34" charset="0"/>
              </a:rPr>
              <a:t>system in collaboration with </a:t>
            </a:r>
            <a:r>
              <a:rPr lang="en-US" sz="2800" dirty="0">
                <a:latin typeface="Arial" panose="020B0604020202020204" pitchFamily="34" charset="0"/>
                <a:cs typeface="Arial" panose="020B0604020202020204" pitchFamily="34" charset="0"/>
              </a:rPr>
              <a:t>Indian Financial Technology &amp; Allied Services (IFTAS</a:t>
            </a:r>
            <a:r>
              <a:rPr lang="en-US" sz="2800" dirty="0" smtClean="0">
                <a:latin typeface="Arial" panose="020B0604020202020204" pitchFamily="34" charset="0"/>
                <a:cs typeface="Arial" panose="020B0604020202020204" pitchFamily="34" charset="0"/>
              </a:rPr>
              <a:t>).</a:t>
            </a:r>
            <a:r>
              <a:rPr lang="en-US" sz="2800" b="1" dirty="0">
                <a:latin typeface="Arial" panose="020B0604020202020204" pitchFamily="34" charset="0"/>
                <a:cs typeface="Arial" panose="020B0604020202020204" pitchFamily="34" charset="0"/>
              </a:rPr>
              <a:t/>
            </a:r>
            <a:br>
              <a:rPr lang="en-US" sz="2800" b="1" dirty="0">
                <a:latin typeface="Arial" panose="020B0604020202020204" pitchFamily="34" charset="0"/>
                <a:cs typeface="Arial" panose="020B0604020202020204" pitchFamily="34" charset="0"/>
              </a:rPr>
            </a:br>
            <a:r>
              <a:rPr lang="en-US" sz="2800" b="1" dirty="0" smtClean="0">
                <a:latin typeface="Arial" panose="020B0604020202020204" pitchFamily="34" charset="0"/>
                <a:cs typeface="Arial" panose="020B0604020202020204" pitchFamily="34" charset="0"/>
              </a:rPr>
              <a:t/>
            </a:r>
            <a:br>
              <a:rPr lang="en-US" sz="2800" b="1" dirty="0" smtClean="0">
                <a:latin typeface="Arial" panose="020B0604020202020204" pitchFamily="34" charset="0"/>
                <a:cs typeface="Arial" panose="020B0604020202020204" pitchFamily="34" charset="0"/>
              </a:rPr>
            </a:br>
            <a:r>
              <a:rPr lang="en-US" sz="2800" b="1" dirty="0" smtClean="0">
                <a:latin typeface="Arial" panose="020B0604020202020204" pitchFamily="34" charset="0"/>
                <a:cs typeface="Arial" panose="020B0604020202020204" pitchFamily="34" charset="0"/>
              </a:rPr>
              <a:t>- </a:t>
            </a:r>
            <a:r>
              <a:rPr lang="en-US" sz="2800" dirty="0" smtClean="0">
                <a:latin typeface="Arial" panose="020B0604020202020204" pitchFamily="34" charset="0"/>
                <a:cs typeface="Arial" panose="020B0604020202020204" pitchFamily="34" charset="0"/>
              </a:rPr>
              <a:t>GIFT  to replace EFTCS.</a:t>
            </a:r>
            <a:br>
              <a:rPr lang="en-US" sz="2800" dirty="0" smtClean="0">
                <a:latin typeface="Arial" panose="020B0604020202020204" pitchFamily="34" charset="0"/>
                <a:cs typeface="Arial" panose="020B0604020202020204" pitchFamily="34" charset="0"/>
              </a:rPr>
            </a:br>
            <a:r>
              <a:rPr lang="en-US" sz="2800" dirty="0" smtClean="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GIFT system will </a:t>
            </a:r>
            <a:r>
              <a:rPr lang="en-US" sz="2800" dirty="0" smtClean="0">
                <a:latin typeface="Arial" panose="020B0604020202020204" pitchFamily="34" charset="0"/>
                <a:cs typeface="Arial" panose="020B0604020202020204" pitchFamily="34" charset="0"/>
              </a:rPr>
              <a:t>provide batched</a:t>
            </a:r>
            <a:r>
              <a:rPr lang="en-US" sz="2800" dirty="0">
                <a:latin typeface="Arial" panose="020B0604020202020204" pitchFamily="34" charset="0"/>
                <a:cs typeface="Arial" panose="020B0604020202020204" pitchFamily="34" charset="0"/>
              </a:rPr>
              <a:t>, bulk and </a:t>
            </a:r>
            <a:r>
              <a:rPr lang="en-US" sz="2800" dirty="0" smtClean="0">
                <a:latin typeface="Arial" panose="020B0604020202020204" pitchFamily="34" charset="0"/>
                <a:cs typeface="Arial" panose="020B0604020202020204" pitchFamily="34" charset="0"/>
              </a:rPr>
              <a:t>       RTGS facilities</a:t>
            </a:r>
            <a:br>
              <a:rPr lang="en-US" sz="2800" dirty="0" smtClean="0">
                <a:latin typeface="Arial" panose="020B0604020202020204" pitchFamily="34" charset="0"/>
                <a:cs typeface="Arial" panose="020B0604020202020204" pitchFamily="34" charset="0"/>
              </a:rPr>
            </a:br>
            <a:r>
              <a:rPr lang="en-US" sz="2800" dirty="0" smtClean="0">
                <a:latin typeface="Arial" panose="020B0604020202020204" pitchFamily="34" charset="0"/>
                <a:cs typeface="Arial" panose="020B0604020202020204" pitchFamily="34" charset="0"/>
              </a:rPr>
              <a:t>- Straight </a:t>
            </a:r>
            <a:r>
              <a:rPr lang="en-US" sz="2800" dirty="0">
                <a:latin typeface="Arial" panose="020B0604020202020204" pitchFamily="34" charset="0"/>
                <a:cs typeface="Arial" panose="020B0604020202020204" pitchFamily="34" charset="0"/>
              </a:rPr>
              <a:t>through Processing (STP</a:t>
            </a:r>
            <a:r>
              <a:rPr lang="en-US" sz="2800" dirty="0" smtClean="0">
                <a:latin typeface="Arial" panose="020B0604020202020204" pitchFamily="34" charset="0"/>
                <a:cs typeface="Arial" panose="020B0604020202020204" pitchFamily="34" charset="0"/>
              </a:rPr>
              <a:t>)</a:t>
            </a:r>
            <a:br>
              <a:rPr lang="en-US" sz="2800" dirty="0" smtClean="0">
                <a:latin typeface="Arial" panose="020B0604020202020204" pitchFamily="34" charset="0"/>
                <a:cs typeface="Arial" panose="020B0604020202020204" pitchFamily="34" charset="0"/>
              </a:rPr>
            </a:br>
            <a:r>
              <a:rPr lang="en-US" sz="2800" dirty="0" smtClean="0">
                <a:latin typeface="Arial" panose="020B0604020202020204" pitchFamily="34" charset="0"/>
                <a:cs typeface="Arial" panose="020B0604020202020204" pitchFamily="34" charset="0"/>
              </a:rPr>
              <a:t>- Expected to be launched in October 2018.</a:t>
            </a:r>
            <a:r>
              <a:rPr lang="en-GB" sz="2800" dirty="0">
                <a:latin typeface="Arial" panose="020B0604020202020204" pitchFamily="34" charset="0"/>
                <a:cs typeface="Arial" panose="020B0604020202020204" pitchFamily="34" charset="0"/>
              </a:rPr>
              <a:t/>
            </a:r>
            <a:br>
              <a:rPr lang="en-GB" sz="2800" dirty="0">
                <a:latin typeface="Arial" panose="020B0604020202020204" pitchFamily="34" charset="0"/>
                <a:cs typeface="Arial" panose="020B0604020202020204" pitchFamily="34" charset="0"/>
              </a:rPr>
            </a:br>
            <a:endParaRPr lang="en-GB" sz="2800" dirty="0">
              <a:latin typeface="Arial" panose="020B0604020202020204" pitchFamily="34" charset="0"/>
              <a:cs typeface="Arial" panose="020B0604020202020204" pitchFamily="34" charset="0"/>
            </a:endParaRPr>
          </a:p>
        </p:txBody>
      </p:sp>
      <p:pic>
        <p:nvPicPr>
          <p:cNvPr id="4" name="Picture 3" descr="D:\office Doc\2017\rma new logo\newrmalogo.png"/>
          <p:cNvPicPr/>
          <p:nvPr/>
        </p:nvPicPr>
        <p:blipFill>
          <a:blip r:embed="rId2" cstate="print">
            <a:extLst>
              <a:ext uri="{BEBA8EAE-BF5A-486C-A8C5-ECC9F3942E4B}">
                <a14:imgProps xmlns:a14="http://schemas.microsoft.com/office/drawing/2010/main">
                  <a14:imgLayer r:embed="rId3">
                    <a14:imgEffect>
                      <a14:brightnessContrast bright="94000"/>
                    </a14:imgEffect>
                  </a14:imgLayer>
                </a14:imgProps>
              </a:ext>
              <a:ext uri="{28A0092B-C50C-407E-A947-70E740481C1C}">
                <a14:useLocalDpi xmlns:a14="http://schemas.microsoft.com/office/drawing/2010/main" val="0"/>
              </a:ext>
            </a:extLst>
          </a:blip>
          <a:srcRect/>
          <a:stretch>
            <a:fillRect/>
          </a:stretch>
        </p:blipFill>
        <p:spPr bwMode="auto">
          <a:xfrm>
            <a:off x="10172701" y="1"/>
            <a:ext cx="2019300" cy="1949471"/>
          </a:xfrm>
          <a:prstGeom prst="rect">
            <a:avLst/>
          </a:prstGeom>
          <a:solidFill>
            <a:schemeClr val="accent1">
              <a:lumMod val="75000"/>
            </a:schemeClr>
          </a:solidFill>
          <a:ln>
            <a:noFill/>
          </a:ln>
        </p:spPr>
      </p:pic>
      <p:sp>
        <p:nvSpPr>
          <p:cNvPr id="5" name="Title 1"/>
          <p:cNvSpPr txBox="1">
            <a:spLocks/>
          </p:cNvSpPr>
          <p:nvPr/>
        </p:nvSpPr>
        <p:spPr>
          <a:xfrm>
            <a:off x="733424" y="307975"/>
            <a:ext cx="9105901" cy="110172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smtClean="0">
                <a:latin typeface="Arial" panose="020B0604020202020204" pitchFamily="34" charset="0"/>
                <a:cs typeface="Arial" panose="020B0604020202020204" pitchFamily="34" charset="0"/>
              </a:rPr>
              <a:t>2. GIFT Implementation:</a:t>
            </a:r>
            <a:endParaRPr lang="en-GB"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39688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6751" y="2422525"/>
            <a:ext cx="10515600" cy="1325563"/>
          </a:xfrm>
        </p:spPr>
        <p:txBody>
          <a:bodyPr/>
          <a:lstStyle/>
          <a:p>
            <a:pPr algn="ctr"/>
            <a:r>
              <a:rPr lang="en-GB" dirty="0" smtClean="0"/>
              <a:t>Thank you!!!</a:t>
            </a:r>
            <a:endParaRPr lang="en-GB" dirty="0"/>
          </a:p>
        </p:txBody>
      </p:sp>
      <p:pic>
        <p:nvPicPr>
          <p:cNvPr id="4" name="Picture 3" descr="D:\office Doc\2017\rma new logo\newrmalogo.png"/>
          <p:cNvPicPr/>
          <p:nvPr/>
        </p:nvPicPr>
        <p:blipFill>
          <a:blip r:embed="rId2" cstate="print">
            <a:extLst>
              <a:ext uri="{BEBA8EAE-BF5A-486C-A8C5-ECC9F3942E4B}">
                <a14:imgProps xmlns:a14="http://schemas.microsoft.com/office/drawing/2010/main">
                  <a14:imgLayer r:embed="rId3">
                    <a14:imgEffect>
                      <a14:brightnessContrast bright="94000"/>
                    </a14:imgEffect>
                  </a14:imgLayer>
                </a14:imgProps>
              </a:ext>
              <a:ext uri="{28A0092B-C50C-407E-A947-70E740481C1C}">
                <a14:useLocalDpi xmlns:a14="http://schemas.microsoft.com/office/drawing/2010/main" val="0"/>
              </a:ext>
            </a:extLst>
          </a:blip>
          <a:srcRect/>
          <a:stretch>
            <a:fillRect/>
          </a:stretch>
        </p:blipFill>
        <p:spPr bwMode="auto">
          <a:xfrm>
            <a:off x="10172701" y="1"/>
            <a:ext cx="2019300" cy="1949471"/>
          </a:xfrm>
          <a:prstGeom prst="rect">
            <a:avLst/>
          </a:prstGeom>
          <a:solidFill>
            <a:schemeClr val="accent1">
              <a:lumMod val="75000"/>
            </a:schemeClr>
          </a:solidFill>
          <a:ln>
            <a:noFill/>
          </a:ln>
        </p:spPr>
      </p:pic>
    </p:spTree>
    <p:extLst>
      <p:ext uri="{BB962C8B-B14F-4D97-AF65-F5344CB8AC3E}">
        <p14:creationId xmlns:p14="http://schemas.microsoft.com/office/powerpoint/2010/main" val="22746913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52195"/>
          </a:xfrm>
        </p:spPr>
        <p:txBody>
          <a:bodyPr/>
          <a:lstStyle/>
          <a:p>
            <a:pPr algn="ctr"/>
            <a:r>
              <a:rPr lang="en-GB" dirty="0" smtClean="0">
                <a:latin typeface="Arial" panose="020B0604020202020204" pitchFamily="34" charset="0"/>
                <a:cs typeface="Arial" panose="020B0604020202020204" pitchFamily="34" charset="0"/>
              </a:rPr>
              <a:t>Outline</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311274"/>
            <a:ext cx="10515600" cy="5318125"/>
          </a:xfrm>
        </p:spPr>
        <p:txBody>
          <a:bodyPr>
            <a:normAutofit fontScale="85000" lnSpcReduction="20000"/>
          </a:bodyPr>
          <a:lstStyle/>
          <a:p>
            <a:r>
              <a:rPr lang="en-GB" b="1" dirty="0" smtClean="0">
                <a:latin typeface="Arial" panose="020B0604020202020204" pitchFamily="34" charset="0"/>
                <a:cs typeface="Arial" panose="020B0604020202020204" pitchFamily="34" charset="0"/>
              </a:rPr>
              <a:t>Background</a:t>
            </a:r>
          </a:p>
          <a:p>
            <a:r>
              <a:rPr lang="en-GB" b="1" dirty="0" smtClean="0">
                <a:latin typeface="Arial" panose="020B0604020202020204" pitchFamily="34" charset="0"/>
                <a:cs typeface="Arial" panose="020B0604020202020204" pitchFamily="34" charset="0"/>
              </a:rPr>
              <a:t>Bhutan’s Domestic payment Systems</a:t>
            </a:r>
          </a:p>
          <a:p>
            <a:pPr>
              <a:buFont typeface="Wingdings" panose="05000000000000000000" pitchFamily="2" charset="2"/>
              <a:buChar char="ü"/>
            </a:pPr>
            <a:r>
              <a:rPr lang="en-GB" i="1" dirty="0" smtClean="0">
                <a:latin typeface="Arial" panose="020B0604020202020204" pitchFamily="34" charset="0"/>
                <a:cs typeface="Arial" panose="020B0604020202020204" pitchFamily="34" charset="0"/>
              </a:rPr>
              <a:t>Cheque Truncation System</a:t>
            </a:r>
          </a:p>
          <a:p>
            <a:pPr>
              <a:buFont typeface="Wingdings" panose="05000000000000000000" pitchFamily="2" charset="2"/>
              <a:buChar char="ü"/>
            </a:pPr>
            <a:r>
              <a:rPr lang="en-GB" i="1" dirty="0" smtClean="0">
                <a:latin typeface="Arial" panose="020B0604020202020204" pitchFamily="34" charset="0"/>
                <a:cs typeface="Arial" panose="020B0604020202020204" pitchFamily="34" charset="0"/>
              </a:rPr>
              <a:t>Electronic Funds transfer and Clearing System</a:t>
            </a:r>
          </a:p>
          <a:p>
            <a:pPr>
              <a:buFont typeface="Wingdings" panose="05000000000000000000" pitchFamily="2" charset="2"/>
              <a:buChar char="ü"/>
            </a:pPr>
            <a:r>
              <a:rPr lang="en-GB" i="1" dirty="0" smtClean="0">
                <a:latin typeface="Arial" panose="020B0604020202020204" pitchFamily="34" charset="0"/>
                <a:cs typeface="Arial" panose="020B0604020202020204" pitchFamily="34" charset="0"/>
              </a:rPr>
              <a:t>Bhutan Financial Switch (BFS)</a:t>
            </a:r>
          </a:p>
          <a:p>
            <a:pPr>
              <a:buFont typeface="Wingdings" panose="05000000000000000000" pitchFamily="2" charset="2"/>
              <a:buChar char="ü"/>
            </a:pPr>
            <a:r>
              <a:rPr lang="en-GB" i="1" dirty="0" smtClean="0">
                <a:latin typeface="Arial" panose="020B0604020202020204" pitchFamily="34" charset="0"/>
                <a:cs typeface="Arial" panose="020B0604020202020204" pitchFamily="34" charset="0"/>
              </a:rPr>
              <a:t>Bhutan immediate Payment Service (BIPS)</a:t>
            </a:r>
          </a:p>
          <a:p>
            <a:r>
              <a:rPr lang="ts-ZA" b="1" dirty="0" smtClean="0">
                <a:latin typeface="Arial" panose="020B0604020202020204" pitchFamily="34" charset="0"/>
                <a:cs typeface="Arial" panose="020B0604020202020204" pitchFamily="34" charset="0"/>
              </a:rPr>
              <a:t>Bhutan Regional Payment Market for cross border payment:</a:t>
            </a:r>
          </a:p>
          <a:p>
            <a:pPr>
              <a:buFont typeface="Wingdings" panose="05000000000000000000" pitchFamily="2" charset="2"/>
              <a:buChar char="ü"/>
            </a:pPr>
            <a:r>
              <a:rPr lang="ts-ZA" i="1" dirty="0" smtClean="0">
                <a:latin typeface="Arial" panose="020B0604020202020204" pitchFamily="34" charset="0"/>
                <a:cs typeface="Arial" panose="020B0604020202020204" pitchFamily="34" charset="0"/>
              </a:rPr>
              <a:t>Society for Worldwide Interbank Financial Telecommunication (SWIFT)</a:t>
            </a:r>
          </a:p>
          <a:p>
            <a:pPr>
              <a:buFont typeface="Wingdings" panose="05000000000000000000" pitchFamily="2" charset="2"/>
              <a:buChar char="ü"/>
            </a:pPr>
            <a:r>
              <a:rPr lang="ts-ZA" i="1" dirty="0" smtClean="0">
                <a:latin typeface="Arial" panose="020B0604020202020204" pitchFamily="34" charset="0"/>
                <a:cs typeface="Arial" panose="020B0604020202020204" pitchFamily="34" charset="0"/>
              </a:rPr>
              <a:t>Asian Clearing Union</a:t>
            </a:r>
          </a:p>
          <a:p>
            <a:pPr>
              <a:buFont typeface="Wingdings" panose="05000000000000000000" pitchFamily="2" charset="2"/>
              <a:buChar char="ü"/>
            </a:pPr>
            <a:r>
              <a:rPr lang="ts-ZA" i="1" dirty="0" smtClean="0">
                <a:latin typeface="Arial" panose="020B0604020202020204" pitchFamily="34" charset="0"/>
                <a:cs typeface="Arial" panose="020B0604020202020204" pitchFamily="34" charset="0"/>
              </a:rPr>
              <a:t>Bhutan Financial Switch – National Financial Switch Connectivity</a:t>
            </a:r>
          </a:p>
          <a:p>
            <a:r>
              <a:rPr lang="ts-ZA" b="1" dirty="0" smtClean="0">
                <a:latin typeface="Arial" panose="020B0604020202020204" pitchFamily="34" charset="0"/>
                <a:cs typeface="Arial" panose="020B0604020202020204" pitchFamily="34" charset="0"/>
              </a:rPr>
              <a:t>Bottlenecks to developing National Payment System</a:t>
            </a:r>
          </a:p>
          <a:p>
            <a:r>
              <a:rPr lang="ts-ZA" b="1" dirty="0" smtClean="0">
                <a:latin typeface="Arial" panose="020B0604020202020204" pitchFamily="34" charset="0"/>
                <a:cs typeface="Arial" panose="020B0604020202020204" pitchFamily="34" charset="0"/>
              </a:rPr>
              <a:t>Bottlenecks to developing a Common Regional Payment System</a:t>
            </a:r>
          </a:p>
          <a:p>
            <a:r>
              <a:rPr lang="ts-ZA" b="1" dirty="0" smtClean="0">
                <a:latin typeface="Arial" panose="020B0604020202020204" pitchFamily="34" charset="0"/>
                <a:cs typeface="Arial" panose="020B0604020202020204" pitchFamily="34" charset="0"/>
              </a:rPr>
              <a:t>Analysis, observation and recommendation</a:t>
            </a:r>
            <a:r>
              <a:rPr lang="en-GB" dirty="0" smtClean="0">
                <a:latin typeface="Arial" panose="020B0604020202020204" pitchFamily="34" charset="0"/>
                <a:cs typeface="Arial" panose="020B0604020202020204" pitchFamily="34" charset="0"/>
              </a:rPr>
              <a:t/>
            </a:r>
            <a:br>
              <a:rPr lang="en-GB" dirty="0" smtClean="0">
                <a:latin typeface="Arial" panose="020B0604020202020204" pitchFamily="34" charset="0"/>
                <a:cs typeface="Arial" panose="020B0604020202020204" pitchFamily="34" charset="0"/>
              </a:rPr>
            </a:br>
            <a:endParaRPr lang="ts-ZA" b="1" dirty="0" smtClean="0">
              <a:latin typeface="Arial" panose="020B0604020202020204" pitchFamily="34" charset="0"/>
              <a:cs typeface="Arial" panose="020B0604020202020204" pitchFamily="34" charset="0"/>
            </a:endParaRPr>
          </a:p>
          <a:p>
            <a:endParaRPr lang="en-GB" dirty="0" smtClean="0"/>
          </a:p>
          <a:p>
            <a:pPr>
              <a:buFont typeface="Wingdings" panose="05000000000000000000" pitchFamily="2" charset="2"/>
              <a:buChar char="ü"/>
            </a:pPr>
            <a:endParaRPr lang="en-GB" dirty="0" smtClean="0"/>
          </a:p>
          <a:p>
            <a:endParaRPr lang="en-GB" dirty="0" smtClean="0"/>
          </a:p>
          <a:p>
            <a:endParaRPr lang="en-GB" dirty="0" smtClean="0"/>
          </a:p>
          <a:p>
            <a:endParaRPr lang="en-GB" dirty="0"/>
          </a:p>
        </p:txBody>
      </p:sp>
      <p:pic>
        <p:nvPicPr>
          <p:cNvPr id="4" name="Picture 3" descr="D:\office Doc\2017\rma new logo\newrmalogo.png"/>
          <p:cNvPicPr/>
          <p:nvPr/>
        </p:nvPicPr>
        <p:blipFill>
          <a:blip r:embed="rId2" cstate="print">
            <a:extLst>
              <a:ext uri="{BEBA8EAE-BF5A-486C-A8C5-ECC9F3942E4B}">
                <a14:imgProps xmlns:a14="http://schemas.microsoft.com/office/drawing/2010/main">
                  <a14:imgLayer r:embed="rId3">
                    <a14:imgEffect>
                      <a14:brightnessContrast bright="94000"/>
                    </a14:imgEffect>
                  </a14:imgLayer>
                </a14:imgProps>
              </a:ext>
              <a:ext uri="{28A0092B-C50C-407E-A947-70E740481C1C}">
                <a14:useLocalDpi xmlns:a14="http://schemas.microsoft.com/office/drawing/2010/main" val="0"/>
              </a:ext>
            </a:extLst>
          </a:blip>
          <a:srcRect/>
          <a:stretch>
            <a:fillRect/>
          </a:stretch>
        </p:blipFill>
        <p:spPr bwMode="auto">
          <a:xfrm>
            <a:off x="10344150" y="0"/>
            <a:ext cx="1847850" cy="1760220"/>
          </a:xfrm>
          <a:prstGeom prst="rect">
            <a:avLst/>
          </a:prstGeom>
          <a:solidFill>
            <a:schemeClr val="accent1">
              <a:lumMod val="75000"/>
            </a:schemeClr>
          </a:solidFill>
          <a:ln>
            <a:noFill/>
          </a:ln>
        </p:spPr>
      </p:pic>
    </p:spTree>
    <p:extLst>
      <p:ext uri="{BB962C8B-B14F-4D97-AF65-F5344CB8AC3E}">
        <p14:creationId xmlns:p14="http://schemas.microsoft.com/office/powerpoint/2010/main" val="12788246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3995" y="0"/>
            <a:ext cx="10515600" cy="1325563"/>
          </a:xfrm>
        </p:spPr>
        <p:txBody>
          <a:bodyPr/>
          <a:lstStyle/>
          <a:p>
            <a:pPr algn="ctr"/>
            <a:r>
              <a:rPr lang="en-GB" dirty="0" smtClean="0">
                <a:latin typeface="Arial" panose="020B0604020202020204" pitchFamily="34" charset="0"/>
                <a:cs typeface="Arial" panose="020B0604020202020204" pitchFamily="34" charset="0"/>
              </a:rPr>
              <a:t>Background:</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66503" y="1949472"/>
            <a:ext cx="10515600" cy="2642122"/>
          </a:xfrm>
        </p:spPr>
        <p:txBody>
          <a:bodyPr>
            <a:normAutofit/>
          </a:bodyPr>
          <a:lstStyle/>
          <a:p>
            <a:r>
              <a:rPr lang="en-GB" b="1" dirty="0" smtClean="0">
                <a:latin typeface="Arial" panose="020B0604020202020204" pitchFamily="34" charset="0"/>
                <a:cs typeface="Arial" panose="020B0604020202020204" pitchFamily="34" charset="0"/>
              </a:rPr>
              <a:t>Vision: </a:t>
            </a:r>
            <a:r>
              <a:rPr lang="ts-ZA" i="1" dirty="0">
                <a:latin typeface="Arial" panose="020B0604020202020204" pitchFamily="34" charset="0"/>
                <a:cs typeface="Arial" panose="020B0604020202020204" pitchFamily="34" charset="0"/>
              </a:rPr>
              <a:t>“A Trusted, Progressive and Resilient Central Bank” </a:t>
            </a:r>
            <a:endParaRPr lang="en-GB" i="1" dirty="0" smtClean="0">
              <a:latin typeface="Arial" panose="020B0604020202020204" pitchFamily="34" charset="0"/>
              <a:cs typeface="Arial" panose="020B0604020202020204" pitchFamily="34" charset="0"/>
            </a:endParaRPr>
          </a:p>
          <a:p>
            <a:r>
              <a:rPr lang="en-GB" b="1" dirty="0" smtClean="0">
                <a:latin typeface="Arial" panose="020B0604020202020204" pitchFamily="34" charset="0"/>
                <a:cs typeface="Arial" panose="020B0604020202020204" pitchFamily="34" charset="0"/>
              </a:rPr>
              <a:t>Mission: </a:t>
            </a:r>
          </a:p>
          <a:p>
            <a:pPr marL="0" indent="0">
              <a:buNone/>
            </a:pPr>
            <a:r>
              <a:rPr lang="en-GB" dirty="0" smtClean="0">
                <a:latin typeface="Arial" panose="020B0604020202020204" pitchFamily="34" charset="0"/>
                <a:cs typeface="Arial" panose="020B0604020202020204" pitchFamily="34" charset="0"/>
              </a:rPr>
              <a:t>1. </a:t>
            </a:r>
            <a:r>
              <a:rPr lang="ts-ZA" b="1" i="1" dirty="0" smtClean="0">
                <a:latin typeface="Arial" panose="020B0604020202020204" pitchFamily="34" charset="0"/>
                <a:cs typeface="Arial" panose="020B0604020202020204" pitchFamily="34" charset="0"/>
              </a:rPr>
              <a:t>R</a:t>
            </a:r>
            <a:r>
              <a:rPr lang="ts-ZA" i="1" dirty="0" smtClean="0">
                <a:latin typeface="Arial" panose="020B0604020202020204" pitchFamily="34" charset="0"/>
                <a:cs typeface="Arial" panose="020B0604020202020204" pitchFamily="34" charset="0"/>
              </a:rPr>
              <a:t>einforcing </a:t>
            </a:r>
            <a:r>
              <a:rPr lang="ts-ZA" i="1" dirty="0">
                <a:latin typeface="Arial" panose="020B0604020202020204" pitchFamily="34" charset="0"/>
                <a:cs typeface="Arial" panose="020B0604020202020204" pitchFamily="34" charset="0"/>
              </a:rPr>
              <a:t>stable and inclusive economic growth, </a:t>
            </a:r>
            <a:endParaRPr lang="ts-ZA" i="1" dirty="0" smtClean="0">
              <a:latin typeface="Arial" panose="020B0604020202020204" pitchFamily="34" charset="0"/>
              <a:cs typeface="Arial" panose="020B0604020202020204" pitchFamily="34" charset="0"/>
            </a:endParaRPr>
          </a:p>
          <a:p>
            <a:pPr marL="0" indent="0">
              <a:buNone/>
            </a:pPr>
            <a:r>
              <a:rPr lang="ts-ZA" i="1" dirty="0" smtClean="0">
                <a:latin typeface="Arial" panose="020B0604020202020204" pitchFamily="34" charset="0"/>
                <a:cs typeface="Arial" panose="020B0604020202020204" pitchFamily="34" charset="0"/>
              </a:rPr>
              <a:t>2. </a:t>
            </a:r>
            <a:r>
              <a:rPr lang="ts-ZA" b="1" i="1" dirty="0" smtClean="0">
                <a:latin typeface="Arial" panose="020B0604020202020204" pitchFamily="34" charset="0"/>
                <a:cs typeface="Arial" panose="020B0604020202020204" pitchFamily="34" charset="0"/>
              </a:rPr>
              <a:t>M</a:t>
            </a:r>
            <a:r>
              <a:rPr lang="ts-ZA" i="1" dirty="0" smtClean="0">
                <a:latin typeface="Arial" panose="020B0604020202020204" pitchFamily="34" charset="0"/>
                <a:cs typeface="Arial" panose="020B0604020202020204" pitchFamily="34" charset="0"/>
              </a:rPr>
              <a:t>aintaining </a:t>
            </a:r>
            <a:r>
              <a:rPr lang="ts-ZA" i="1" dirty="0">
                <a:latin typeface="Arial" panose="020B0604020202020204" pitchFamily="34" charset="0"/>
                <a:cs typeface="Arial" panose="020B0604020202020204" pitchFamily="34" charset="0"/>
              </a:rPr>
              <a:t>stability and integrity of financial </a:t>
            </a:r>
            <a:r>
              <a:rPr lang="ts-ZA" i="1" dirty="0" smtClean="0">
                <a:latin typeface="Arial" panose="020B0604020202020204" pitchFamily="34" charset="0"/>
                <a:cs typeface="Arial" panose="020B0604020202020204" pitchFamily="34" charset="0"/>
              </a:rPr>
              <a:t>system; and</a:t>
            </a:r>
          </a:p>
          <a:p>
            <a:pPr marL="0" indent="0">
              <a:buNone/>
            </a:pPr>
            <a:r>
              <a:rPr lang="ts-ZA" i="1" dirty="0" smtClean="0">
                <a:latin typeface="Arial" panose="020B0604020202020204" pitchFamily="34" charset="0"/>
                <a:cs typeface="Arial" panose="020B0604020202020204" pitchFamily="34" charset="0"/>
              </a:rPr>
              <a:t>3. </a:t>
            </a:r>
            <a:r>
              <a:rPr lang="ts-ZA" b="1" i="1" dirty="0">
                <a:latin typeface="Arial" panose="020B0604020202020204" pitchFamily="34" charset="0"/>
                <a:cs typeface="Arial" panose="020B0604020202020204" pitchFamily="34" charset="0"/>
              </a:rPr>
              <a:t>A</a:t>
            </a:r>
            <a:r>
              <a:rPr lang="ts-ZA" i="1" dirty="0">
                <a:latin typeface="Arial" panose="020B0604020202020204" pitchFamily="34" charset="0"/>
                <a:cs typeface="Arial" panose="020B0604020202020204" pitchFamily="34" charset="0"/>
              </a:rPr>
              <a:t>dvancing innovative financial </a:t>
            </a:r>
            <a:r>
              <a:rPr lang="ts-ZA" i="1" dirty="0" smtClean="0">
                <a:latin typeface="Arial" panose="020B0604020202020204" pitchFamily="34" charset="0"/>
                <a:cs typeface="Arial" panose="020B0604020202020204" pitchFamily="34" charset="0"/>
              </a:rPr>
              <a:t>technology</a:t>
            </a:r>
            <a:endParaRPr lang="en-GB" dirty="0">
              <a:latin typeface="Arial" panose="020B0604020202020204" pitchFamily="34" charset="0"/>
              <a:cs typeface="Arial" panose="020B0604020202020204" pitchFamily="34" charset="0"/>
            </a:endParaRPr>
          </a:p>
        </p:txBody>
      </p:sp>
      <p:sp>
        <p:nvSpPr>
          <p:cNvPr id="4" name="Left Brace 3"/>
          <p:cNvSpPr/>
          <p:nvPr/>
        </p:nvSpPr>
        <p:spPr>
          <a:xfrm rot="16200000">
            <a:off x="5255626" y="-353629"/>
            <a:ext cx="1288869" cy="10162902"/>
          </a:xfrm>
          <a:prstGeom prst="leftBrac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5" name="Rectangle 4"/>
          <p:cNvSpPr/>
          <p:nvPr/>
        </p:nvSpPr>
        <p:spPr>
          <a:xfrm>
            <a:off x="418018" y="5372257"/>
            <a:ext cx="5486400" cy="16097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solidFill>
                  <a:schemeClr val="tx1">
                    <a:lumMod val="75000"/>
                    <a:lumOff val="25000"/>
                  </a:schemeClr>
                </a:solidFill>
                <a:latin typeface="Arial" panose="020B0604020202020204" pitchFamily="34" charset="0"/>
                <a:cs typeface="Arial" panose="020B0604020202020204" pitchFamily="34" charset="0"/>
              </a:rPr>
              <a:t>1. E</a:t>
            </a:r>
            <a:r>
              <a:rPr lang="ts-ZA" sz="2800" dirty="0" smtClean="0">
                <a:solidFill>
                  <a:schemeClr val="tx1">
                    <a:lumMod val="75000"/>
                    <a:lumOff val="25000"/>
                  </a:schemeClr>
                </a:solidFill>
                <a:latin typeface="Arial" panose="020B0604020202020204" pitchFamily="34" charset="0"/>
                <a:cs typeface="Arial" panose="020B0604020202020204" pitchFamily="34" charset="0"/>
              </a:rPr>
              <a:t>nhance </a:t>
            </a:r>
            <a:r>
              <a:rPr lang="ts-ZA" sz="2800" dirty="0">
                <a:solidFill>
                  <a:schemeClr val="tx1">
                    <a:lumMod val="75000"/>
                    <a:lumOff val="25000"/>
                  </a:schemeClr>
                </a:solidFill>
                <a:latin typeface="Arial" panose="020B0604020202020204" pitchFamily="34" charset="0"/>
                <a:cs typeface="Arial" panose="020B0604020202020204" pitchFamily="34" charset="0"/>
              </a:rPr>
              <a:t>access to and use of formal financial </a:t>
            </a:r>
            <a:r>
              <a:rPr lang="ts-ZA" sz="2800" dirty="0" smtClean="0">
                <a:solidFill>
                  <a:schemeClr val="tx1">
                    <a:lumMod val="75000"/>
                    <a:lumOff val="25000"/>
                  </a:schemeClr>
                </a:solidFill>
                <a:latin typeface="Arial" panose="020B0604020202020204" pitchFamily="34" charset="0"/>
                <a:cs typeface="Arial" panose="020B0604020202020204" pitchFamily="34" charset="0"/>
              </a:rPr>
              <a:t>services.</a:t>
            </a:r>
            <a:endParaRPr lang="en-US" sz="2800" dirty="0">
              <a:solidFill>
                <a:schemeClr val="tx1">
                  <a:lumMod val="75000"/>
                  <a:lumOff val="25000"/>
                </a:schemeClr>
              </a:solidFill>
              <a:latin typeface="Arial" panose="020B0604020202020204" pitchFamily="34" charset="0"/>
              <a:cs typeface="Arial" panose="020B0604020202020204" pitchFamily="34" charset="0"/>
            </a:endParaRPr>
          </a:p>
          <a:p>
            <a:pPr algn="ctr"/>
            <a:endParaRPr lang="en-GB" sz="28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6" name="Rectangle 5"/>
          <p:cNvSpPr/>
          <p:nvPr/>
        </p:nvSpPr>
        <p:spPr>
          <a:xfrm>
            <a:off x="6784501" y="5215503"/>
            <a:ext cx="4197011" cy="1584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s-ZA" sz="2400" b="1" dirty="0" smtClean="0">
                <a:solidFill>
                  <a:schemeClr val="tx1">
                    <a:lumMod val="75000"/>
                    <a:lumOff val="25000"/>
                  </a:schemeClr>
                </a:solidFill>
                <a:latin typeface="Arial" panose="020B0604020202020204" pitchFamily="34" charset="0"/>
                <a:cs typeface="Arial" panose="020B0604020202020204" pitchFamily="34" charset="0"/>
              </a:rPr>
              <a:t>2</a:t>
            </a:r>
            <a:r>
              <a:rPr lang="ts-ZA" sz="2800" b="1" dirty="0" smtClean="0">
                <a:solidFill>
                  <a:schemeClr val="tx1">
                    <a:lumMod val="75000"/>
                    <a:lumOff val="25000"/>
                  </a:schemeClr>
                </a:solidFill>
                <a:latin typeface="Arial" panose="020B0604020202020204" pitchFamily="34" charset="0"/>
                <a:cs typeface="Arial" panose="020B0604020202020204" pitchFamily="34" charset="0"/>
              </a:rPr>
              <a:t>.</a:t>
            </a:r>
            <a:r>
              <a:rPr lang="en-US" dirty="0"/>
              <a:t> </a:t>
            </a:r>
            <a:r>
              <a:rPr lang="en-US" sz="2800" dirty="0" smtClean="0">
                <a:solidFill>
                  <a:schemeClr val="tx1"/>
                </a:solidFill>
              </a:rPr>
              <a:t>Foster </a:t>
            </a:r>
            <a:r>
              <a:rPr lang="en-US" sz="2800" dirty="0">
                <a:solidFill>
                  <a:schemeClr val="tx1"/>
                </a:solidFill>
              </a:rPr>
              <a:t>Organizational EXCELLENCE</a:t>
            </a:r>
            <a:endParaRPr lang="en-GB" sz="2800" dirty="0">
              <a:solidFill>
                <a:schemeClr val="tx1"/>
              </a:solidFill>
            </a:endParaRPr>
          </a:p>
          <a:p>
            <a:pPr lvl="0" algn="just"/>
            <a:r>
              <a:rPr lang="ts-ZA" sz="2800" b="1" dirty="0" smtClean="0">
                <a:solidFill>
                  <a:schemeClr val="tx1">
                    <a:lumMod val="75000"/>
                    <a:lumOff val="25000"/>
                  </a:schemeClr>
                </a:solidFill>
                <a:latin typeface="Arial" panose="020B0604020202020204" pitchFamily="34" charset="0"/>
                <a:cs typeface="Arial" panose="020B0604020202020204" pitchFamily="34" charset="0"/>
              </a:rPr>
              <a:t> </a:t>
            </a:r>
            <a:endParaRPr lang="en-US" sz="2800" dirty="0">
              <a:solidFill>
                <a:schemeClr val="tx1">
                  <a:lumMod val="75000"/>
                  <a:lumOff val="25000"/>
                </a:schemeClr>
              </a:solidFill>
              <a:latin typeface="Arial" panose="020B0604020202020204" pitchFamily="34" charset="0"/>
              <a:cs typeface="Arial" panose="020B0604020202020204" pitchFamily="34" charset="0"/>
            </a:endParaRPr>
          </a:p>
        </p:txBody>
      </p:sp>
      <p:pic>
        <p:nvPicPr>
          <p:cNvPr id="7" name="Picture 6" descr="D:\office Doc\2017\rma new logo\newrmalogo.png"/>
          <p:cNvPicPr/>
          <p:nvPr/>
        </p:nvPicPr>
        <p:blipFill>
          <a:blip r:embed="rId3" cstate="print">
            <a:extLst>
              <a:ext uri="{BEBA8EAE-BF5A-486C-A8C5-ECC9F3942E4B}">
                <a14:imgProps xmlns:a14="http://schemas.microsoft.com/office/drawing/2010/main">
                  <a14:imgLayer r:embed="rId4">
                    <a14:imgEffect>
                      <a14:brightnessContrast bright="94000"/>
                    </a14:imgEffect>
                  </a14:imgLayer>
                </a14:imgProps>
              </a:ext>
              <a:ext uri="{28A0092B-C50C-407E-A947-70E740481C1C}">
                <a14:useLocalDpi xmlns:a14="http://schemas.microsoft.com/office/drawing/2010/main" val="0"/>
              </a:ext>
            </a:extLst>
          </a:blip>
          <a:srcRect/>
          <a:stretch>
            <a:fillRect/>
          </a:stretch>
        </p:blipFill>
        <p:spPr bwMode="auto">
          <a:xfrm>
            <a:off x="10275569" y="1"/>
            <a:ext cx="1916431" cy="1949471"/>
          </a:xfrm>
          <a:prstGeom prst="rect">
            <a:avLst/>
          </a:prstGeom>
          <a:solidFill>
            <a:schemeClr val="accent1">
              <a:lumMod val="75000"/>
            </a:schemeClr>
          </a:solidFill>
          <a:ln>
            <a:noFill/>
          </a:ln>
        </p:spPr>
      </p:pic>
    </p:spTree>
    <p:extLst>
      <p:ext uri="{BB962C8B-B14F-4D97-AF65-F5344CB8AC3E}">
        <p14:creationId xmlns:p14="http://schemas.microsoft.com/office/powerpoint/2010/main" val="41543132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7087" y="1497331"/>
            <a:ext cx="10631534" cy="5017770"/>
          </a:xfrm>
        </p:spPr>
        <p:txBody>
          <a:bodyPr>
            <a:normAutofit fontScale="92500" lnSpcReduction="10000"/>
          </a:bodyPr>
          <a:lstStyle/>
          <a:p>
            <a:pPr marL="0" indent="0" algn="ctr">
              <a:buNone/>
            </a:pPr>
            <a:endParaRPr lang="en-GB" dirty="0" smtClean="0"/>
          </a:p>
          <a:p>
            <a:pPr marL="0" indent="0" algn="ctr">
              <a:buNone/>
            </a:pPr>
            <a:r>
              <a:rPr lang="en-GB" b="1" dirty="0" smtClean="0">
                <a:latin typeface="Arial" panose="020B0604020202020204" pitchFamily="34" charset="0"/>
                <a:cs typeface="Arial" panose="020B0604020202020204" pitchFamily="34" charset="0"/>
              </a:rPr>
              <a:t>Section 8 (C) of RMA Act, 2010:</a:t>
            </a:r>
            <a:endParaRPr lang="en-GB" b="1" dirty="0">
              <a:latin typeface="Arial" panose="020B0604020202020204" pitchFamily="34" charset="0"/>
              <a:cs typeface="Arial" panose="020B0604020202020204" pitchFamily="34" charset="0"/>
            </a:endParaRPr>
          </a:p>
          <a:p>
            <a:pPr marL="0" indent="0" algn="just">
              <a:buNone/>
            </a:pPr>
            <a:r>
              <a:rPr lang="en-GB" dirty="0" smtClean="0">
                <a:latin typeface="Arial" panose="020B0604020202020204" pitchFamily="34" charset="0"/>
                <a:cs typeface="Arial" panose="020B0604020202020204" pitchFamily="34" charset="0"/>
              </a:rPr>
              <a:t> </a:t>
            </a:r>
            <a:r>
              <a:rPr lang="ts-ZA" dirty="0" smtClean="0">
                <a:latin typeface="Arial" panose="020B0604020202020204" pitchFamily="34" charset="0"/>
                <a:cs typeface="Arial" panose="020B0604020202020204" pitchFamily="34" charset="0"/>
              </a:rPr>
              <a:t>“To promote, supervise and, if necessary, operate national and international payment and settlement system including electronic transfer of funds by financial institutions, other entities and individuals”.</a:t>
            </a:r>
          </a:p>
          <a:p>
            <a:pPr marL="0" indent="0">
              <a:buNone/>
            </a:pPr>
            <a:endParaRPr lang="ts-ZA" b="1"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ts-ZA" b="1" dirty="0">
                <a:latin typeface="Arial" panose="020B0604020202020204" pitchFamily="34" charset="0"/>
                <a:cs typeface="Arial" panose="020B0604020202020204" pitchFamily="34" charset="0"/>
              </a:rPr>
              <a:t> </a:t>
            </a:r>
            <a:r>
              <a:rPr lang="ts-ZA" b="1" dirty="0" smtClean="0">
                <a:latin typeface="Arial" panose="020B0604020202020204" pitchFamily="34" charset="0"/>
                <a:cs typeface="Arial" panose="020B0604020202020204" pitchFamily="34" charset="0"/>
              </a:rPr>
              <a:t>Approved e-Money Issuers Rules and Regulations 2017 – </a:t>
            </a:r>
            <a:r>
              <a:rPr lang="ts-ZA" i="1" dirty="0" smtClean="0">
                <a:latin typeface="Arial" panose="020B0604020202020204" pitchFamily="34" charset="0"/>
                <a:cs typeface="Arial" panose="020B0604020202020204" pitchFamily="34" charset="0"/>
              </a:rPr>
              <a:t>to allow banks and Telco’s to issue mobile money and Wallet services.</a:t>
            </a:r>
            <a:endParaRPr lang="ts-ZA" i="1" dirty="0">
              <a:latin typeface="Arial" panose="020B0604020202020204" pitchFamily="34" charset="0"/>
              <a:cs typeface="Arial" panose="020B0604020202020204" pitchFamily="34" charset="0"/>
            </a:endParaRPr>
          </a:p>
          <a:p>
            <a:pPr marL="0" indent="0">
              <a:buNone/>
            </a:pPr>
            <a:endParaRPr lang="en-US" b="1"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GB" b="1" dirty="0" smtClean="0">
                <a:latin typeface="Arial" panose="020B0604020202020204" pitchFamily="34" charset="0"/>
                <a:cs typeface="Arial" panose="020B0604020202020204" pitchFamily="34" charset="0"/>
              </a:rPr>
              <a:t>Approved Payment &amp; Settlement Systems Rules and Regulations 2018 – </a:t>
            </a:r>
            <a:r>
              <a:rPr lang="en-GB" i="1" dirty="0" smtClean="0">
                <a:latin typeface="Arial" panose="020B0604020202020204" pitchFamily="34" charset="0"/>
                <a:cs typeface="Arial" panose="020B0604020202020204" pitchFamily="34" charset="0"/>
              </a:rPr>
              <a:t>to license and formalise all the payment and Settlement systems in the country.</a:t>
            </a:r>
            <a:endParaRPr lang="en-GB" i="1" dirty="0">
              <a:latin typeface="Arial" panose="020B0604020202020204" pitchFamily="34" charset="0"/>
              <a:cs typeface="Arial" panose="020B0604020202020204" pitchFamily="34" charset="0"/>
            </a:endParaRPr>
          </a:p>
        </p:txBody>
      </p:sp>
      <p:pic>
        <p:nvPicPr>
          <p:cNvPr id="4" name="Picture 3" descr="D:\office Doc\2017\rma new logo\newrmalogo.png"/>
          <p:cNvPicPr/>
          <p:nvPr/>
        </p:nvPicPr>
        <p:blipFill>
          <a:blip r:embed="rId3" cstate="print">
            <a:extLst>
              <a:ext uri="{BEBA8EAE-BF5A-486C-A8C5-ECC9F3942E4B}">
                <a14:imgProps xmlns:a14="http://schemas.microsoft.com/office/drawing/2010/main">
                  <a14:imgLayer r:embed="rId4">
                    <a14:imgEffect>
                      <a14:brightnessContrast bright="94000"/>
                    </a14:imgEffect>
                  </a14:imgLayer>
                </a14:imgProps>
              </a:ext>
              <a:ext uri="{28A0092B-C50C-407E-A947-70E740481C1C}">
                <a14:useLocalDpi xmlns:a14="http://schemas.microsoft.com/office/drawing/2010/main" val="0"/>
              </a:ext>
            </a:extLst>
          </a:blip>
          <a:srcRect/>
          <a:stretch>
            <a:fillRect/>
          </a:stretch>
        </p:blipFill>
        <p:spPr bwMode="auto">
          <a:xfrm>
            <a:off x="10172701" y="1"/>
            <a:ext cx="2019300" cy="1949471"/>
          </a:xfrm>
          <a:prstGeom prst="rect">
            <a:avLst/>
          </a:prstGeom>
          <a:solidFill>
            <a:schemeClr val="accent1">
              <a:lumMod val="75000"/>
            </a:schemeClr>
          </a:solidFill>
          <a:ln>
            <a:noFill/>
          </a:ln>
        </p:spPr>
      </p:pic>
    </p:spTree>
    <p:extLst>
      <p:ext uri="{BB962C8B-B14F-4D97-AF65-F5344CB8AC3E}">
        <p14:creationId xmlns:p14="http://schemas.microsoft.com/office/powerpoint/2010/main" val="18625810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8611"/>
            <a:ext cx="8477250" cy="1137602"/>
          </a:xfrm>
        </p:spPr>
        <p:txBody>
          <a:bodyPr>
            <a:normAutofit fontScale="90000"/>
          </a:bodyPr>
          <a:lstStyle/>
          <a:p>
            <a:pPr algn="ctr"/>
            <a:r>
              <a:rPr lang="en-GB" b="1" dirty="0" smtClean="0">
                <a:latin typeface="Arial" panose="020B0604020202020204" pitchFamily="34" charset="0"/>
                <a:cs typeface="Arial" panose="020B0604020202020204" pitchFamily="34" charset="0"/>
              </a:rPr>
              <a:t>Bhutan's Domestic Payment Systems</a:t>
            </a:r>
            <a:endParaRPr lang="en-GB" b="1" dirty="0">
              <a:latin typeface="Arial" panose="020B0604020202020204" pitchFamily="34" charset="0"/>
              <a:cs typeface="Arial" panose="020B0604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29458658"/>
              </p:ext>
            </p:extLst>
          </p:nvPr>
        </p:nvGraphicFramePr>
        <p:xfrm>
          <a:off x="617220" y="1446214"/>
          <a:ext cx="10321290" cy="50917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descr="D:\office Doc\2017\rma new logo\newrmalogo.png"/>
          <p:cNvPicPr/>
          <p:nvPr/>
        </p:nvPicPr>
        <p:blipFill>
          <a:blip r:embed="rId8" cstate="print">
            <a:extLst>
              <a:ext uri="{BEBA8EAE-BF5A-486C-A8C5-ECC9F3942E4B}">
                <a14:imgProps xmlns:a14="http://schemas.microsoft.com/office/drawing/2010/main">
                  <a14:imgLayer r:embed="rId9">
                    <a14:imgEffect>
                      <a14:brightnessContrast bright="94000"/>
                    </a14:imgEffect>
                  </a14:imgLayer>
                </a14:imgProps>
              </a:ext>
              <a:ext uri="{28A0092B-C50C-407E-A947-70E740481C1C}">
                <a14:useLocalDpi xmlns:a14="http://schemas.microsoft.com/office/drawing/2010/main" val="0"/>
              </a:ext>
            </a:extLst>
          </a:blip>
          <a:srcRect/>
          <a:stretch>
            <a:fillRect/>
          </a:stretch>
        </p:blipFill>
        <p:spPr bwMode="auto">
          <a:xfrm>
            <a:off x="10172701" y="1"/>
            <a:ext cx="2019300" cy="1949471"/>
          </a:xfrm>
          <a:prstGeom prst="rect">
            <a:avLst/>
          </a:prstGeom>
          <a:solidFill>
            <a:schemeClr val="accent1">
              <a:lumMod val="75000"/>
            </a:schemeClr>
          </a:solidFill>
          <a:ln>
            <a:noFill/>
          </a:ln>
        </p:spPr>
      </p:pic>
    </p:spTree>
    <p:extLst>
      <p:ext uri="{BB962C8B-B14F-4D97-AF65-F5344CB8AC3E}">
        <p14:creationId xmlns:p14="http://schemas.microsoft.com/office/powerpoint/2010/main" val="20788284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0780" y="2163778"/>
            <a:ext cx="10193410" cy="4088432"/>
          </a:xfrm>
        </p:spPr>
        <p:txBody>
          <a:bodyPr/>
          <a:lstStyle/>
          <a:p>
            <a:pPr marL="514350" indent="-514350">
              <a:buAutoNum type="arabicPeriod"/>
            </a:pPr>
            <a:r>
              <a:rPr lang="en-GB" sz="3600" b="1" dirty="0" smtClean="0">
                <a:latin typeface="Arial" panose="020B0604020202020204" pitchFamily="34" charset="0"/>
                <a:cs typeface="Arial" panose="020B0604020202020204" pitchFamily="34" charset="0"/>
              </a:rPr>
              <a:t>Cheque Truncation System (CTS): </a:t>
            </a:r>
          </a:p>
          <a:p>
            <a:pPr>
              <a:buFont typeface="Wingdings" panose="05000000000000000000" pitchFamily="2" charset="2"/>
              <a:buChar char="Ø"/>
            </a:pPr>
            <a:r>
              <a:rPr lang="en-GB" dirty="0" smtClean="0">
                <a:latin typeface="Arial" panose="020B0604020202020204" pitchFamily="34" charset="0"/>
                <a:cs typeface="Arial" panose="020B0604020202020204" pitchFamily="34" charset="0"/>
              </a:rPr>
              <a:t>    Implemented in 2007 to replace physical cheque clearing</a:t>
            </a:r>
          </a:p>
          <a:p>
            <a:pPr>
              <a:buFont typeface="Wingdings" panose="05000000000000000000" pitchFamily="2" charset="2"/>
              <a:buChar char="Ø"/>
            </a:pPr>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   Settlement on T+1 basis</a:t>
            </a:r>
          </a:p>
          <a:p>
            <a:pPr>
              <a:buFont typeface="Wingdings" panose="05000000000000000000" pitchFamily="2" charset="2"/>
              <a:buChar char="Ø"/>
            </a:pPr>
            <a:r>
              <a:rPr lang="en-GB" dirty="0" smtClean="0">
                <a:latin typeface="Arial" panose="020B0604020202020204" pitchFamily="34" charset="0"/>
                <a:cs typeface="Arial" panose="020B0604020202020204" pitchFamily="34" charset="0"/>
              </a:rPr>
              <a:t>    Upgraded to WebCTS system in 2017.</a:t>
            </a:r>
          </a:p>
          <a:p>
            <a:pPr>
              <a:buFont typeface="Wingdings" panose="05000000000000000000" pitchFamily="2" charset="2"/>
              <a:buChar char="Ø"/>
            </a:pPr>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   Scanning handed over to banks.</a:t>
            </a:r>
          </a:p>
        </p:txBody>
      </p:sp>
      <p:pic>
        <p:nvPicPr>
          <p:cNvPr id="5" name="Picture 4" descr="D:\office Doc\2017\rma new logo\newrmalogo.png"/>
          <p:cNvPicPr/>
          <p:nvPr/>
        </p:nvPicPr>
        <p:blipFill>
          <a:blip r:embed="rId3" cstate="print">
            <a:extLst>
              <a:ext uri="{BEBA8EAE-BF5A-486C-A8C5-ECC9F3942E4B}">
                <a14:imgProps xmlns:a14="http://schemas.microsoft.com/office/drawing/2010/main">
                  <a14:imgLayer r:embed="rId4">
                    <a14:imgEffect>
                      <a14:brightnessContrast bright="94000"/>
                    </a14:imgEffect>
                  </a14:imgLayer>
                </a14:imgProps>
              </a:ext>
              <a:ext uri="{28A0092B-C50C-407E-A947-70E740481C1C}">
                <a14:useLocalDpi xmlns:a14="http://schemas.microsoft.com/office/drawing/2010/main" val="0"/>
              </a:ext>
            </a:extLst>
          </a:blip>
          <a:srcRect/>
          <a:stretch>
            <a:fillRect/>
          </a:stretch>
        </p:blipFill>
        <p:spPr bwMode="auto">
          <a:xfrm>
            <a:off x="10172701" y="1"/>
            <a:ext cx="2019300" cy="1949471"/>
          </a:xfrm>
          <a:prstGeom prst="rect">
            <a:avLst/>
          </a:prstGeom>
          <a:solidFill>
            <a:schemeClr val="accent1">
              <a:lumMod val="75000"/>
            </a:schemeClr>
          </a:solidFill>
          <a:ln>
            <a:noFill/>
          </a:ln>
        </p:spPr>
      </p:pic>
    </p:spTree>
    <p:extLst>
      <p:ext uri="{BB962C8B-B14F-4D97-AF65-F5344CB8AC3E}">
        <p14:creationId xmlns:p14="http://schemas.microsoft.com/office/powerpoint/2010/main" val="11704723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28650"/>
            <a:ext cx="9974580" cy="6094366"/>
          </a:xfrm>
        </p:spPr>
        <p:txBody>
          <a:bodyPr/>
          <a:lstStyle/>
          <a:p>
            <a:pPr marL="0" indent="0" algn="ctr">
              <a:buNone/>
            </a:pPr>
            <a:r>
              <a:rPr lang="en-GB" sz="3600" b="1" dirty="0" smtClean="0"/>
              <a:t>2. </a:t>
            </a:r>
            <a:r>
              <a:rPr lang="en-GB" sz="3600" b="1" dirty="0" smtClean="0">
                <a:latin typeface="Arial" panose="020B0604020202020204" pitchFamily="34" charset="0"/>
                <a:cs typeface="Arial" panose="020B0604020202020204" pitchFamily="34" charset="0"/>
              </a:rPr>
              <a:t>Electronic Funds Transfer &amp; Clearing System (2010).</a:t>
            </a:r>
          </a:p>
          <a:p>
            <a:pPr>
              <a:buFont typeface="Wingdings" panose="05000000000000000000" pitchFamily="2" charset="2"/>
              <a:buChar char="Ø"/>
            </a:pPr>
            <a:r>
              <a:rPr lang="en-GB" dirty="0" smtClean="0">
                <a:latin typeface="Arial" panose="020B0604020202020204" pitchFamily="34" charset="0"/>
                <a:cs typeface="Arial" panose="020B0604020202020204" pitchFamily="34" charset="0"/>
              </a:rPr>
              <a:t>   Offers three electronic payment system :-</a:t>
            </a:r>
          </a:p>
          <a:p>
            <a:pPr marL="0" indent="0">
              <a:buNone/>
            </a:pPr>
            <a:r>
              <a:rPr lang="en-GB" dirty="0" smtClean="0">
                <a:latin typeface="Arial" panose="020B0604020202020204" pitchFamily="34" charset="0"/>
                <a:cs typeface="Arial" panose="020B0604020202020204" pitchFamily="34" charset="0"/>
              </a:rPr>
              <a:t> (i) </a:t>
            </a:r>
            <a:r>
              <a:rPr lang="en-GB" b="1" dirty="0" smtClean="0">
                <a:latin typeface="Arial" panose="020B0604020202020204" pitchFamily="34" charset="0"/>
                <a:cs typeface="Arial" panose="020B0604020202020204" pitchFamily="34" charset="0"/>
              </a:rPr>
              <a:t>National Electronic Clearing System Credit </a:t>
            </a:r>
            <a:r>
              <a:rPr lang="en-GB" dirty="0" smtClean="0">
                <a:latin typeface="Arial" panose="020B0604020202020204" pitchFamily="34" charset="0"/>
                <a:cs typeface="Arial" panose="020B0604020202020204" pitchFamily="34" charset="0"/>
              </a:rPr>
              <a:t>– </a:t>
            </a:r>
            <a:r>
              <a:rPr lang="en-GB" i="1" dirty="0" smtClean="0">
                <a:latin typeface="Arial" panose="020B0604020202020204" pitchFamily="34" charset="0"/>
                <a:cs typeface="Arial" panose="020B0604020202020204" pitchFamily="34" charset="0"/>
              </a:rPr>
              <a:t>for interbank  single debit and multiple Credit </a:t>
            </a:r>
            <a:endParaRPr lang="en-GB" dirty="0" smtClean="0">
              <a:latin typeface="Arial" panose="020B0604020202020204" pitchFamily="34" charset="0"/>
              <a:cs typeface="Arial" panose="020B0604020202020204" pitchFamily="34" charset="0"/>
            </a:endParaRPr>
          </a:p>
          <a:p>
            <a:pPr marL="0" indent="0">
              <a:buNone/>
            </a:pPr>
            <a:r>
              <a:rPr lang="en-GB" dirty="0" smtClean="0">
                <a:latin typeface="Arial" panose="020B0604020202020204" pitchFamily="34" charset="0"/>
                <a:cs typeface="Arial" panose="020B0604020202020204" pitchFamily="34" charset="0"/>
              </a:rPr>
              <a:t>(ii) </a:t>
            </a:r>
            <a:r>
              <a:rPr lang="en-GB" b="1" dirty="0" smtClean="0">
                <a:latin typeface="Arial" panose="020B0604020202020204" pitchFamily="34" charset="0"/>
                <a:cs typeface="Arial" panose="020B0604020202020204" pitchFamily="34" charset="0"/>
              </a:rPr>
              <a:t>National Electronic Clearing System Debit  </a:t>
            </a:r>
            <a:r>
              <a:rPr lang="en-GB" dirty="0" smtClean="0">
                <a:latin typeface="Arial" panose="020B0604020202020204" pitchFamily="34" charset="0"/>
                <a:cs typeface="Arial" panose="020B0604020202020204" pitchFamily="34" charset="0"/>
              </a:rPr>
              <a:t>- </a:t>
            </a:r>
            <a:r>
              <a:rPr lang="en-GB" i="1" dirty="0" smtClean="0">
                <a:latin typeface="Arial" panose="020B0604020202020204" pitchFamily="34" charset="0"/>
                <a:cs typeface="Arial" panose="020B0604020202020204" pitchFamily="34" charset="0"/>
              </a:rPr>
              <a:t>for interbank multiple debit and single credit.</a:t>
            </a:r>
            <a:endParaRPr lang="en-GB" dirty="0" smtClean="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(iii) </a:t>
            </a:r>
            <a:r>
              <a:rPr lang="en-GB" b="1" dirty="0" smtClean="0">
                <a:latin typeface="Arial" panose="020B0604020202020204" pitchFamily="34" charset="0"/>
                <a:cs typeface="Arial" panose="020B0604020202020204" pitchFamily="34" charset="0"/>
              </a:rPr>
              <a:t>National Electronic Funds Transfer </a:t>
            </a:r>
            <a:r>
              <a:rPr lang="en-GB" dirty="0" smtClean="0">
                <a:latin typeface="Arial" panose="020B0604020202020204" pitchFamily="34" charset="0"/>
                <a:cs typeface="Arial" panose="020B0604020202020204" pitchFamily="34" charset="0"/>
              </a:rPr>
              <a:t>– </a:t>
            </a:r>
            <a:r>
              <a:rPr lang="en-GB" i="1" dirty="0" smtClean="0">
                <a:latin typeface="Arial" panose="020B0604020202020204" pitchFamily="34" charset="0"/>
                <a:cs typeface="Arial" panose="020B0604020202020204" pitchFamily="34" charset="0"/>
              </a:rPr>
              <a:t>interbank one to one transfer.</a:t>
            </a:r>
          </a:p>
          <a:p>
            <a:pPr marL="0" indent="0">
              <a:buNone/>
            </a:pPr>
            <a:r>
              <a:rPr lang="en-GB" dirty="0" smtClean="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552456248"/>
              </p:ext>
            </p:extLst>
          </p:nvPr>
        </p:nvGraphicFramePr>
        <p:xfrm>
          <a:off x="994410" y="4994910"/>
          <a:ext cx="10504169" cy="1859280"/>
        </p:xfrm>
        <a:graphic>
          <a:graphicData uri="http://schemas.openxmlformats.org/drawingml/2006/table">
            <a:tbl>
              <a:tblPr>
                <a:tableStyleId>{5C22544A-7EE6-4342-B048-85BDC9FD1C3A}</a:tableStyleId>
              </a:tblPr>
              <a:tblGrid>
                <a:gridCol w="1127363">
                  <a:extLst>
                    <a:ext uri="{9D8B030D-6E8A-4147-A177-3AD203B41FA5}">
                      <a16:colId xmlns:a16="http://schemas.microsoft.com/office/drawing/2014/main" xmlns="" val="4012155622"/>
                    </a:ext>
                  </a:extLst>
                </a:gridCol>
                <a:gridCol w="2254728">
                  <a:extLst>
                    <a:ext uri="{9D8B030D-6E8A-4147-A177-3AD203B41FA5}">
                      <a16:colId xmlns:a16="http://schemas.microsoft.com/office/drawing/2014/main" xmlns="" val="2244017713"/>
                    </a:ext>
                  </a:extLst>
                </a:gridCol>
                <a:gridCol w="2254728">
                  <a:extLst>
                    <a:ext uri="{9D8B030D-6E8A-4147-A177-3AD203B41FA5}">
                      <a16:colId xmlns:a16="http://schemas.microsoft.com/office/drawing/2014/main" xmlns="" val="2985523669"/>
                    </a:ext>
                  </a:extLst>
                </a:gridCol>
                <a:gridCol w="2433675">
                  <a:extLst>
                    <a:ext uri="{9D8B030D-6E8A-4147-A177-3AD203B41FA5}">
                      <a16:colId xmlns:a16="http://schemas.microsoft.com/office/drawing/2014/main" xmlns="" val="3351191594"/>
                    </a:ext>
                  </a:extLst>
                </a:gridCol>
                <a:gridCol w="2433675">
                  <a:extLst>
                    <a:ext uri="{9D8B030D-6E8A-4147-A177-3AD203B41FA5}">
                      <a16:colId xmlns:a16="http://schemas.microsoft.com/office/drawing/2014/main" xmlns="" val="351853266"/>
                    </a:ext>
                  </a:extLst>
                </a:gridCol>
              </a:tblGrid>
              <a:tr h="327947">
                <a:tc rowSpan="2">
                  <a:txBody>
                    <a:bodyPr/>
                    <a:lstStyle/>
                    <a:p>
                      <a:pPr algn="ctr" fontAlgn="b"/>
                      <a:r>
                        <a:rPr lang="en-GB" sz="2400" b="1" u="none" strike="noStrike" dirty="0">
                          <a:effectLst/>
                          <a:latin typeface="Arial" panose="020B0604020202020204" pitchFamily="34" charset="0"/>
                          <a:cs typeface="Arial" panose="020B0604020202020204" pitchFamily="34" charset="0"/>
                        </a:rPr>
                        <a:t>Year </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gridSpan="2">
                  <a:txBody>
                    <a:bodyPr/>
                    <a:lstStyle/>
                    <a:p>
                      <a:pPr algn="ctr" rtl="0" fontAlgn="b"/>
                      <a:r>
                        <a:rPr lang="en-GB" sz="2400" b="1" u="none" strike="noStrike" dirty="0">
                          <a:effectLst/>
                        </a:rPr>
                        <a:t>NEFT</a:t>
                      </a:r>
                      <a:endParaRPr lang="en-GB" sz="2400" b="1" i="0" u="none" strike="noStrike" dirty="0">
                        <a:solidFill>
                          <a:srgbClr val="000000"/>
                        </a:solidFill>
                        <a:effectLst/>
                        <a:latin typeface="Calibri" panose="020F0502020204030204" pitchFamily="34" charset="0"/>
                      </a:endParaRPr>
                    </a:p>
                  </a:txBody>
                  <a:tcPr marL="7620" marR="7620" marT="7620" marB="0" anchor="b">
                    <a:solidFill>
                      <a:srgbClr val="00B0F0"/>
                    </a:solidFill>
                  </a:tcPr>
                </a:tc>
                <a:tc hMerge="1">
                  <a:txBody>
                    <a:bodyPr/>
                    <a:lstStyle/>
                    <a:p>
                      <a:endParaRPr lang="en-GB"/>
                    </a:p>
                  </a:txBody>
                  <a:tcPr/>
                </a:tc>
                <a:tc gridSpan="2">
                  <a:txBody>
                    <a:bodyPr/>
                    <a:lstStyle/>
                    <a:p>
                      <a:pPr algn="ctr" rtl="0" fontAlgn="b"/>
                      <a:r>
                        <a:rPr lang="en-GB" sz="2400" b="1" u="none" strike="noStrike" dirty="0">
                          <a:effectLst/>
                          <a:latin typeface="Arial" panose="020B0604020202020204" pitchFamily="34" charset="0"/>
                          <a:cs typeface="Arial" panose="020B0604020202020204" pitchFamily="34" charset="0"/>
                        </a:rPr>
                        <a:t>NECS</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hMerge="1">
                  <a:txBody>
                    <a:bodyPr/>
                    <a:lstStyle/>
                    <a:p>
                      <a:endParaRPr lang="en-GB"/>
                    </a:p>
                  </a:txBody>
                  <a:tcPr/>
                </a:tc>
                <a:extLst>
                  <a:ext uri="{0D108BD9-81ED-4DB2-BD59-A6C34878D82A}">
                    <a16:rowId xmlns:a16="http://schemas.microsoft.com/office/drawing/2014/main" xmlns="" val="1541731031"/>
                  </a:ext>
                </a:extLst>
              </a:tr>
              <a:tr h="649200">
                <a:tc vMerge="1">
                  <a:txBody>
                    <a:bodyPr/>
                    <a:lstStyle/>
                    <a:p>
                      <a:endParaRPr lang="en-GB"/>
                    </a:p>
                  </a:txBody>
                  <a:tcPr/>
                </a:tc>
                <a:tc>
                  <a:txBody>
                    <a:bodyPr/>
                    <a:lstStyle/>
                    <a:p>
                      <a:pPr algn="ctr" rtl="0" fontAlgn="b"/>
                      <a:r>
                        <a:rPr lang="en-GB" sz="2400" b="1" u="none" strike="noStrike" dirty="0" smtClean="0">
                          <a:effectLst/>
                          <a:latin typeface="Arial" panose="020B0604020202020204" pitchFamily="34" charset="0"/>
                          <a:cs typeface="Arial" panose="020B0604020202020204" pitchFamily="34" charset="0"/>
                        </a:rPr>
                        <a:t>Transactions </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u="none" strike="noStrike" dirty="0">
                          <a:effectLst/>
                          <a:latin typeface="Arial" panose="020B0604020202020204" pitchFamily="34" charset="0"/>
                          <a:cs typeface="Arial" panose="020B0604020202020204" pitchFamily="34" charset="0"/>
                        </a:rPr>
                        <a:t>Value in Nu (Million)</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u="none" strike="noStrike" dirty="0">
                          <a:effectLst/>
                          <a:latin typeface="Arial" panose="020B0604020202020204" pitchFamily="34" charset="0"/>
                          <a:cs typeface="Arial" panose="020B0604020202020204" pitchFamily="34" charset="0"/>
                        </a:rPr>
                        <a:t>Number</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u="none" strike="noStrike" dirty="0">
                          <a:effectLst/>
                          <a:latin typeface="Arial" panose="020B0604020202020204" pitchFamily="34" charset="0"/>
                          <a:cs typeface="Arial" panose="020B0604020202020204" pitchFamily="34" charset="0"/>
                        </a:rPr>
                        <a:t>Value in Nu (Million)</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extLst>
                  <a:ext uri="{0D108BD9-81ED-4DB2-BD59-A6C34878D82A}">
                    <a16:rowId xmlns:a16="http://schemas.microsoft.com/office/drawing/2014/main" xmlns="" val="3751867192"/>
                  </a:ext>
                </a:extLst>
              </a:tr>
              <a:tr h="327947">
                <a:tc>
                  <a:txBody>
                    <a:bodyPr/>
                    <a:lstStyle/>
                    <a:p>
                      <a:pPr algn="ctr" rtl="0" fontAlgn="b"/>
                      <a:r>
                        <a:rPr lang="en-GB" sz="2400" b="1" u="none" strike="noStrike">
                          <a:effectLst/>
                          <a:latin typeface="Arial" panose="020B0604020202020204" pitchFamily="34" charset="0"/>
                          <a:cs typeface="Arial" panose="020B0604020202020204" pitchFamily="34" charset="0"/>
                        </a:rPr>
                        <a:t>2017</a:t>
                      </a:r>
                      <a:endParaRPr lang="en-GB" sz="2400" b="1"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u="none" strike="noStrike" dirty="0">
                          <a:effectLst/>
                          <a:latin typeface="Arial" panose="020B0604020202020204" pitchFamily="34" charset="0"/>
                          <a:cs typeface="Arial" panose="020B0604020202020204" pitchFamily="34" charset="0"/>
                        </a:rPr>
                        <a:t>12,483</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u="none" strike="noStrike" dirty="0">
                          <a:effectLst/>
                          <a:latin typeface="Arial" panose="020B0604020202020204" pitchFamily="34" charset="0"/>
                          <a:cs typeface="Arial" panose="020B0604020202020204" pitchFamily="34" charset="0"/>
                        </a:rPr>
                        <a:t>39,978.46</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u="none" strike="noStrike" dirty="0">
                          <a:effectLst/>
                          <a:latin typeface="Arial" panose="020B0604020202020204" pitchFamily="34" charset="0"/>
                          <a:cs typeface="Arial" panose="020B0604020202020204" pitchFamily="34" charset="0"/>
                        </a:rPr>
                        <a:t>137,454</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u="none" strike="noStrike" dirty="0">
                          <a:effectLst/>
                          <a:latin typeface="Arial" panose="020B0604020202020204" pitchFamily="34" charset="0"/>
                          <a:cs typeface="Arial" panose="020B0604020202020204" pitchFamily="34" charset="0"/>
                        </a:rPr>
                        <a:t>1,202.76</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extLst>
                  <a:ext uri="{0D108BD9-81ED-4DB2-BD59-A6C34878D82A}">
                    <a16:rowId xmlns:a16="http://schemas.microsoft.com/office/drawing/2014/main" xmlns="" val="2737021400"/>
                  </a:ext>
                </a:extLst>
              </a:tr>
              <a:tr h="327947">
                <a:tc>
                  <a:txBody>
                    <a:bodyPr/>
                    <a:lstStyle/>
                    <a:p>
                      <a:pPr algn="ctr" rtl="0" fontAlgn="b"/>
                      <a:r>
                        <a:rPr lang="en-GB" sz="2400" b="1" u="none" strike="noStrike">
                          <a:effectLst/>
                          <a:latin typeface="Arial" panose="020B0604020202020204" pitchFamily="34" charset="0"/>
                          <a:cs typeface="Arial" panose="020B0604020202020204" pitchFamily="34" charset="0"/>
                        </a:rPr>
                        <a:t>2018</a:t>
                      </a:r>
                      <a:endParaRPr lang="en-GB" sz="2400" b="1"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i="0" u="none" strike="noStrike" dirty="0" smtClean="0">
                          <a:solidFill>
                            <a:schemeClr val="dk1"/>
                          </a:solidFill>
                          <a:effectLst/>
                          <a:latin typeface="Arial" panose="020B0604020202020204" pitchFamily="34" charset="0"/>
                          <a:cs typeface="Arial" panose="020B0604020202020204" pitchFamily="34" charset="0"/>
                        </a:rPr>
                        <a:t>7,300</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i="0" u="none" strike="noStrike" dirty="0" smtClean="0">
                          <a:solidFill>
                            <a:srgbClr val="000000"/>
                          </a:solidFill>
                          <a:effectLst/>
                          <a:latin typeface="Arial" panose="020B0604020202020204" pitchFamily="34" charset="0"/>
                          <a:cs typeface="Arial" panose="020B0604020202020204" pitchFamily="34" charset="0"/>
                        </a:rPr>
                        <a:t>20,076.83</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u="none" strike="noStrike" dirty="0" smtClean="0">
                          <a:effectLst/>
                          <a:latin typeface="Arial" panose="020B0604020202020204" pitchFamily="34" charset="0"/>
                          <a:cs typeface="Arial" panose="020B0604020202020204" pitchFamily="34" charset="0"/>
                        </a:rPr>
                        <a:t>73,748</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i="0" u="none" strike="noStrike" dirty="0" smtClean="0">
                          <a:solidFill>
                            <a:srgbClr val="000000"/>
                          </a:solidFill>
                          <a:effectLst/>
                          <a:latin typeface="Arial" panose="020B0604020202020204" pitchFamily="34" charset="0"/>
                          <a:cs typeface="Arial" panose="020B0604020202020204" pitchFamily="34" charset="0"/>
                        </a:rPr>
                        <a:t>656.63</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extLst>
                  <a:ext uri="{0D108BD9-81ED-4DB2-BD59-A6C34878D82A}">
                    <a16:rowId xmlns:a16="http://schemas.microsoft.com/office/drawing/2014/main" xmlns="" val="2767241302"/>
                  </a:ext>
                </a:extLst>
              </a:tr>
            </a:tbl>
          </a:graphicData>
        </a:graphic>
      </p:graphicFrame>
      <p:pic>
        <p:nvPicPr>
          <p:cNvPr id="5" name="Picture 4" descr="D:\office Doc\2017\rma new logo\newrmalogo.png"/>
          <p:cNvPicPr/>
          <p:nvPr/>
        </p:nvPicPr>
        <p:blipFill>
          <a:blip r:embed="rId3" cstate="print">
            <a:extLst>
              <a:ext uri="{BEBA8EAE-BF5A-486C-A8C5-ECC9F3942E4B}">
                <a14:imgProps xmlns:a14="http://schemas.microsoft.com/office/drawing/2010/main">
                  <a14:imgLayer r:embed="rId4">
                    <a14:imgEffect>
                      <a14:brightnessContrast bright="94000"/>
                    </a14:imgEffect>
                  </a14:imgLayer>
                </a14:imgProps>
              </a:ext>
              <a:ext uri="{28A0092B-C50C-407E-A947-70E740481C1C}">
                <a14:useLocalDpi xmlns:a14="http://schemas.microsoft.com/office/drawing/2010/main" val="0"/>
              </a:ext>
            </a:extLst>
          </a:blip>
          <a:srcRect/>
          <a:stretch>
            <a:fillRect/>
          </a:stretch>
        </p:blipFill>
        <p:spPr bwMode="auto">
          <a:xfrm>
            <a:off x="10172701" y="1"/>
            <a:ext cx="2019300" cy="1949471"/>
          </a:xfrm>
          <a:prstGeom prst="rect">
            <a:avLst/>
          </a:prstGeom>
          <a:solidFill>
            <a:schemeClr val="accent1">
              <a:lumMod val="75000"/>
            </a:schemeClr>
          </a:solidFill>
          <a:ln>
            <a:noFill/>
          </a:ln>
        </p:spPr>
      </p:pic>
    </p:spTree>
    <p:extLst>
      <p:ext uri="{BB962C8B-B14F-4D97-AF65-F5344CB8AC3E}">
        <p14:creationId xmlns:p14="http://schemas.microsoft.com/office/powerpoint/2010/main" val="6207021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45870"/>
            <a:ext cx="10020300" cy="4931093"/>
          </a:xfrm>
        </p:spPr>
        <p:txBody>
          <a:bodyPr/>
          <a:lstStyle/>
          <a:p>
            <a:pPr marL="0" indent="0">
              <a:buNone/>
            </a:pPr>
            <a:r>
              <a:rPr lang="en-GB" sz="3600" b="1" dirty="0" smtClean="0"/>
              <a:t>3. </a:t>
            </a:r>
            <a:r>
              <a:rPr lang="en-GB" sz="3600" b="1" dirty="0" smtClean="0">
                <a:latin typeface="Arial" panose="020B0604020202020204" pitchFamily="34" charset="0"/>
                <a:cs typeface="Arial" panose="020B0604020202020204" pitchFamily="34" charset="0"/>
              </a:rPr>
              <a:t>Bhutan Financial Switch (BFS):</a:t>
            </a:r>
          </a:p>
          <a:p>
            <a:pPr>
              <a:buFont typeface="Wingdings" panose="05000000000000000000" pitchFamily="2" charset="2"/>
              <a:buChar char="Ø"/>
            </a:pPr>
            <a:r>
              <a:rPr lang="ts-ZA" dirty="0" smtClean="0">
                <a:latin typeface="Arial" panose="020B0604020202020204" pitchFamily="34" charset="0"/>
                <a:cs typeface="Arial" panose="020B0604020202020204" pitchFamily="34" charset="0"/>
              </a:rPr>
              <a:t> Enabled interoperability of ATMs and PoS since 2011.</a:t>
            </a:r>
          </a:p>
          <a:p>
            <a:pPr>
              <a:buFont typeface="Wingdings" panose="05000000000000000000" pitchFamily="2" charset="2"/>
              <a:buChar char="Ø"/>
            </a:pPr>
            <a:r>
              <a:rPr lang="ts-ZA" dirty="0" smtClean="0">
                <a:latin typeface="Arial" panose="020B0604020202020204" pitchFamily="34" charset="0"/>
                <a:cs typeface="Arial" panose="020B0604020202020204" pitchFamily="34" charset="0"/>
              </a:rPr>
              <a:t> Economical deployment of ATMs and PoS by pooling resources together.</a:t>
            </a:r>
            <a:endParaRPr lang="en-US"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GB" dirty="0" smtClean="0">
                <a:latin typeface="Arial" panose="020B0604020202020204" pitchFamily="34" charset="0"/>
                <a:cs typeface="Arial" panose="020B0604020202020204" pitchFamily="34" charset="0"/>
              </a:rPr>
              <a:t> Five member banks connects their CBS Switch with BFS.</a:t>
            </a:r>
          </a:p>
          <a:p>
            <a:pPr>
              <a:buFont typeface="Wingdings" panose="05000000000000000000" pitchFamily="2" charset="2"/>
              <a:buChar char="Ø"/>
            </a:pPr>
            <a:r>
              <a:rPr lang="en-GB" dirty="0" smtClean="0">
                <a:latin typeface="Arial" panose="020B0604020202020204" pitchFamily="34" charset="0"/>
                <a:cs typeface="Arial" panose="020B0604020202020204" pitchFamily="34" charset="0"/>
              </a:rPr>
              <a:t>Net Deferred Settlement (T+1).</a:t>
            </a:r>
            <a:endParaRPr lang="en-GB" dirty="0">
              <a:latin typeface="Arial" panose="020B0604020202020204" pitchFamily="34" charset="0"/>
              <a:cs typeface="Arial" panose="020B0604020202020204" pitchFamily="34" charset="0"/>
            </a:endParaRPr>
          </a:p>
        </p:txBody>
      </p:sp>
      <p:pic>
        <p:nvPicPr>
          <p:cNvPr id="4" name="Picture 3" descr="D:\office Doc\2017\rma new logo\newrmalogo.png"/>
          <p:cNvPicPr/>
          <p:nvPr/>
        </p:nvPicPr>
        <p:blipFill>
          <a:blip r:embed="rId3" cstate="print">
            <a:extLst>
              <a:ext uri="{BEBA8EAE-BF5A-486C-A8C5-ECC9F3942E4B}">
                <a14:imgProps xmlns:a14="http://schemas.microsoft.com/office/drawing/2010/main">
                  <a14:imgLayer r:embed="rId4">
                    <a14:imgEffect>
                      <a14:brightnessContrast bright="94000"/>
                    </a14:imgEffect>
                  </a14:imgLayer>
                </a14:imgProps>
              </a:ext>
              <a:ext uri="{28A0092B-C50C-407E-A947-70E740481C1C}">
                <a14:useLocalDpi xmlns:a14="http://schemas.microsoft.com/office/drawing/2010/main" val="0"/>
              </a:ext>
            </a:extLst>
          </a:blip>
          <a:srcRect/>
          <a:stretch>
            <a:fillRect/>
          </a:stretch>
        </p:blipFill>
        <p:spPr bwMode="auto">
          <a:xfrm>
            <a:off x="10172701" y="1"/>
            <a:ext cx="2019300" cy="1949471"/>
          </a:xfrm>
          <a:prstGeom prst="rect">
            <a:avLst/>
          </a:prstGeom>
          <a:solidFill>
            <a:schemeClr val="accent1">
              <a:lumMod val="75000"/>
            </a:schemeClr>
          </a:solidFill>
          <a:ln>
            <a:noFill/>
          </a:ln>
        </p:spPr>
      </p:pic>
    </p:spTree>
    <p:extLst>
      <p:ext uri="{BB962C8B-B14F-4D97-AF65-F5344CB8AC3E}">
        <p14:creationId xmlns:p14="http://schemas.microsoft.com/office/powerpoint/2010/main" val="15777339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2074" y="731521"/>
            <a:ext cx="9863546" cy="5416730"/>
          </a:xfrm>
        </p:spPr>
        <p:txBody>
          <a:bodyPr/>
          <a:lstStyle/>
          <a:p>
            <a:pPr marL="0" indent="0">
              <a:buNone/>
            </a:pPr>
            <a:r>
              <a:rPr lang="en-GB" sz="3200" b="1" dirty="0" smtClean="0"/>
              <a:t>4. </a:t>
            </a:r>
            <a:r>
              <a:rPr lang="en-GB" sz="3200" b="1" dirty="0" smtClean="0">
                <a:latin typeface="Arial" panose="020B0604020202020204" pitchFamily="34" charset="0"/>
                <a:cs typeface="Arial" panose="020B0604020202020204" pitchFamily="34" charset="0"/>
              </a:rPr>
              <a:t>Bhutan Immediate Payment Service (BIPS):</a:t>
            </a:r>
          </a:p>
          <a:p>
            <a:pPr>
              <a:buFont typeface="Wingdings" panose="05000000000000000000" pitchFamily="2" charset="2"/>
              <a:buChar char="Ø"/>
            </a:pPr>
            <a:r>
              <a:rPr lang="ts-ZA" dirty="0" smtClean="0">
                <a:latin typeface="Arial" panose="020B0604020202020204" pitchFamily="34" charset="0"/>
                <a:cs typeface="Arial" panose="020B0604020202020204" pitchFamily="34" charset="0"/>
              </a:rPr>
              <a:t> launched in 2017.</a:t>
            </a:r>
          </a:p>
          <a:p>
            <a:pPr>
              <a:buFont typeface="Wingdings" panose="05000000000000000000" pitchFamily="2" charset="2"/>
              <a:buChar char="Ø"/>
            </a:pPr>
            <a:r>
              <a:rPr lang="ts-ZA" dirty="0" smtClean="0">
                <a:latin typeface="Arial" panose="020B0604020202020204" pitchFamily="34" charset="0"/>
                <a:cs typeface="Arial" panose="020B0604020202020204" pitchFamily="34" charset="0"/>
              </a:rPr>
              <a:t> Platform for online Payment Gateway to facilitate making online payments for G2C, C2G and P2P.</a:t>
            </a:r>
          </a:p>
          <a:p>
            <a:pPr>
              <a:buFont typeface="Wingdings" panose="05000000000000000000" pitchFamily="2" charset="2"/>
              <a:buChar char="Ø"/>
            </a:pPr>
            <a:r>
              <a:rPr lang="ts-ZA" dirty="0" smtClean="0">
                <a:latin typeface="Arial" panose="020B0604020202020204" pitchFamily="34" charset="0"/>
                <a:cs typeface="Arial" panose="020B0604020202020204" pitchFamily="34" charset="0"/>
              </a:rPr>
              <a:t> Serves as an efficient retail payment system.</a:t>
            </a:r>
          </a:p>
          <a:p>
            <a:pPr>
              <a:buFont typeface="Wingdings" panose="05000000000000000000" pitchFamily="2" charset="2"/>
              <a:buChar char="Ø"/>
            </a:pPr>
            <a:endParaRPr lang="en-GB" dirty="0" smtClean="0"/>
          </a:p>
          <a:p>
            <a:pPr>
              <a:buFont typeface="Wingdings" panose="05000000000000000000" pitchFamily="2" charset="2"/>
              <a:buChar char="Ø"/>
            </a:pP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555406049"/>
              </p:ext>
            </p:extLst>
          </p:nvPr>
        </p:nvGraphicFramePr>
        <p:xfrm>
          <a:off x="812073" y="4152721"/>
          <a:ext cx="10515603" cy="2832891"/>
        </p:xfrm>
        <a:graphic>
          <a:graphicData uri="http://schemas.openxmlformats.org/drawingml/2006/table">
            <a:tbl>
              <a:tblPr>
                <a:tableStyleId>{5C22544A-7EE6-4342-B048-85BDC9FD1C3A}</a:tableStyleId>
              </a:tblPr>
              <a:tblGrid>
                <a:gridCol w="1002812">
                  <a:extLst>
                    <a:ext uri="{9D8B030D-6E8A-4147-A177-3AD203B41FA5}">
                      <a16:colId xmlns:a16="http://schemas.microsoft.com/office/drawing/2014/main" xmlns="" val="441922951"/>
                    </a:ext>
                  </a:extLst>
                </a:gridCol>
                <a:gridCol w="1253515">
                  <a:extLst>
                    <a:ext uri="{9D8B030D-6E8A-4147-A177-3AD203B41FA5}">
                      <a16:colId xmlns:a16="http://schemas.microsoft.com/office/drawing/2014/main" xmlns="" val="3827188860"/>
                    </a:ext>
                  </a:extLst>
                </a:gridCol>
                <a:gridCol w="1754922">
                  <a:extLst>
                    <a:ext uri="{9D8B030D-6E8A-4147-A177-3AD203B41FA5}">
                      <a16:colId xmlns:a16="http://schemas.microsoft.com/office/drawing/2014/main" xmlns="" val="2182587158"/>
                    </a:ext>
                  </a:extLst>
                </a:gridCol>
                <a:gridCol w="1754922">
                  <a:extLst>
                    <a:ext uri="{9D8B030D-6E8A-4147-A177-3AD203B41FA5}">
                      <a16:colId xmlns:a16="http://schemas.microsoft.com/office/drawing/2014/main" xmlns="" val="2777993442"/>
                    </a:ext>
                  </a:extLst>
                </a:gridCol>
                <a:gridCol w="1685282">
                  <a:extLst>
                    <a:ext uri="{9D8B030D-6E8A-4147-A177-3AD203B41FA5}">
                      <a16:colId xmlns:a16="http://schemas.microsoft.com/office/drawing/2014/main" xmlns="" val="136087159"/>
                    </a:ext>
                  </a:extLst>
                </a:gridCol>
                <a:gridCol w="1685282">
                  <a:extLst>
                    <a:ext uri="{9D8B030D-6E8A-4147-A177-3AD203B41FA5}">
                      <a16:colId xmlns:a16="http://schemas.microsoft.com/office/drawing/2014/main" xmlns="" val="2944980050"/>
                    </a:ext>
                  </a:extLst>
                </a:gridCol>
                <a:gridCol w="1378868">
                  <a:extLst>
                    <a:ext uri="{9D8B030D-6E8A-4147-A177-3AD203B41FA5}">
                      <a16:colId xmlns:a16="http://schemas.microsoft.com/office/drawing/2014/main" xmlns="" val="1280860559"/>
                    </a:ext>
                  </a:extLst>
                </a:gridCol>
              </a:tblGrid>
              <a:tr h="486045">
                <a:tc rowSpan="3">
                  <a:txBody>
                    <a:bodyPr/>
                    <a:lstStyle/>
                    <a:p>
                      <a:pPr algn="ctr" fontAlgn="ctr"/>
                      <a:r>
                        <a:rPr lang="en-GB" sz="2400" b="1" u="none" strike="noStrike" dirty="0">
                          <a:effectLst/>
                          <a:latin typeface="Arial" panose="020B0604020202020204" pitchFamily="34" charset="0"/>
                          <a:cs typeface="Arial" panose="020B0604020202020204" pitchFamily="34" charset="0"/>
                        </a:rPr>
                        <a:t>Year</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rgbClr val="00B0F0"/>
                    </a:solidFill>
                  </a:tcPr>
                </a:tc>
                <a:tc gridSpan="6">
                  <a:txBody>
                    <a:bodyPr/>
                    <a:lstStyle/>
                    <a:p>
                      <a:pPr algn="ctr" rtl="0" fontAlgn="b"/>
                      <a:r>
                        <a:rPr lang="en-GB" sz="2400" b="1" u="none" strike="noStrike" dirty="0">
                          <a:effectLst/>
                          <a:latin typeface="Arial" panose="020B0604020202020204" pitchFamily="34" charset="0"/>
                          <a:cs typeface="Arial" panose="020B0604020202020204" pitchFamily="34" charset="0"/>
                        </a:rPr>
                        <a:t>Bhutan Financial Switch</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xmlns="" val="3411743520"/>
                  </a:ext>
                </a:extLst>
              </a:tr>
              <a:tr h="502806">
                <a:tc vMerge="1">
                  <a:txBody>
                    <a:bodyPr/>
                    <a:lstStyle/>
                    <a:p>
                      <a:endParaRPr lang="en-GB"/>
                    </a:p>
                  </a:txBody>
                  <a:tcPr/>
                </a:tc>
                <a:tc gridSpan="2">
                  <a:txBody>
                    <a:bodyPr/>
                    <a:lstStyle/>
                    <a:p>
                      <a:pPr algn="ctr" rtl="0" fontAlgn="b"/>
                      <a:r>
                        <a:rPr lang="en-GB" sz="2400" b="1" u="none" strike="noStrike" dirty="0">
                          <a:effectLst/>
                          <a:latin typeface="Arial" panose="020B0604020202020204" pitchFamily="34" charset="0"/>
                          <a:cs typeface="Arial" panose="020B0604020202020204" pitchFamily="34" charset="0"/>
                        </a:rPr>
                        <a:t>BIPS (Jan2017)</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hMerge="1">
                  <a:txBody>
                    <a:bodyPr/>
                    <a:lstStyle/>
                    <a:p>
                      <a:endParaRPr lang="en-GB"/>
                    </a:p>
                  </a:txBody>
                  <a:tcPr/>
                </a:tc>
                <a:tc gridSpan="2">
                  <a:txBody>
                    <a:bodyPr/>
                    <a:lstStyle/>
                    <a:p>
                      <a:pPr algn="ctr" rtl="0" fontAlgn="b"/>
                      <a:r>
                        <a:rPr lang="en-GB" sz="2400" b="1" u="none" strike="noStrike" dirty="0">
                          <a:effectLst/>
                          <a:latin typeface="Arial" panose="020B0604020202020204" pitchFamily="34" charset="0"/>
                          <a:cs typeface="Arial" panose="020B0604020202020204" pitchFamily="34" charset="0"/>
                        </a:rPr>
                        <a:t>ATM</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hMerge="1">
                  <a:txBody>
                    <a:bodyPr/>
                    <a:lstStyle/>
                    <a:p>
                      <a:endParaRPr lang="en-GB"/>
                    </a:p>
                  </a:txBody>
                  <a:tcPr/>
                </a:tc>
                <a:tc gridSpan="2">
                  <a:txBody>
                    <a:bodyPr/>
                    <a:lstStyle/>
                    <a:p>
                      <a:pPr algn="ctr" rtl="0" fontAlgn="b"/>
                      <a:r>
                        <a:rPr lang="en-GB" sz="2400" b="1" u="none" strike="noStrike">
                          <a:effectLst/>
                          <a:latin typeface="Arial" panose="020B0604020202020204" pitchFamily="34" charset="0"/>
                          <a:cs typeface="Arial" panose="020B0604020202020204" pitchFamily="34" charset="0"/>
                        </a:rPr>
                        <a:t>POS</a:t>
                      </a:r>
                      <a:endParaRPr lang="en-GB" sz="2400" b="1"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hMerge="1">
                  <a:txBody>
                    <a:bodyPr/>
                    <a:lstStyle/>
                    <a:p>
                      <a:endParaRPr lang="en-GB"/>
                    </a:p>
                  </a:txBody>
                  <a:tcPr/>
                </a:tc>
                <a:extLst>
                  <a:ext uri="{0D108BD9-81ED-4DB2-BD59-A6C34878D82A}">
                    <a16:rowId xmlns:a16="http://schemas.microsoft.com/office/drawing/2014/main" xmlns="" val="2760279195"/>
                  </a:ext>
                </a:extLst>
              </a:tr>
              <a:tr h="1005661">
                <a:tc vMerge="1">
                  <a:txBody>
                    <a:bodyPr/>
                    <a:lstStyle/>
                    <a:p>
                      <a:endParaRPr lang="en-GB"/>
                    </a:p>
                  </a:txBody>
                  <a:tcPr/>
                </a:tc>
                <a:tc>
                  <a:txBody>
                    <a:bodyPr/>
                    <a:lstStyle/>
                    <a:p>
                      <a:pPr algn="ctr" rtl="0" fontAlgn="b"/>
                      <a:r>
                        <a:rPr lang="en-GB" sz="2400" b="1" u="none" strike="noStrike" dirty="0">
                          <a:effectLst/>
                          <a:latin typeface="Arial" panose="020B0604020202020204" pitchFamily="34" charset="0"/>
                          <a:cs typeface="Arial" panose="020B0604020202020204" pitchFamily="34" charset="0"/>
                        </a:rPr>
                        <a:t>Number</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u="none" strike="noStrike" dirty="0">
                          <a:effectLst/>
                          <a:latin typeface="Arial" panose="020B0604020202020204" pitchFamily="34" charset="0"/>
                          <a:cs typeface="Arial" panose="020B0604020202020204" pitchFamily="34" charset="0"/>
                        </a:rPr>
                        <a:t>Value in Nu  (Million)</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u="none" strike="noStrike" dirty="0">
                          <a:effectLst/>
                          <a:latin typeface="Arial" panose="020B0604020202020204" pitchFamily="34" charset="0"/>
                          <a:cs typeface="Arial" panose="020B0604020202020204" pitchFamily="34" charset="0"/>
                        </a:rPr>
                        <a:t>Number</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u="none" strike="noStrike" dirty="0">
                          <a:effectLst/>
                          <a:latin typeface="Arial" panose="020B0604020202020204" pitchFamily="34" charset="0"/>
                          <a:cs typeface="Arial" panose="020B0604020202020204" pitchFamily="34" charset="0"/>
                        </a:rPr>
                        <a:t>Value in Nu. (Million)</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u="none" strike="noStrike" dirty="0">
                          <a:effectLst/>
                          <a:latin typeface="Arial" panose="020B0604020202020204" pitchFamily="34" charset="0"/>
                          <a:cs typeface="Arial" panose="020B0604020202020204" pitchFamily="34" charset="0"/>
                        </a:rPr>
                        <a:t>Number</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u="none" strike="noStrike">
                          <a:effectLst/>
                          <a:latin typeface="Arial" panose="020B0604020202020204" pitchFamily="34" charset="0"/>
                          <a:cs typeface="Arial" panose="020B0604020202020204" pitchFamily="34" charset="0"/>
                        </a:rPr>
                        <a:t>Value in Nu. (Million)</a:t>
                      </a:r>
                      <a:endParaRPr lang="en-GB" sz="2400" b="1"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extLst>
                  <a:ext uri="{0D108BD9-81ED-4DB2-BD59-A6C34878D82A}">
                    <a16:rowId xmlns:a16="http://schemas.microsoft.com/office/drawing/2014/main" xmlns="" val="3708130312"/>
                  </a:ext>
                </a:extLst>
              </a:tr>
              <a:tr h="502806">
                <a:tc>
                  <a:txBody>
                    <a:bodyPr/>
                    <a:lstStyle/>
                    <a:p>
                      <a:pPr algn="ctr" fontAlgn="b"/>
                      <a:r>
                        <a:rPr lang="en-GB" sz="2400" b="1" u="none" strike="noStrike">
                          <a:effectLst/>
                          <a:latin typeface="Arial" panose="020B0604020202020204" pitchFamily="34" charset="0"/>
                          <a:cs typeface="Arial" panose="020B0604020202020204" pitchFamily="34" charset="0"/>
                        </a:rPr>
                        <a:t>2017</a:t>
                      </a:r>
                      <a:endParaRPr lang="en-GB" sz="2400" b="1"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u="none" strike="noStrike" dirty="0">
                          <a:effectLst/>
                          <a:latin typeface="Arial" panose="020B0604020202020204" pitchFamily="34" charset="0"/>
                          <a:cs typeface="Arial" panose="020B0604020202020204" pitchFamily="34" charset="0"/>
                        </a:rPr>
                        <a:t>158,115</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u="none" strike="noStrike">
                          <a:effectLst/>
                          <a:latin typeface="Arial" panose="020B0604020202020204" pitchFamily="34" charset="0"/>
                          <a:cs typeface="Arial" panose="020B0604020202020204" pitchFamily="34" charset="0"/>
                        </a:rPr>
                        <a:t>1,531.19</a:t>
                      </a:r>
                      <a:endParaRPr lang="en-GB" sz="2400" b="1"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u="none" strike="noStrike">
                          <a:effectLst/>
                          <a:latin typeface="Arial" panose="020B0604020202020204" pitchFamily="34" charset="0"/>
                          <a:cs typeface="Arial" panose="020B0604020202020204" pitchFamily="34" charset="0"/>
                        </a:rPr>
                        <a:t>1,765,784</a:t>
                      </a:r>
                      <a:endParaRPr lang="en-GB" sz="2400" b="1"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u="none" strike="noStrike" dirty="0">
                          <a:effectLst/>
                          <a:latin typeface="Arial" panose="020B0604020202020204" pitchFamily="34" charset="0"/>
                          <a:cs typeface="Arial" panose="020B0604020202020204" pitchFamily="34" charset="0"/>
                        </a:rPr>
                        <a:t>4,704.39</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u="none" strike="noStrike" dirty="0">
                          <a:effectLst/>
                          <a:latin typeface="Arial" panose="020B0604020202020204" pitchFamily="34" charset="0"/>
                          <a:cs typeface="Arial" panose="020B0604020202020204" pitchFamily="34" charset="0"/>
                        </a:rPr>
                        <a:t>6,789</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tc>
                  <a:txBody>
                    <a:bodyPr/>
                    <a:lstStyle/>
                    <a:p>
                      <a:pPr algn="ctr" rtl="0" fontAlgn="b"/>
                      <a:r>
                        <a:rPr lang="en-GB" sz="2400" b="1" u="none" strike="noStrike" dirty="0" smtClean="0">
                          <a:effectLst/>
                          <a:latin typeface="Arial" panose="020B0604020202020204" pitchFamily="34" charset="0"/>
                          <a:cs typeface="Arial" panose="020B0604020202020204" pitchFamily="34" charset="0"/>
                        </a:rPr>
                        <a:t>17.53</a:t>
                      </a:r>
                    </a:p>
                    <a:p>
                      <a:pPr algn="ctr" rtl="0" fontAlgn="b"/>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solidFill>
                      <a:srgbClr val="00B0F0"/>
                    </a:solidFill>
                  </a:tcPr>
                </a:tc>
                <a:extLst>
                  <a:ext uri="{0D108BD9-81ED-4DB2-BD59-A6C34878D82A}">
                    <a16:rowId xmlns:a16="http://schemas.microsoft.com/office/drawing/2014/main" xmlns="" val="274088691"/>
                  </a:ext>
                </a:extLst>
              </a:tr>
            </a:tbl>
          </a:graphicData>
        </a:graphic>
      </p:graphicFrame>
      <p:pic>
        <p:nvPicPr>
          <p:cNvPr id="5" name="Picture 4" descr="D:\office Doc\2017\rma new logo\newrmalogo.png"/>
          <p:cNvPicPr/>
          <p:nvPr/>
        </p:nvPicPr>
        <p:blipFill>
          <a:blip r:embed="rId3" cstate="print">
            <a:extLst>
              <a:ext uri="{BEBA8EAE-BF5A-486C-A8C5-ECC9F3942E4B}">
                <a14:imgProps xmlns:a14="http://schemas.microsoft.com/office/drawing/2010/main">
                  <a14:imgLayer r:embed="rId4">
                    <a14:imgEffect>
                      <a14:brightnessContrast bright="94000"/>
                    </a14:imgEffect>
                  </a14:imgLayer>
                </a14:imgProps>
              </a:ext>
              <a:ext uri="{28A0092B-C50C-407E-A947-70E740481C1C}">
                <a14:useLocalDpi xmlns:a14="http://schemas.microsoft.com/office/drawing/2010/main" val="0"/>
              </a:ext>
            </a:extLst>
          </a:blip>
          <a:srcRect/>
          <a:stretch>
            <a:fillRect/>
          </a:stretch>
        </p:blipFill>
        <p:spPr bwMode="auto">
          <a:xfrm>
            <a:off x="10172701" y="1"/>
            <a:ext cx="2019300" cy="1949471"/>
          </a:xfrm>
          <a:prstGeom prst="rect">
            <a:avLst/>
          </a:prstGeom>
          <a:solidFill>
            <a:schemeClr val="accent1">
              <a:lumMod val="75000"/>
            </a:schemeClr>
          </a:solidFill>
          <a:ln>
            <a:noFill/>
          </a:ln>
        </p:spPr>
      </p:pic>
    </p:spTree>
    <p:extLst>
      <p:ext uri="{BB962C8B-B14F-4D97-AF65-F5344CB8AC3E}">
        <p14:creationId xmlns:p14="http://schemas.microsoft.com/office/powerpoint/2010/main" val="16580494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3324</TotalTime>
  <Words>1719</Words>
  <Application>Microsoft Office PowerPoint</Application>
  <PresentationFormat>Widescreen</PresentationFormat>
  <Paragraphs>154</Paragraphs>
  <Slides>13</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Wingdings</vt:lpstr>
      <vt:lpstr>Office Theme</vt:lpstr>
      <vt:lpstr>Development of Payment System in Bhutan.</vt:lpstr>
      <vt:lpstr>Outline</vt:lpstr>
      <vt:lpstr>Background:</vt:lpstr>
      <vt:lpstr>PowerPoint Presentation</vt:lpstr>
      <vt:lpstr>Bhutan's Domestic Payment Systems</vt:lpstr>
      <vt:lpstr>PowerPoint Presentation</vt:lpstr>
      <vt:lpstr>PowerPoint Presentation</vt:lpstr>
      <vt:lpstr>PowerPoint Presentation</vt:lpstr>
      <vt:lpstr>PowerPoint Presentation</vt:lpstr>
      <vt:lpstr>Bhutan current Payment system for Cross-border payment:  </vt:lpstr>
      <vt:lpstr>Projects in pipeline:</vt:lpstr>
      <vt:lpstr>Global Interchange for Financial Transactions (GIFT) system in collaboration with Indian Financial Technology &amp; Allied Services (IFTAS).  - GIFT  to replace EFTCS. - GIFT system will provide batched, bulk and        RTGS facilities - Straight through Processing (STP) - Expected to be launched in October 2018. </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a common platform for strengthening Digital Payment System in the SAARC Region.</dc:title>
  <dc:creator>kelzang jurmey</dc:creator>
  <cp:lastModifiedBy>Fathmath Ulfa</cp:lastModifiedBy>
  <cp:revision>54</cp:revision>
  <dcterms:created xsi:type="dcterms:W3CDTF">2018-06-18T04:11:46Z</dcterms:created>
  <dcterms:modified xsi:type="dcterms:W3CDTF">2018-08-06T04:49:54Z</dcterms:modified>
</cp:coreProperties>
</file>