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78AEF-9B7C-437C-BC1B-0EE16E35EFA9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DA5B2-6369-4421-B85D-32C5D1B10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52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7CE3-FF2C-4A21-80CD-124E8535F892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98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8468-C055-408D-88EE-F0F0E5728780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60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F244-E337-42A7-BD0F-AE2FD6F4A1E2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17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9E59-1766-48E1-A96E-D5020B8CDA30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786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F17A5-5FCF-4CCB-9CC4-A55106C750F4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93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28B2-2034-4CAE-B32B-BDBA7FEEAF58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93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C600-B636-4C41-A2A3-DEFEEB4165ED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736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74FB-2282-4C75-B71A-63B2F1BF1ECB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61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4B17286-2E76-4DC3-A051-96C94A88967A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29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EA81-6302-4358-A8CD-B2E0B7B2AAF4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0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5718-FD44-4FC0-B751-0EFDD2CF7B0D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3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A24FF-B796-4D01-B862-F329BFE494CF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9965-4B6F-49F7-9FCA-B3A9B616EC09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0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07C05-7B6F-4004-98C6-EBF289AEBF31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B797-8D63-4FB2-8E0B-6C59B9104B6F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5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6C11-B02C-477D-B1E0-97EE44E20751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6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A5F4-F2CC-4EC1-A3BC-5D3DC2765E0A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8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4EDCD-2C5F-4120-A7AC-179EB51FF639}" type="datetime1">
              <a:rPr lang="en-US" smtClean="0"/>
              <a:t>10-Aug-18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99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6631E-5FD7-448D-8F3A-5586AE914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en-US" sz="3600" dirty="0"/>
              <a:t>Economic impact of regional and cross regional integration of payment infrastructures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8892A-9355-467D-BA97-1B4F68D172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 Kumaratunge</a:t>
            </a:r>
          </a:p>
          <a:p>
            <a:r>
              <a:rPr lang="en-US" dirty="0"/>
              <a:t>Director- Payments and Settlements</a:t>
            </a:r>
          </a:p>
          <a:p>
            <a:r>
              <a:rPr lang="en-US" dirty="0"/>
              <a:t>Central Bank of Sri Lanka</a:t>
            </a:r>
          </a:p>
        </p:txBody>
      </p:sp>
    </p:spTree>
    <p:extLst>
      <p:ext uri="{BB962C8B-B14F-4D97-AF65-F5344CB8AC3E}">
        <p14:creationId xmlns:p14="http://schemas.microsoft.com/office/powerpoint/2010/main" val="414334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BE263-3C40-4340-84E9-4397840E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of Payment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A0F1A-1CDA-481D-BF15-7938BD1EE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Integration of Payment Systems means interlinking individual payment systems of multiple countries.</a:t>
            </a:r>
          </a:p>
          <a:p>
            <a:r>
              <a:rPr lang="en-US" dirty="0"/>
              <a:t>In the present, many countries in the world have implemented electronic payment systems which has eased the possibility of integration of payment systems of different countries.</a:t>
            </a:r>
          </a:p>
          <a:p>
            <a:r>
              <a:rPr lang="en-US" dirty="0"/>
              <a:t> Developments in the Information and Communication Technology have also made integration of payment systems of different countries possible.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1967C-AAF5-471B-AE4E-BA42644BF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6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37117-0297-4435-813C-A8F05FB99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Payments systems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655D3-5B9D-4269-8E76-C20359E4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Relatively lower costs and cross border payments can be made faster than correspondent banks provide</a:t>
            </a:r>
          </a:p>
          <a:p>
            <a:r>
              <a:rPr lang="en-US" dirty="0"/>
              <a:t>Regional economic and financial integration and development can be enhanced through easier fund movement within the country.</a:t>
            </a:r>
          </a:p>
          <a:p>
            <a:r>
              <a:rPr lang="en-US" dirty="0"/>
              <a:t>Coordination of monetary policies between economies in the region</a:t>
            </a:r>
          </a:p>
          <a:p>
            <a:r>
              <a:rPr lang="en-US" dirty="0"/>
              <a:t>Possibility of having a common currency within the region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8C3A2B-2868-4F86-BDBB-D1DBD3F7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CC02B-4CC2-4E5A-94AB-8E112EFAB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regional payment systems integration?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B8F6E-0BD1-4A9D-8633-EBFFF2357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in intra-regional trade, labor &amp; capital mobility</a:t>
            </a:r>
          </a:p>
          <a:p>
            <a:r>
              <a:rPr lang="en-US" dirty="0"/>
              <a:t>Increased harmony between financial institutions in the region</a:t>
            </a:r>
          </a:p>
          <a:p>
            <a:r>
              <a:rPr lang="en-US" dirty="0"/>
              <a:t>Development in the internet based retail trade</a:t>
            </a:r>
          </a:p>
          <a:p>
            <a:r>
              <a:rPr lang="en-US" dirty="0"/>
              <a:t>Increased tourist movement within the region</a:t>
            </a:r>
          </a:p>
          <a:p>
            <a:r>
              <a:rPr lang="en-US" dirty="0"/>
              <a:t>Less reliance on correspondent banks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DD45F-37AF-4679-B861-4979370D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0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C8FF4-1F56-4463-A5AB-BC3CBC78E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Bottlenecks to Develop a Common Regional Payment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72AB7-7213-45BE-9518-A1F846EB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381" y="2336872"/>
            <a:ext cx="9613861" cy="45211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Cross-border connectivity (for payment instructions) should be established to connect to a common regional payment system</a:t>
            </a:r>
          </a:p>
          <a:p>
            <a:r>
              <a:rPr lang="en-US" dirty="0"/>
              <a:t>The cost to connect the entire region and upgrade infrastructure will be high</a:t>
            </a:r>
          </a:p>
          <a:p>
            <a:pPr algn="just"/>
            <a:r>
              <a:rPr lang="en-US" dirty="0"/>
              <a:t>The risk associated with the exposure of the national payment system of one country to the payment systems in other countries should be evaluated to provide a safer environment for the participants of the national payment system to interact with their counterparts in other countries of the region</a:t>
            </a:r>
          </a:p>
          <a:p>
            <a:r>
              <a:rPr lang="en-US" dirty="0"/>
              <a:t>Foreign Exchange laws of the countries have to be amended to provide smooth transactions between countries in the region</a:t>
            </a:r>
          </a:p>
          <a:p>
            <a:r>
              <a:rPr lang="en-US" dirty="0"/>
              <a:t>Data security standards are required for all participating countries in the regional payment system</a:t>
            </a:r>
          </a:p>
          <a:p>
            <a:r>
              <a:rPr lang="en-US" dirty="0"/>
              <a:t>The level of available technology and infrastructure related to the payment system in each country in the region should be of the same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E3409-E480-4ACF-A9E5-D8185A65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1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0798-7896-413C-BB0B-81C7F9B04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Impacts of having a regional payment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8F7A7-9C87-4AB6-B2B8-2C16AC1D1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98464"/>
          </a:xfrm>
        </p:spPr>
        <p:txBody>
          <a:bodyPr>
            <a:normAutofit/>
          </a:bodyPr>
          <a:lstStyle/>
          <a:p>
            <a:r>
              <a:rPr lang="en-US" dirty="0"/>
              <a:t>This could be taken as the first step for regional monetary corporation and integration and to establish a common regional currency</a:t>
            </a:r>
          </a:p>
          <a:p>
            <a:r>
              <a:rPr lang="en-US" dirty="0"/>
              <a:t>There will be a free flow of funds in and out of a participating country</a:t>
            </a:r>
          </a:p>
          <a:p>
            <a:r>
              <a:rPr lang="en-US" dirty="0"/>
              <a:t>With less friction the cost of cross border transactions would be lowered</a:t>
            </a:r>
          </a:p>
          <a:p>
            <a:r>
              <a:rPr lang="en-US" dirty="0"/>
              <a:t>Consumers and manufacturers will have access to markets of other countries as well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72F1A-30FE-4CA0-9A4F-5D470F9F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49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CDC93-60F3-4942-BE77-0189084B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Impacts of having a regional payment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CEB43-0773-4036-A40B-DF67B3D35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technologies related to the payments and settlements field shall rapidly expand within the entire region providing better efficiency to the economy</a:t>
            </a:r>
          </a:p>
          <a:p>
            <a:r>
              <a:rPr lang="en-US" dirty="0"/>
              <a:t>More liquidity will be available in the region</a:t>
            </a:r>
          </a:p>
          <a:p>
            <a:r>
              <a:rPr lang="en-US" dirty="0"/>
              <a:t>An alternative can be provided to the use of unregulated cryptocurrencies for cross border transactions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F4917-A668-4B11-BED8-3B80BF384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05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0798-7896-413C-BB0B-81C7F9B04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Impacts of having a regional payment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8F7A7-9C87-4AB6-B2B8-2C16AC1D1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73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Countries having continuous net outflows will have their currencies depreciated</a:t>
            </a:r>
          </a:p>
          <a:p>
            <a:r>
              <a:rPr lang="en-US" dirty="0"/>
              <a:t>Consumers of countries with higher inflation rates and higher price levels will tend to purchase goods from countries with lower prices.</a:t>
            </a:r>
          </a:p>
          <a:p>
            <a:r>
              <a:rPr lang="en-US" dirty="0"/>
              <a:t>There will be higher cross border competition between manufacturers and financial institutions in the long-run</a:t>
            </a:r>
          </a:p>
          <a:p>
            <a:r>
              <a:rPr lang="en-US" dirty="0"/>
              <a:t>Due to high competition the revenues of these manufacturers and financial institutions might decrease due to lower margins</a:t>
            </a:r>
          </a:p>
          <a:p>
            <a:r>
              <a:rPr lang="en-US" dirty="0"/>
              <a:t>Macroeconomic policy decisions will have to be taken after considering the economic impacts to the entire region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72F1A-30FE-4CA0-9A4F-5D470F9F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5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8B9F85-1E9B-45B6-ABCE-CACD64E3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19" y="4711614"/>
            <a:ext cx="9613862" cy="975507"/>
          </a:xfrm>
        </p:spPr>
        <p:txBody>
          <a:bodyPr>
            <a:normAutofit/>
          </a:bodyPr>
          <a:lstStyle/>
          <a:p>
            <a:r>
              <a:rPr lang="en-US" sz="40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2AD44-C7B5-44DD-BD23-C52485EF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2786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1354</TotalTime>
  <Words>551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Berlin</vt:lpstr>
      <vt:lpstr>Economic impact of regional and cross regional integration of payment infrastructures</vt:lpstr>
      <vt:lpstr>Integration of Payment Systems</vt:lpstr>
      <vt:lpstr>Objectives of Payments systems integration</vt:lpstr>
      <vt:lpstr>What drives regional payment systems integration?</vt:lpstr>
      <vt:lpstr>Bottlenecks to Develop a Common Regional Payment System</vt:lpstr>
      <vt:lpstr>Economic Impacts of having a regional payment system</vt:lpstr>
      <vt:lpstr>Economic Impacts of having a regional payment system</vt:lpstr>
      <vt:lpstr>Economic Impacts of having a regional payment system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impact of regional and cross regional integration of payment infrastructures</dc:title>
  <dc:creator>Agalawatte</dc:creator>
  <cp:lastModifiedBy>Agalawatte</cp:lastModifiedBy>
  <cp:revision>31</cp:revision>
  <dcterms:created xsi:type="dcterms:W3CDTF">2018-08-09T08:39:05Z</dcterms:created>
  <dcterms:modified xsi:type="dcterms:W3CDTF">2018-08-10T07:18:31Z</dcterms:modified>
</cp:coreProperties>
</file>