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7.xml" ContentType="application/vnd.openxmlformats-officedocument.presentationml.notesSlide+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29" r:id="rId1"/>
  </p:sldMasterIdLst>
  <p:notesMasterIdLst>
    <p:notesMasterId r:id="rId20"/>
  </p:notesMasterIdLst>
  <p:handoutMasterIdLst>
    <p:handoutMasterId r:id="rId21"/>
  </p:handoutMasterIdLst>
  <p:sldIdLst>
    <p:sldId id="256" r:id="rId2"/>
    <p:sldId id="298" r:id="rId3"/>
    <p:sldId id="299" r:id="rId4"/>
    <p:sldId id="313" r:id="rId5"/>
    <p:sldId id="314" r:id="rId6"/>
    <p:sldId id="317" r:id="rId7"/>
    <p:sldId id="318" r:id="rId8"/>
    <p:sldId id="319" r:id="rId9"/>
    <p:sldId id="320" r:id="rId10"/>
    <p:sldId id="321" r:id="rId11"/>
    <p:sldId id="315" r:id="rId12"/>
    <p:sldId id="316" r:id="rId13"/>
    <p:sldId id="323" r:id="rId14"/>
    <p:sldId id="325" r:id="rId15"/>
    <p:sldId id="326" r:id="rId16"/>
    <p:sldId id="327" r:id="rId17"/>
    <p:sldId id="328" r:id="rId18"/>
    <p:sldId id="289" r:id="rId19"/>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35" autoAdjust="0"/>
    <p:restoredTop sz="71454" autoAdjust="0"/>
  </p:normalViewPr>
  <p:slideViewPr>
    <p:cSldViewPr>
      <p:cViewPr varScale="1">
        <p:scale>
          <a:sx n="83" d="100"/>
          <a:sy n="83" d="100"/>
        </p:scale>
        <p:origin x="2304" y="66"/>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0"/>
    </p:cViewPr>
  </p:sorterViewPr>
  <p:notesViewPr>
    <p:cSldViewPr>
      <p:cViewPr varScale="1">
        <p:scale>
          <a:sx n="50" d="100"/>
          <a:sy n="50" d="100"/>
        </p:scale>
        <p:origin x="2898" y="36"/>
      </p:cViewPr>
      <p:guideLst/>
    </p:cSldViewPr>
  </p:notesViewPr>
  <p:gridSpacing cx="39601" cy="39601"/>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F:\AGM(SK)\Sonali%20Adki\EP_Daily\Monthly%20Analysis\monthly%20data%20analysis%20-%20May2018_rev%20graphs.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a:lstStyle/>
          <a:p>
            <a:pPr>
              <a:defRPr sz="1200"/>
            </a:pPr>
            <a:r>
              <a:rPr lang="en-IN" sz="1200" dirty="0"/>
              <a:t>Chart </a:t>
            </a:r>
            <a:r>
              <a:rPr lang="en-IN" sz="1200" dirty="0" smtClean="0"/>
              <a:t>3: </a:t>
            </a:r>
            <a:r>
              <a:rPr lang="en-IN" sz="1200" dirty="0"/>
              <a:t>Trends in RTGS</a:t>
            </a:r>
          </a:p>
        </c:rich>
      </c:tx>
      <c:overlay val="0"/>
    </c:title>
    <c:autoTitleDeleted val="0"/>
    <c:plotArea>
      <c:layout>
        <c:manualLayout>
          <c:layoutTarget val="inner"/>
          <c:xMode val="edge"/>
          <c:yMode val="edge"/>
          <c:x val="8.8655074365704314E-2"/>
          <c:y val="0.13010425780110821"/>
          <c:w val="0.7893112371302019"/>
          <c:h val="0.58920540081147954"/>
        </c:manualLayout>
      </c:layout>
      <c:barChart>
        <c:barDir val="col"/>
        <c:grouping val="clustered"/>
        <c:varyColors val="0"/>
        <c:ser>
          <c:idx val="0"/>
          <c:order val="0"/>
          <c:tx>
            <c:v>RTGS volume</c:v>
          </c:tx>
          <c:spPr>
            <a:solidFill>
              <a:schemeClr val="accent3">
                <a:alpha val="99000"/>
              </a:schemeClr>
            </a:solidFill>
          </c:spPr>
          <c:invertIfNegative val="0"/>
          <c:cat>
            <c:strRef>
              <c:f>'trimmed data'!$A$8:$A$29</c:f>
              <c:strCache>
                <c:ptCount val="22"/>
                <c:pt idx="0">
                  <c:v>Sep-2016</c:v>
                </c:pt>
                <c:pt idx="1">
                  <c:v>Oct-2016</c:v>
                </c:pt>
                <c:pt idx="2">
                  <c:v>Nov-2016</c:v>
                </c:pt>
                <c:pt idx="3">
                  <c:v>Dec-2016</c:v>
                </c:pt>
                <c:pt idx="4">
                  <c:v>Jan-2017</c:v>
                </c:pt>
                <c:pt idx="5">
                  <c:v>Feb-2017</c:v>
                </c:pt>
                <c:pt idx="6">
                  <c:v>Mar-2017</c:v>
                </c:pt>
                <c:pt idx="7">
                  <c:v>Apr-2017</c:v>
                </c:pt>
                <c:pt idx="8">
                  <c:v>May-2017</c:v>
                </c:pt>
                <c:pt idx="9">
                  <c:v>Jun-2017</c:v>
                </c:pt>
                <c:pt idx="10">
                  <c:v>Jul-2017</c:v>
                </c:pt>
                <c:pt idx="11">
                  <c:v>Aug-2017</c:v>
                </c:pt>
                <c:pt idx="12">
                  <c:v>Sep-2017</c:v>
                </c:pt>
                <c:pt idx="13">
                  <c:v>Oct-2017</c:v>
                </c:pt>
                <c:pt idx="14">
                  <c:v>Nov-2017</c:v>
                </c:pt>
                <c:pt idx="15">
                  <c:v>Dec-2017</c:v>
                </c:pt>
                <c:pt idx="16">
                  <c:v>Jan-2018</c:v>
                </c:pt>
                <c:pt idx="17">
                  <c:v>Feb-2018</c:v>
                </c:pt>
                <c:pt idx="18">
                  <c:v>Mar-2018</c:v>
                </c:pt>
                <c:pt idx="19">
                  <c:v>Apr-2018</c:v>
                </c:pt>
                <c:pt idx="20">
                  <c:v>May-2018</c:v>
                </c:pt>
                <c:pt idx="21">
                  <c:v>Jun-2018</c:v>
                </c:pt>
              </c:strCache>
            </c:strRef>
          </c:cat>
          <c:val>
            <c:numRef>
              <c:f>'trimmed data'!$B$8:$B$29</c:f>
              <c:numCache>
                <c:formatCode>#,##0.00</c:formatCode>
                <c:ptCount val="22"/>
                <c:pt idx="0">
                  <c:v>8.4675310000000028</c:v>
                </c:pt>
                <c:pt idx="1">
                  <c:v>9.0067200000000014</c:v>
                </c:pt>
                <c:pt idx="2">
                  <c:v>7.8746689999999999</c:v>
                </c:pt>
                <c:pt idx="3">
                  <c:v>8.8403739999999988</c:v>
                </c:pt>
                <c:pt idx="4">
                  <c:v>9.3305050000000023</c:v>
                </c:pt>
                <c:pt idx="5">
                  <c:v>9.1041850000000011</c:v>
                </c:pt>
                <c:pt idx="6">
                  <c:v>12.538080999999998</c:v>
                </c:pt>
                <c:pt idx="7">
                  <c:v>9.5430799999999998</c:v>
                </c:pt>
                <c:pt idx="8">
                  <c:v>10.432997</c:v>
                </c:pt>
                <c:pt idx="9">
                  <c:v>9.8282989999999995</c:v>
                </c:pt>
                <c:pt idx="10">
                  <c:v>9.3800150000000002</c:v>
                </c:pt>
                <c:pt idx="11">
                  <c:v>9.4559520000000035</c:v>
                </c:pt>
                <c:pt idx="12">
                  <c:v>9.6060410000000012</c:v>
                </c:pt>
                <c:pt idx="13" formatCode="0.0">
                  <c:v>9.9994270000000007</c:v>
                </c:pt>
                <c:pt idx="14">
                  <c:v>10.825229000000002</c:v>
                </c:pt>
                <c:pt idx="15">
                  <c:v>10.892992000000001</c:v>
                </c:pt>
                <c:pt idx="16">
                  <c:v>11.158875999999999</c:v>
                </c:pt>
                <c:pt idx="17">
                  <c:v>10.626863999999999</c:v>
                </c:pt>
                <c:pt idx="18">
                  <c:v>12.683495000000002</c:v>
                </c:pt>
                <c:pt idx="19">
                  <c:v>10.658169000000001</c:v>
                </c:pt>
                <c:pt idx="20">
                  <c:v>11.491966</c:v>
                </c:pt>
                <c:pt idx="21">
                  <c:v>11.430497000000003</c:v>
                </c:pt>
              </c:numCache>
            </c:numRef>
          </c:val>
        </c:ser>
        <c:dLbls>
          <c:showLegendKey val="0"/>
          <c:showVal val="0"/>
          <c:showCatName val="0"/>
          <c:showSerName val="0"/>
          <c:showPercent val="0"/>
          <c:showBubbleSize val="0"/>
        </c:dLbls>
        <c:gapWidth val="150"/>
        <c:axId val="1538525680"/>
        <c:axId val="1538526224"/>
      </c:barChart>
      <c:lineChart>
        <c:grouping val="standard"/>
        <c:varyColors val="0"/>
        <c:ser>
          <c:idx val="1"/>
          <c:order val="1"/>
          <c:tx>
            <c:v>RTGS Value (RHS)</c:v>
          </c:tx>
          <c:spPr>
            <a:ln>
              <a:solidFill>
                <a:schemeClr val="accent2"/>
              </a:solidFill>
            </a:ln>
          </c:spPr>
          <c:marker>
            <c:symbol val="none"/>
          </c:marker>
          <c:cat>
            <c:strRef>
              <c:f>'trimmed data'!$A$8:$A$29</c:f>
              <c:strCache>
                <c:ptCount val="22"/>
                <c:pt idx="0">
                  <c:v>Sep-2016</c:v>
                </c:pt>
                <c:pt idx="1">
                  <c:v>Oct-2016</c:v>
                </c:pt>
                <c:pt idx="2">
                  <c:v>Nov-2016</c:v>
                </c:pt>
                <c:pt idx="3">
                  <c:v>Dec-2016</c:v>
                </c:pt>
                <c:pt idx="4">
                  <c:v>Jan-2017</c:v>
                </c:pt>
                <c:pt idx="5">
                  <c:v>Feb-2017</c:v>
                </c:pt>
                <c:pt idx="6">
                  <c:v>Mar-2017</c:v>
                </c:pt>
                <c:pt idx="7">
                  <c:v>Apr-2017</c:v>
                </c:pt>
                <c:pt idx="8">
                  <c:v>May-2017</c:v>
                </c:pt>
                <c:pt idx="9">
                  <c:v>Jun-2017</c:v>
                </c:pt>
                <c:pt idx="10">
                  <c:v>Jul-2017</c:v>
                </c:pt>
                <c:pt idx="11">
                  <c:v>Aug-2017</c:v>
                </c:pt>
                <c:pt idx="12">
                  <c:v>Sep-2017</c:v>
                </c:pt>
                <c:pt idx="13">
                  <c:v>Oct-2017</c:v>
                </c:pt>
                <c:pt idx="14">
                  <c:v>Nov-2017</c:v>
                </c:pt>
                <c:pt idx="15">
                  <c:v>Dec-2017</c:v>
                </c:pt>
                <c:pt idx="16">
                  <c:v>Jan-2018</c:v>
                </c:pt>
                <c:pt idx="17">
                  <c:v>Feb-2018</c:v>
                </c:pt>
                <c:pt idx="18">
                  <c:v>Mar-2018</c:v>
                </c:pt>
                <c:pt idx="19">
                  <c:v>Apr-2018</c:v>
                </c:pt>
                <c:pt idx="20">
                  <c:v>May-2018</c:v>
                </c:pt>
                <c:pt idx="21">
                  <c:v>Jun-2018</c:v>
                </c:pt>
              </c:strCache>
            </c:strRef>
          </c:cat>
          <c:val>
            <c:numRef>
              <c:f>'trimmed data'!$C$8:$C$29</c:f>
              <c:numCache>
                <c:formatCode>#,##0.00</c:formatCode>
                <c:ptCount val="22"/>
                <c:pt idx="0">
                  <c:v>86687.345449</c:v>
                </c:pt>
                <c:pt idx="1">
                  <c:v>76473.292952999982</c:v>
                </c:pt>
                <c:pt idx="2">
                  <c:v>78479.190109000003</c:v>
                </c:pt>
                <c:pt idx="3">
                  <c:v>84096.47</c:v>
                </c:pt>
                <c:pt idx="4">
                  <c:v>77486.072218000001</c:v>
                </c:pt>
                <c:pt idx="5">
                  <c:v>74218.811538999988</c:v>
                </c:pt>
                <c:pt idx="6">
                  <c:v>123375.834775</c:v>
                </c:pt>
                <c:pt idx="7">
                  <c:v>88512.185899999997</c:v>
                </c:pt>
                <c:pt idx="8">
                  <c:v>90170.52453499999</c:v>
                </c:pt>
                <c:pt idx="9">
                  <c:v>92812.582069999989</c:v>
                </c:pt>
                <c:pt idx="10">
                  <c:v>87149.259582999992</c:v>
                </c:pt>
                <c:pt idx="11">
                  <c:v>89163.39284499998</c:v>
                </c:pt>
                <c:pt idx="12">
                  <c:v>102348.12858700001</c:v>
                </c:pt>
                <c:pt idx="13">
                  <c:v>92056.095238256545</c:v>
                </c:pt>
                <c:pt idx="14">
                  <c:v>98410.488081005678</c:v>
                </c:pt>
                <c:pt idx="15">
                  <c:v>100907.789598</c:v>
                </c:pt>
                <c:pt idx="16">
                  <c:v>107488.39892399999</c:v>
                </c:pt>
                <c:pt idx="17">
                  <c:v>91765.630224000022</c:v>
                </c:pt>
                <c:pt idx="18">
                  <c:v>126340.29999999999</c:v>
                </c:pt>
                <c:pt idx="19">
                  <c:v>94045.746240582288</c:v>
                </c:pt>
                <c:pt idx="20">
                  <c:v>105720.93328783472</c:v>
                </c:pt>
                <c:pt idx="21">
                  <c:v>114199.02789126748</c:v>
                </c:pt>
              </c:numCache>
            </c:numRef>
          </c:val>
          <c:smooth val="0"/>
        </c:ser>
        <c:dLbls>
          <c:showLegendKey val="0"/>
          <c:showVal val="0"/>
          <c:showCatName val="0"/>
          <c:showSerName val="0"/>
          <c:showPercent val="0"/>
          <c:showBubbleSize val="0"/>
        </c:dLbls>
        <c:marker val="1"/>
        <c:smooth val="0"/>
        <c:axId val="1538516432"/>
        <c:axId val="1538513712"/>
      </c:lineChart>
      <c:catAx>
        <c:axId val="1538525680"/>
        <c:scaling>
          <c:orientation val="minMax"/>
        </c:scaling>
        <c:delete val="0"/>
        <c:axPos val="b"/>
        <c:numFmt formatCode="#,##0_);\(#,##0\)" sourceLinked="0"/>
        <c:majorTickMark val="out"/>
        <c:minorTickMark val="cross"/>
        <c:tickLblPos val="nextTo"/>
        <c:txPr>
          <a:bodyPr/>
          <a:lstStyle/>
          <a:p>
            <a:pPr>
              <a:defRPr sz="600"/>
            </a:pPr>
            <a:endParaRPr lang="en-US"/>
          </a:p>
        </c:txPr>
        <c:crossAx val="1538526224"/>
        <c:crosses val="autoZero"/>
        <c:auto val="1"/>
        <c:lblAlgn val="ctr"/>
        <c:lblOffset val="100"/>
        <c:noMultiLvlLbl val="0"/>
      </c:catAx>
      <c:valAx>
        <c:axId val="1538526224"/>
        <c:scaling>
          <c:orientation val="minMax"/>
          <c:min val="2"/>
        </c:scaling>
        <c:delete val="0"/>
        <c:axPos val="l"/>
        <c:majorGridlines/>
        <c:title>
          <c:tx>
            <c:rich>
              <a:bodyPr rot="-5400000" vert="horz"/>
              <a:lstStyle/>
              <a:p>
                <a:pPr>
                  <a:defRPr sz="800" b="0"/>
                </a:pPr>
                <a:r>
                  <a:rPr lang="en-IN" sz="800" b="0"/>
                  <a:t>volume (mn)</a:t>
                </a:r>
              </a:p>
            </c:rich>
          </c:tx>
          <c:overlay val="0"/>
        </c:title>
        <c:numFmt formatCode="#,##0" sourceLinked="0"/>
        <c:majorTickMark val="out"/>
        <c:minorTickMark val="none"/>
        <c:tickLblPos val="nextTo"/>
        <c:txPr>
          <a:bodyPr/>
          <a:lstStyle/>
          <a:p>
            <a:pPr>
              <a:defRPr sz="700"/>
            </a:pPr>
            <a:endParaRPr lang="en-US"/>
          </a:p>
        </c:txPr>
        <c:crossAx val="1538525680"/>
        <c:crosses val="autoZero"/>
        <c:crossBetween val="midCat"/>
      </c:valAx>
      <c:valAx>
        <c:axId val="1538513712"/>
        <c:scaling>
          <c:orientation val="minMax"/>
          <c:min val="20000"/>
        </c:scaling>
        <c:delete val="0"/>
        <c:axPos val="r"/>
        <c:title>
          <c:tx>
            <c:rich>
              <a:bodyPr rot="-5400000" vert="horz"/>
              <a:lstStyle/>
              <a:p>
                <a:pPr>
                  <a:defRPr sz="800" b="0"/>
                </a:pPr>
                <a:r>
                  <a:rPr lang="en-IN" sz="800" b="0"/>
                  <a:t>valu</a:t>
                </a:r>
                <a:r>
                  <a:rPr lang="en-IN" sz="800" b="0" baseline="0"/>
                  <a:t>e (rs bn)</a:t>
                </a:r>
                <a:endParaRPr lang="en-IN" sz="800" b="0"/>
              </a:p>
            </c:rich>
          </c:tx>
          <c:layout>
            <c:manualLayout>
              <c:xMode val="edge"/>
              <c:yMode val="edge"/>
              <c:x val="0.95671973301716162"/>
              <c:y val="0.29453845901842235"/>
            </c:manualLayout>
          </c:layout>
          <c:overlay val="0"/>
        </c:title>
        <c:numFmt formatCode="#,##0" sourceLinked="0"/>
        <c:majorTickMark val="out"/>
        <c:minorTickMark val="none"/>
        <c:tickLblPos val="nextTo"/>
        <c:txPr>
          <a:bodyPr/>
          <a:lstStyle/>
          <a:p>
            <a:pPr>
              <a:defRPr sz="600"/>
            </a:pPr>
            <a:endParaRPr lang="en-US"/>
          </a:p>
        </c:txPr>
        <c:crossAx val="1538516432"/>
        <c:crosses val="max"/>
        <c:crossBetween val="between"/>
      </c:valAx>
      <c:catAx>
        <c:axId val="1538516432"/>
        <c:scaling>
          <c:orientation val="minMax"/>
        </c:scaling>
        <c:delete val="1"/>
        <c:axPos val="b"/>
        <c:numFmt formatCode="General" sourceLinked="1"/>
        <c:majorTickMark val="out"/>
        <c:minorTickMark val="none"/>
        <c:tickLblPos val="none"/>
        <c:crossAx val="1538513712"/>
        <c:crosses val="autoZero"/>
        <c:auto val="1"/>
        <c:lblAlgn val="ctr"/>
        <c:lblOffset val="100"/>
        <c:noMultiLvlLbl val="0"/>
      </c:catAx>
    </c:plotArea>
    <c:legend>
      <c:legendPos val="b"/>
      <c:layout>
        <c:manualLayout>
          <c:xMode val="edge"/>
          <c:yMode val="edge"/>
          <c:x val="0.20120176467303288"/>
          <c:y val="0.9040771554499083"/>
          <c:w val="0.59759615154488666"/>
          <c:h val="8.3344228197890391E-2"/>
        </c:manualLayout>
      </c:layout>
      <c:overlay val="0"/>
      <c:txPr>
        <a:bodyPr/>
        <a:lstStyle/>
        <a:p>
          <a:pPr>
            <a:defRPr sz="6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1"/>
            </a:pPr>
            <a:r>
              <a:rPr lang="en-IN" sz="1200" b="1" dirty="0"/>
              <a:t>Chart </a:t>
            </a:r>
            <a:r>
              <a:rPr lang="en-IN" sz="1200" b="1" dirty="0" smtClean="0"/>
              <a:t>4: </a:t>
            </a:r>
            <a:r>
              <a:rPr lang="en-IN" sz="1200" b="1" dirty="0"/>
              <a:t>Trends in NEFT</a:t>
            </a:r>
          </a:p>
        </c:rich>
      </c:tx>
      <c:overlay val="0"/>
      <c:spPr>
        <a:noFill/>
        <a:ln>
          <a:noFill/>
        </a:ln>
        <a:effectLst/>
      </c:spPr>
    </c:title>
    <c:autoTitleDeleted val="0"/>
    <c:plotArea>
      <c:layout>
        <c:manualLayout>
          <c:layoutTarget val="inner"/>
          <c:xMode val="edge"/>
          <c:yMode val="edge"/>
          <c:x val="0.13863692334301586"/>
          <c:y val="0.14323310027512917"/>
          <c:w val="0.71748537098585052"/>
          <c:h val="0.51353512413191915"/>
        </c:manualLayout>
      </c:layout>
      <c:barChart>
        <c:barDir val="col"/>
        <c:grouping val="clustered"/>
        <c:varyColors val="0"/>
        <c:ser>
          <c:idx val="0"/>
          <c:order val="0"/>
          <c:tx>
            <c:v>NEFT Volume</c:v>
          </c:tx>
          <c:spPr>
            <a:solidFill>
              <a:schemeClr val="accent1"/>
            </a:solidFill>
            <a:ln>
              <a:noFill/>
            </a:ln>
            <a:effectLst/>
          </c:spPr>
          <c:invertIfNegative val="0"/>
          <c:cat>
            <c:strRef>
              <c:f>'trimmed data'!$A$8:$A$29</c:f>
              <c:strCache>
                <c:ptCount val="22"/>
                <c:pt idx="0">
                  <c:v>Sep-2016</c:v>
                </c:pt>
                <c:pt idx="1">
                  <c:v>Oct-2016</c:v>
                </c:pt>
                <c:pt idx="2">
                  <c:v>Nov-2016</c:v>
                </c:pt>
                <c:pt idx="3">
                  <c:v>Dec-2016</c:v>
                </c:pt>
                <c:pt idx="4">
                  <c:v>Jan-2017</c:v>
                </c:pt>
                <c:pt idx="5">
                  <c:v>Feb-2017</c:v>
                </c:pt>
                <c:pt idx="6">
                  <c:v>Mar-2017</c:v>
                </c:pt>
                <c:pt idx="7">
                  <c:v>Apr-2017</c:v>
                </c:pt>
                <c:pt idx="8">
                  <c:v>May-2017</c:v>
                </c:pt>
                <c:pt idx="9">
                  <c:v>Jun-2017</c:v>
                </c:pt>
                <c:pt idx="10">
                  <c:v>Jul-2017</c:v>
                </c:pt>
                <c:pt idx="11">
                  <c:v>Aug-2017</c:v>
                </c:pt>
                <c:pt idx="12">
                  <c:v>Sep-2017</c:v>
                </c:pt>
                <c:pt idx="13">
                  <c:v>Oct-2017</c:v>
                </c:pt>
                <c:pt idx="14">
                  <c:v>Nov-2017</c:v>
                </c:pt>
                <c:pt idx="15">
                  <c:v>Dec-2017</c:v>
                </c:pt>
                <c:pt idx="16">
                  <c:v>Jan-2018</c:v>
                </c:pt>
                <c:pt idx="17">
                  <c:v>Feb-2018</c:v>
                </c:pt>
                <c:pt idx="18">
                  <c:v>Mar-2018</c:v>
                </c:pt>
                <c:pt idx="19">
                  <c:v>Apr-2018</c:v>
                </c:pt>
                <c:pt idx="20">
                  <c:v>May-2018</c:v>
                </c:pt>
                <c:pt idx="21">
                  <c:v>Jun-2018</c:v>
                </c:pt>
              </c:strCache>
            </c:strRef>
          </c:cat>
          <c:val>
            <c:numRef>
              <c:f>'trimmed data'!$H$8:$H$29</c:f>
              <c:numCache>
                <c:formatCode>#,##0.00</c:formatCode>
                <c:ptCount val="22"/>
                <c:pt idx="0">
                  <c:v>120.14745400000001</c:v>
                </c:pt>
                <c:pt idx="1">
                  <c:v>133.21310899999997</c:v>
                </c:pt>
                <c:pt idx="2">
                  <c:v>123.04678</c:v>
                </c:pt>
                <c:pt idx="3">
                  <c:v>166.30695600000001</c:v>
                </c:pt>
                <c:pt idx="4">
                  <c:v>164.18782600000003</c:v>
                </c:pt>
                <c:pt idx="5">
                  <c:v>148.205456</c:v>
                </c:pt>
                <c:pt idx="6">
                  <c:v>186.70346399999997</c:v>
                </c:pt>
                <c:pt idx="7">
                  <c:v>143.16941299999999</c:v>
                </c:pt>
                <c:pt idx="8">
                  <c:v>155.82030000000003</c:v>
                </c:pt>
                <c:pt idx="9">
                  <c:v>152.34182700000002</c:v>
                </c:pt>
                <c:pt idx="10">
                  <c:v>148.13869600000001</c:v>
                </c:pt>
                <c:pt idx="11">
                  <c:v>151.60560099999998</c:v>
                </c:pt>
                <c:pt idx="12">
                  <c:v>157.670941</c:v>
                </c:pt>
                <c:pt idx="13">
                  <c:v>158.78024400000001</c:v>
                </c:pt>
                <c:pt idx="14">
                  <c:v>161.968321</c:v>
                </c:pt>
                <c:pt idx="15">
                  <c:v>169.04975299999995</c:v>
                </c:pt>
                <c:pt idx="16">
                  <c:v>170.21400499999996</c:v>
                </c:pt>
                <c:pt idx="17">
                  <c:v>165.587412</c:v>
                </c:pt>
                <c:pt idx="18">
                  <c:v>212.01054999999999</c:v>
                </c:pt>
                <c:pt idx="19">
                  <c:v>167.35233000000005</c:v>
                </c:pt>
                <c:pt idx="20">
                  <c:v>172.91379199999997</c:v>
                </c:pt>
                <c:pt idx="21">
                  <c:v>177.15293800000006</c:v>
                </c:pt>
              </c:numCache>
            </c:numRef>
          </c:val>
        </c:ser>
        <c:dLbls>
          <c:showLegendKey val="0"/>
          <c:showVal val="0"/>
          <c:showCatName val="0"/>
          <c:showSerName val="0"/>
          <c:showPercent val="0"/>
          <c:showBubbleSize val="0"/>
        </c:dLbls>
        <c:gapWidth val="219"/>
        <c:axId val="1588755616"/>
        <c:axId val="1588769760"/>
      </c:barChart>
      <c:lineChart>
        <c:grouping val="standard"/>
        <c:varyColors val="0"/>
        <c:ser>
          <c:idx val="1"/>
          <c:order val="1"/>
          <c:tx>
            <c:v>NEFT Value(RHS)</c:v>
          </c:tx>
          <c:spPr>
            <a:ln w="28575" cap="rnd">
              <a:solidFill>
                <a:schemeClr val="accent2"/>
              </a:solidFill>
              <a:round/>
            </a:ln>
            <a:effectLst/>
          </c:spPr>
          <c:marker>
            <c:symbol val="none"/>
          </c:marker>
          <c:cat>
            <c:strRef>
              <c:f>'trimmed data'!$A$8:$A$29</c:f>
              <c:strCache>
                <c:ptCount val="22"/>
                <c:pt idx="0">
                  <c:v>Sep-2016</c:v>
                </c:pt>
                <c:pt idx="1">
                  <c:v>Oct-2016</c:v>
                </c:pt>
                <c:pt idx="2">
                  <c:v>Nov-2016</c:v>
                </c:pt>
                <c:pt idx="3">
                  <c:v>Dec-2016</c:v>
                </c:pt>
                <c:pt idx="4">
                  <c:v>Jan-2017</c:v>
                </c:pt>
                <c:pt idx="5">
                  <c:v>Feb-2017</c:v>
                </c:pt>
                <c:pt idx="6">
                  <c:v>Mar-2017</c:v>
                </c:pt>
                <c:pt idx="7">
                  <c:v>Apr-2017</c:v>
                </c:pt>
                <c:pt idx="8">
                  <c:v>May-2017</c:v>
                </c:pt>
                <c:pt idx="9">
                  <c:v>Jun-2017</c:v>
                </c:pt>
                <c:pt idx="10">
                  <c:v>Jul-2017</c:v>
                </c:pt>
                <c:pt idx="11">
                  <c:v>Aug-2017</c:v>
                </c:pt>
                <c:pt idx="12">
                  <c:v>Sep-2017</c:v>
                </c:pt>
                <c:pt idx="13">
                  <c:v>Oct-2017</c:v>
                </c:pt>
                <c:pt idx="14">
                  <c:v>Nov-2017</c:v>
                </c:pt>
                <c:pt idx="15">
                  <c:v>Dec-2017</c:v>
                </c:pt>
                <c:pt idx="16">
                  <c:v>Jan-2018</c:v>
                </c:pt>
                <c:pt idx="17">
                  <c:v>Feb-2018</c:v>
                </c:pt>
                <c:pt idx="18">
                  <c:v>Mar-2018</c:v>
                </c:pt>
                <c:pt idx="19">
                  <c:v>Apr-2018</c:v>
                </c:pt>
                <c:pt idx="20">
                  <c:v>May-2018</c:v>
                </c:pt>
                <c:pt idx="21">
                  <c:v>Jun-2018</c:v>
                </c:pt>
              </c:strCache>
            </c:strRef>
          </c:cat>
          <c:val>
            <c:numRef>
              <c:f>'trimmed data'!$I$8:$I$29</c:f>
              <c:numCache>
                <c:formatCode>#,##0.00</c:formatCode>
                <c:ptCount val="22"/>
                <c:pt idx="0">
                  <c:v>9880.2885700000006</c:v>
                </c:pt>
                <c:pt idx="1">
                  <c:v>9504.5022000000008</c:v>
                </c:pt>
                <c:pt idx="2">
                  <c:v>8807.884799999998</c:v>
                </c:pt>
                <c:pt idx="3">
                  <c:v>11537.633140000002</c:v>
                </c:pt>
                <c:pt idx="4">
                  <c:v>11355.075025999999</c:v>
                </c:pt>
                <c:pt idx="5">
                  <c:v>10877.909229000001</c:v>
                </c:pt>
                <c:pt idx="6">
                  <c:v>16294.499515</c:v>
                </c:pt>
                <c:pt idx="7">
                  <c:v>12156.171700000003</c:v>
                </c:pt>
                <c:pt idx="8">
                  <c:v>12410.811100000001</c:v>
                </c:pt>
                <c:pt idx="9">
                  <c:v>12694.19773</c:v>
                </c:pt>
                <c:pt idx="10">
                  <c:v>12011.598840000002</c:v>
                </c:pt>
                <c:pt idx="11">
                  <c:v>12500.378000000001</c:v>
                </c:pt>
                <c:pt idx="12">
                  <c:v>14182.141270000002</c:v>
                </c:pt>
                <c:pt idx="13">
                  <c:v>13851.277910000001</c:v>
                </c:pt>
                <c:pt idx="14">
                  <c:v>13883.998689999997</c:v>
                </c:pt>
                <c:pt idx="15">
                  <c:v>15779.201980000002</c:v>
                </c:pt>
                <c:pt idx="16">
                  <c:v>15374.066990000001</c:v>
                </c:pt>
                <c:pt idx="17">
                  <c:v>14843.904410000005</c:v>
                </c:pt>
                <c:pt idx="18">
                  <c:v>22540.77144</c:v>
                </c:pt>
                <c:pt idx="19">
                  <c:v>16326.640851928702</c:v>
                </c:pt>
                <c:pt idx="20">
                  <c:v>17151.963894899909</c:v>
                </c:pt>
                <c:pt idx="21">
                  <c:v>19017.08135</c:v>
                </c:pt>
              </c:numCache>
            </c:numRef>
          </c:val>
          <c:smooth val="0"/>
        </c:ser>
        <c:dLbls>
          <c:showLegendKey val="0"/>
          <c:showVal val="0"/>
          <c:showCatName val="0"/>
          <c:showSerName val="0"/>
          <c:showPercent val="0"/>
          <c:showBubbleSize val="0"/>
        </c:dLbls>
        <c:marker val="1"/>
        <c:smooth val="0"/>
        <c:axId val="1588758336"/>
        <c:axId val="1588770304"/>
      </c:lineChart>
      <c:catAx>
        <c:axId val="15887556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700"/>
            </a:pPr>
            <a:endParaRPr lang="en-US"/>
          </a:p>
        </c:txPr>
        <c:crossAx val="1588769760"/>
        <c:crosses val="autoZero"/>
        <c:auto val="1"/>
        <c:lblAlgn val="ctr"/>
        <c:lblOffset val="100"/>
        <c:noMultiLvlLbl val="0"/>
      </c:catAx>
      <c:valAx>
        <c:axId val="15887697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700"/>
                </a:pPr>
                <a:r>
                  <a:rPr lang="en-IN" sz="700"/>
                  <a:t>volume (mn)</a:t>
                </a:r>
              </a:p>
            </c:rich>
          </c:tx>
          <c:overlay val="0"/>
        </c:title>
        <c:numFmt formatCode="#,##0" sourceLinked="0"/>
        <c:majorTickMark val="none"/>
        <c:minorTickMark val="none"/>
        <c:tickLblPos val="nextTo"/>
        <c:spPr>
          <a:noFill/>
          <a:ln>
            <a:noFill/>
          </a:ln>
          <a:effectLst/>
        </c:spPr>
        <c:txPr>
          <a:bodyPr rot="-60000000" vert="horz"/>
          <a:lstStyle/>
          <a:p>
            <a:pPr>
              <a:defRPr sz="800"/>
            </a:pPr>
            <a:endParaRPr lang="en-US"/>
          </a:p>
        </c:txPr>
        <c:crossAx val="1588755616"/>
        <c:crosses val="autoZero"/>
        <c:crossBetween val="midCat"/>
      </c:valAx>
      <c:valAx>
        <c:axId val="1588770304"/>
        <c:scaling>
          <c:orientation val="minMax"/>
        </c:scaling>
        <c:delete val="0"/>
        <c:axPos val="r"/>
        <c:title>
          <c:tx>
            <c:rich>
              <a:bodyPr rot="-5400000" vert="horz"/>
              <a:lstStyle/>
              <a:p>
                <a:pPr>
                  <a:defRPr sz="700"/>
                </a:pPr>
                <a:r>
                  <a:rPr lang="en-IN" sz="700"/>
                  <a:t>vakue (rs bn)</a:t>
                </a:r>
              </a:p>
            </c:rich>
          </c:tx>
          <c:overlay val="0"/>
        </c:title>
        <c:numFmt formatCode="#,##0" sourceLinked="0"/>
        <c:majorTickMark val="out"/>
        <c:minorTickMark val="none"/>
        <c:tickLblPos val="nextTo"/>
        <c:spPr>
          <a:noFill/>
          <a:ln>
            <a:noFill/>
          </a:ln>
          <a:effectLst/>
        </c:spPr>
        <c:txPr>
          <a:bodyPr rot="-60000000" vert="horz"/>
          <a:lstStyle/>
          <a:p>
            <a:pPr>
              <a:defRPr sz="800"/>
            </a:pPr>
            <a:endParaRPr lang="en-US"/>
          </a:p>
        </c:txPr>
        <c:crossAx val="1588758336"/>
        <c:crosses val="max"/>
        <c:crossBetween val="between"/>
      </c:valAx>
      <c:catAx>
        <c:axId val="1588758336"/>
        <c:scaling>
          <c:orientation val="minMax"/>
        </c:scaling>
        <c:delete val="1"/>
        <c:axPos val="b"/>
        <c:numFmt formatCode="General" sourceLinked="1"/>
        <c:majorTickMark val="out"/>
        <c:minorTickMark val="none"/>
        <c:tickLblPos val="none"/>
        <c:crossAx val="1588770304"/>
        <c:crosses val="autoZero"/>
        <c:auto val="1"/>
        <c:lblAlgn val="ctr"/>
        <c:lblOffset val="100"/>
        <c:noMultiLvlLbl val="0"/>
      </c:catAx>
      <c:spPr>
        <a:noFill/>
        <a:ln>
          <a:solidFill>
            <a:schemeClr val="tx1"/>
          </a:solidFill>
        </a:ln>
        <a:effectLst/>
      </c:spPr>
    </c:plotArea>
    <c:legend>
      <c:legendPos val="b"/>
      <c:layout>
        <c:manualLayout>
          <c:xMode val="edge"/>
          <c:yMode val="edge"/>
          <c:x val="8.7142805765624734E-2"/>
          <c:y val="0.85863506956237301"/>
          <c:w val="0.83311043978194066"/>
          <c:h val="0.1133258243478792"/>
        </c:manualLayout>
      </c:layout>
      <c:overlay val="0"/>
      <c:spPr>
        <a:noFill/>
        <a:ln>
          <a:noFill/>
        </a:ln>
        <a:effectLst/>
      </c:spPr>
      <c:txPr>
        <a:bodyPr rot="0" vert="horz"/>
        <a:lstStyle/>
        <a:p>
          <a:pPr>
            <a:defRPr sz="800"/>
          </a:pPr>
          <a:endParaRPr lang="en-US"/>
        </a:p>
      </c:txPr>
    </c:legend>
    <c:plotVisOnly val="1"/>
    <c:dispBlanksAs val="gap"/>
    <c:showDLblsOverMax val="0"/>
  </c:chart>
  <c:spPr>
    <a:solidFill>
      <a:schemeClr val="bg1"/>
    </a:solidFill>
    <a:effectLst/>
  </c:spPr>
  <c:txPr>
    <a:bodyPr/>
    <a:lstStyle/>
    <a:p>
      <a:pPr>
        <a:defRPr b="0" baseline="0">
          <a:solidFill>
            <a:sysClr val="windowText" lastClr="000000"/>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a:lstStyle/>
          <a:p>
            <a:pPr>
              <a:defRPr sz="1200"/>
            </a:pPr>
            <a:r>
              <a:rPr lang="en-IN" sz="1200" dirty="0"/>
              <a:t>Chart </a:t>
            </a:r>
            <a:r>
              <a:rPr lang="en-IN" sz="1200" dirty="0" smtClean="0"/>
              <a:t>5: </a:t>
            </a:r>
            <a:r>
              <a:rPr lang="en-IN" sz="1200" dirty="0"/>
              <a:t>Trends in Cards</a:t>
            </a:r>
            <a:r>
              <a:rPr lang="en-IN" sz="1200" baseline="0" dirty="0"/>
              <a:t> and PPI</a:t>
            </a:r>
            <a:endParaRPr lang="en-IN" sz="1200" dirty="0"/>
          </a:p>
        </c:rich>
      </c:tx>
      <c:layout>
        <c:manualLayout>
          <c:xMode val="edge"/>
          <c:yMode val="edge"/>
          <c:x val="0.18120173006543203"/>
          <c:y val="0"/>
        </c:manualLayout>
      </c:layout>
      <c:overlay val="0"/>
    </c:title>
    <c:autoTitleDeleted val="0"/>
    <c:plotArea>
      <c:layout>
        <c:manualLayout>
          <c:layoutTarget val="inner"/>
          <c:xMode val="edge"/>
          <c:yMode val="edge"/>
          <c:x val="0.10443330026522817"/>
          <c:y val="0.13010425780110821"/>
          <c:w val="0.79983008336185624"/>
          <c:h val="0.51274663887483218"/>
        </c:manualLayout>
      </c:layout>
      <c:barChart>
        <c:barDir val="col"/>
        <c:grouping val="clustered"/>
        <c:varyColors val="0"/>
        <c:ser>
          <c:idx val="2"/>
          <c:order val="0"/>
          <c:tx>
            <c:v>Cards at POS Volume</c:v>
          </c:tx>
          <c:spPr>
            <a:solidFill>
              <a:srgbClr val="00B050"/>
            </a:solidFill>
          </c:spPr>
          <c:invertIfNegative val="0"/>
          <c:cat>
            <c:strRef>
              <c:f>'trimmed data'!$A$8:$A$28</c:f>
              <c:strCache>
                <c:ptCount val="21"/>
                <c:pt idx="0">
                  <c:v>Sep-2016</c:v>
                </c:pt>
                <c:pt idx="1">
                  <c:v>Oct-2016</c:v>
                </c:pt>
                <c:pt idx="2">
                  <c:v>Nov-2016</c:v>
                </c:pt>
                <c:pt idx="3">
                  <c:v>Dec-2016</c:v>
                </c:pt>
                <c:pt idx="4">
                  <c:v>Jan-2017</c:v>
                </c:pt>
                <c:pt idx="5">
                  <c:v>Feb-2017</c:v>
                </c:pt>
                <c:pt idx="6">
                  <c:v>Mar-2017</c:v>
                </c:pt>
                <c:pt idx="7">
                  <c:v>Apr-2017</c:v>
                </c:pt>
                <c:pt idx="8">
                  <c:v>May-2017</c:v>
                </c:pt>
                <c:pt idx="9">
                  <c:v>Jun-2017</c:v>
                </c:pt>
                <c:pt idx="10">
                  <c:v>Jul-2017</c:v>
                </c:pt>
                <c:pt idx="11">
                  <c:v>Aug-2017</c:v>
                </c:pt>
                <c:pt idx="12">
                  <c:v>Sep-2017</c:v>
                </c:pt>
                <c:pt idx="13">
                  <c:v>Oct-2017</c:v>
                </c:pt>
                <c:pt idx="14">
                  <c:v>Nov-2017</c:v>
                </c:pt>
                <c:pt idx="15">
                  <c:v>Dec-2017</c:v>
                </c:pt>
                <c:pt idx="16">
                  <c:v>Jan-2018</c:v>
                </c:pt>
                <c:pt idx="17">
                  <c:v>Feb-2018</c:v>
                </c:pt>
                <c:pt idx="18">
                  <c:v>Mar-2018</c:v>
                </c:pt>
                <c:pt idx="19">
                  <c:v>Apr-2018</c:v>
                </c:pt>
                <c:pt idx="20">
                  <c:v>May-2018</c:v>
                </c:pt>
              </c:strCache>
            </c:strRef>
          </c:cat>
          <c:val>
            <c:numRef>
              <c:f>'trimmed data'!$N$8:$N$28</c:f>
              <c:numCache>
                <c:formatCode>#,##0.00</c:formatCode>
                <c:ptCount val="21"/>
                <c:pt idx="0">
                  <c:v>203.11888399999998</c:v>
                </c:pt>
                <c:pt idx="1">
                  <c:v>229.45186800000002</c:v>
                </c:pt>
                <c:pt idx="2">
                  <c:v>334.37808999999999</c:v>
                </c:pt>
                <c:pt idx="3">
                  <c:v>531.54477500000007</c:v>
                </c:pt>
                <c:pt idx="4">
                  <c:v>441.42595899999998</c:v>
                </c:pt>
                <c:pt idx="5">
                  <c:v>346.67613699999987</c:v>
                </c:pt>
                <c:pt idx="6">
                  <c:v>378.78254999999996</c:v>
                </c:pt>
                <c:pt idx="7">
                  <c:v>374.57501999999994</c:v>
                </c:pt>
                <c:pt idx="8">
                  <c:v>380.05397199999999</c:v>
                </c:pt>
                <c:pt idx="9">
                  <c:v>364.13539100000003</c:v>
                </c:pt>
                <c:pt idx="10">
                  <c:v>366.386888</c:v>
                </c:pt>
                <c:pt idx="11">
                  <c:v>380.77193699999987</c:v>
                </c:pt>
                <c:pt idx="12">
                  <c:v>377.92858099999995</c:v>
                </c:pt>
                <c:pt idx="13">
                  <c:v>401.76232599999992</c:v>
                </c:pt>
                <c:pt idx="14">
                  <c:v>386.86</c:v>
                </c:pt>
                <c:pt idx="15">
                  <c:v>416.15756700000009</c:v>
                </c:pt>
                <c:pt idx="16">
                  <c:v>428.53957099999997</c:v>
                </c:pt>
                <c:pt idx="17">
                  <c:v>397.41101399999991</c:v>
                </c:pt>
                <c:pt idx="18">
                  <c:v>446.1913879999999</c:v>
                </c:pt>
                <c:pt idx="19">
                  <c:v>466.08475499999992</c:v>
                </c:pt>
                <c:pt idx="20">
                  <c:v>489.78901899999994</c:v>
                </c:pt>
              </c:numCache>
            </c:numRef>
          </c:val>
        </c:ser>
        <c:ser>
          <c:idx val="4"/>
          <c:order val="2"/>
          <c:tx>
            <c:v>PPI Volume</c:v>
          </c:tx>
          <c:spPr>
            <a:solidFill>
              <a:srgbClr val="0070C0"/>
            </a:solidFill>
          </c:spPr>
          <c:invertIfNegative val="0"/>
          <c:cat>
            <c:strRef>
              <c:f>'trimmed data'!$A$8:$A$28</c:f>
              <c:strCache>
                <c:ptCount val="21"/>
                <c:pt idx="0">
                  <c:v>Sep-2016</c:v>
                </c:pt>
                <c:pt idx="1">
                  <c:v>Oct-2016</c:v>
                </c:pt>
                <c:pt idx="2">
                  <c:v>Nov-2016</c:v>
                </c:pt>
                <c:pt idx="3">
                  <c:v>Dec-2016</c:v>
                </c:pt>
                <c:pt idx="4">
                  <c:v>Jan-2017</c:v>
                </c:pt>
                <c:pt idx="5">
                  <c:v>Feb-2017</c:v>
                </c:pt>
                <c:pt idx="6">
                  <c:v>Mar-2017</c:v>
                </c:pt>
                <c:pt idx="7">
                  <c:v>Apr-2017</c:v>
                </c:pt>
                <c:pt idx="8">
                  <c:v>May-2017</c:v>
                </c:pt>
                <c:pt idx="9">
                  <c:v>Jun-2017</c:v>
                </c:pt>
                <c:pt idx="10">
                  <c:v>Jul-2017</c:v>
                </c:pt>
                <c:pt idx="11">
                  <c:v>Aug-2017</c:v>
                </c:pt>
                <c:pt idx="12">
                  <c:v>Sep-2017</c:v>
                </c:pt>
                <c:pt idx="13">
                  <c:v>Oct-2017</c:v>
                </c:pt>
                <c:pt idx="14">
                  <c:v>Nov-2017</c:v>
                </c:pt>
                <c:pt idx="15">
                  <c:v>Dec-2017</c:v>
                </c:pt>
                <c:pt idx="16">
                  <c:v>Jan-2018</c:v>
                </c:pt>
                <c:pt idx="17">
                  <c:v>Feb-2018</c:v>
                </c:pt>
                <c:pt idx="18">
                  <c:v>Mar-2018</c:v>
                </c:pt>
                <c:pt idx="19">
                  <c:v>Apr-2018</c:v>
                </c:pt>
                <c:pt idx="20">
                  <c:v>May-2018</c:v>
                </c:pt>
              </c:strCache>
            </c:strRef>
          </c:cat>
          <c:val>
            <c:numRef>
              <c:f>'trimmed data'!$T$8:$T$28</c:f>
              <c:numCache>
                <c:formatCode>#,##0.00</c:formatCode>
                <c:ptCount val="21"/>
                <c:pt idx="0">
                  <c:v>97.07445199999998</c:v>
                </c:pt>
                <c:pt idx="1">
                  <c:v>126.90475499999999</c:v>
                </c:pt>
                <c:pt idx="2">
                  <c:v>169.32251200000002</c:v>
                </c:pt>
                <c:pt idx="3">
                  <c:v>261.09016999999994</c:v>
                </c:pt>
                <c:pt idx="4">
                  <c:v>295.79538099999996</c:v>
                </c:pt>
                <c:pt idx="5">
                  <c:v>280.01512699999995</c:v>
                </c:pt>
                <c:pt idx="6">
                  <c:v>342.092285</c:v>
                </c:pt>
                <c:pt idx="7">
                  <c:v>352.23116899999991</c:v>
                </c:pt>
                <c:pt idx="8">
                  <c:v>278.08383219999996</c:v>
                </c:pt>
                <c:pt idx="9">
                  <c:v>255.64991899999998</c:v>
                </c:pt>
                <c:pt idx="10">
                  <c:v>270.242209</c:v>
                </c:pt>
                <c:pt idx="11">
                  <c:v>261.14042400000005</c:v>
                </c:pt>
                <c:pt idx="12">
                  <c:v>240.28952899999999</c:v>
                </c:pt>
                <c:pt idx="13">
                  <c:v>245.17512799999997</c:v>
                </c:pt>
                <c:pt idx="14">
                  <c:v>236.16</c:v>
                </c:pt>
                <c:pt idx="15">
                  <c:v>319.84745500000002</c:v>
                </c:pt>
                <c:pt idx="16">
                  <c:v>361.200624</c:v>
                </c:pt>
                <c:pt idx="17">
                  <c:v>345.36615499999988</c:v>
                </c:pt>
                <c:pt idx="18">
                  <c:v>293.65570700000001</c:v>
                </c:pt>
                <c:pt idx="19">
                  <c:v>326.17488800000007</c:v>
                </c:pt>
                <c:pt idx="20">
                  <c:v>350.74159420712834</c:v>
                </c:pt>
              </c:numCache>
            </c:numRef>
          </c:val>
        </c:ser>
        <c:dLbls>
          <c:showLegendKey val="0"/>
          <c:showVal val="0"/>
          <c:showCatName val="0"/>
          <c:showSerName val="0"/>
          <c:showPercent val="0"/>
          <c:showBubbleSize val="0"/>
        </c:dLbls>
        <c:gapWidth val="150"/>
        <c:axId val="1588759424"/>
        <c:axId val="1588763232"/>
      </c:barChart>
      <c:lineChart>
        <c:grouping val="standard"/>
        <c:varyColors val="0"/>
        <c:ser>
          <c:idx val="3"/>
          <c:order val="1"/>
          <c:tx>
            <c:v>Cards at POS Value(RHS)</c:v>
          </c:tx>
          <c:spPr>
            <a:ln>
              <a:solidFill>
                <a:schemeClr val="tx1"/>
              </a:solidFill>
            </a:ln>
          </c:spPr>
          <c:marker>
            <c:symbol val="none"/>
          </c:marker>
          <c:cat>
            <c:strRef>
              <c:f>'trimmed data'!$A$8:$A$28</c:f>
              <c:strCache>
                <c:ptCount val="21"/>
                <c:pt idx="0">
                  <c:v>Sep-2016</c:v>
                </c:pt>
                <c:pt idx="1">
                  <c:v>Oct-2016</c:v>
                </c:pt>
                <c:pt idx="2">
                  <c:v>Nov-2016</c:v>
                </c:pt>
                <c:pt idx="3">
                  <c:v>Dec-2016</c:v>
                </c:pt>
                <c:pt idx="4">
                  <c:v>Jan-2017</c:v>
                </c:pt>
                <c:pt idx="5">
                  <c:v>Feb-2017</c:v>
                </c:pt>
                <c:pt idx="6">
                  <c:v>Mar-2017</c:v>
                </c:pt>
                <c:pt idx="7">
                  <c:v>Apr-2017</c:v>
                </c:pt>
                <c:pt idx="8">
                  <c:v>May-2017</c:v>
                </c:pt>
                <c:pt idx="9">
                  <c:v>Jun-2017</c:v>
                </c:pt>
                <c:pt idx="10">
                  <c:v>Jul-2017</c:v>
                </c:pt>
                <c:pt idx="11">
                  <c:v>Aug-2017</c:v>
                </c:pt>
                <c:pt idx="12">
                  <c:v>Sep-2017</c:v>
                </c:pt>
                <c:pt idx="13">
                  <c:v>Oct-2017</c:v>
                </c:pt>
                <c:pt idx="14">
                  <c:v>Nov-2017</c:v>
                </c:pt>
                <c:pt idx="15">
                  <c:v>Dec-2017</c:v>
                </c:pt>
                <c:pt idx="16">
                  <c:v>Jan-2018</c:v>
                </c:pt>
                <c:pt idx="17">
                  <c:v>Feb-2018</c:v>
                </c:pt>
                <c:pt idx="18">
                  <c:v>Mar-2018</c:v>
                </c:pt>
                <c:pt idx="19">
                  <c:v>Apr-2018</c:v>
                </c:pt>
                <c:pt idx="20">
                  <c:v>May-2018</c:v>
                </c:pt>
              </c:strCache>
            </c:strRef>
          </c:cat>
          <c:val>
            <c:numRef>
              <c:f>'trimmed data'!$O$8:$O$28</c:f>
              <c:numCache>
                <c:formatCode>#,##0.00</c:formatCode>
                <c:ptCount val="21"/>
                <c:pt idx="0">
                  <c:v>401.29829699999993</c:v>
                </c:pt>
                <c:pt idx="1">
                  <c:v>518.83684299999993</c:v>
                </c:pt>
                <c:pt idx="2">
                  <c:v>587.33675499999993</c:v>
                </c:pt>
                <c:pt idx="3">
                  <c:v>891.80364600000007</c:v>
                </c:pt>
                <c:pt idx="4">
                  <c:v>817.12489900000003</c:v>
                </c:pt>
                <c:pt idx="5">
                  <c:v>645.47630000000004</c:v>
                </c:pt>
                <c:pt idx="6">
                  <c:v>690.8962479999999</c:v>
                </c:pt>
                <c:pt idx="7">
                  <c:v>706.24785589999988</c:v>
                </c:pt>
                <c:pt idx="8">
                  <c:v>733.03017269999998</c:v>
                </c:pt>
                <c:pt idx="9">
                  <c:v>730.0706889999999</c:v>
                </c:pt>
                <c:pt idx="10">
                  <c:v>684.98159800000008</c:v>
                </c:pt>
                <c:pt idx="11">
                  <c:v>717.114059</c:v>
                </c:pt>
                <c:pt idx="12">
                  <c:v>740.9465379999998</c:v>
                </c:pt>
                <c:pt idx="13">
                  <c:v>828.08438888294484</c:v>
                </c:pt>
                <c:pt idx="14">
                  <c:v>758.15</c:v>
                </c:pt>
                <c:pt idx="15">
                  <c:v>826.23970347192255</c:v>
                </c:pt>
                <c:pt idx="16">
                  <c:v>821.98523935646199</c:v>
                </c:pt>
                <c:pt idx="17">
                  <c:v>747.85857539999984</c:v>
                </c:pt>
                <c:pt idx="18">
                  <c:v>861.64771799999983</c:v>
                </c:pt>
                <c:pt idx="19">
                  <c:v>902.91374900000005</c:v>
                </c:pt>
                <c:pt idx="20">
                  <c:v>938.60620960111441</c:v>
                </c:pt>
              </c:numCache>
            </c:numRef>
          </c:val>
          <c:smooth val="0"/>
        </c:ser>
        <c:ser>
          <c:idx val="5"/>
          <c:order val="3"/>
          <c:tx>
            <c:v>PPI Value(RHS)</c:v>
          </c:tx>
          <c:spPr>
            <a:ln>
              <a:solidFill>
                <a:srgbClr val="FF00FF"/>
              </a:solidFill>
            </a:ln>
          </c:spPr>
          <c:marker>
            <c:symbol val="none"/>
          </c:marker>
          <c:cat>
            <c:strRef>
              <c:f>'trimmed data'!$A$8:$A$28</c:f>
              <c:strCache>
                <c:ptCount val="21"/>
                <c:pt idx="0">
                  <c:v>Sep-2016</c:v>
                </c:pt>
                <c:pt idx="1">
                  <c:v>Oct-2016</c:v>
                </c:pt>
                <c:pt idx="2">
                  <c:v>Nov-2016</c:v>
                </c:pt>
                <c:pt idx="3">
                  <c:v>Dec-2016</c:v>
                </c:pt>
                <c:pt idx="4">
                  <c:v>Jan-2017</c:v>
                </c:pt>
                <c:pt idx="5">
                  <c:v>Feb-2017</c:v>
                </c:pt>
                <c:pt idx="6">
                  <c:v>Mar-2017</c:v>
                </c:pt>
                <c:pt idx="7">
                  <c:v>Apr-2017</c:v>
                </c:pt>
                <c:pt idx="8">
                  <c:v>May-2017</c:v>
                </c:pt>
                <c:pt idx="9">
                  <c:v>Jun-2017</c:v>
                </c:pt>
                <c:pt idx="10">
                  <c:v>Jul-2017</c:v>
                </c:pt>
                <c:pt idx="11">
                  <c:v>Aug-2017</c:v>
                </c:pt>
                <c:pt idx="12">
                  <c:v>Sep-2017</c:v>
                </c:pt>
                <c:pt idx="13">
                  <c:v>Oct-2017</c:v>
                </c:pt>
                <c:pt idx="14">
                  <c:v>Nov-2017</c:v>
                </c:pt>
                <c:pt idx="15">
                  <c:v>Dec-2017</c:v>
                </c:pt>
                <c:pt idx="16">
                  <c:v>Jan-2018</c:v>
                </c:pt>
                <c:pt idx="17">
                  <c:v>Feb-2018</c:v>
                </c:pt>
                <c:pt idx="18">
                  <c:v>Mar-2018</c:v>
                </c:pt>
                <c:pt idx="19">
                  <c:v>Apr-2018</c:v>
                </c:pt>
                <c:pt idx="20">
                  <c:v>May-2018</c:v>
                </c:pt>
              </c:strCache>
            </c:strRef>
          </c:cat>
          <c:val>
            <c:numRef>
              <c:f>'trimmed data'!$U$8:$U$28</c:f>
              <c:numCache>
                <c:formatCode>#,##0.00</c:formatCode>
                <c:ptCount val="21"/>
                <c:pt idx="0">
                  <c:v>56.282393000000013</c:v>
                </c:pt>
                <c:pt idx="1">
                  <c:v>60.218162000000007</c:v>
                </c:pt>
                <c:pt idx="2">
                  <c:v>50.744112000000008</c:v>
                </c:pt>
                <c:pt idx="3">
                  <c:v>97.699254999999994</c:v>
                </c:pt>
                <c:pt idx="4">
                  <c:v>110.007761</c:v>
                </c:pt>
                <c:pt idx="5">
                  <c:v>96.280096999999998</c:v>
                </c:pt>
                <c:pt idx="6">
                  <c:v>106.77079000000001</c:v>
                </c:pt>
                <c:pt idx="7">
                  <c:v>103.71116730000001</c:v>
                </c:pt>
                <c:pt idx="8">
                  <c:v>106.6935824</c:v>
                </c:pt>
                <c:pt idx="9">
                  <c:v>85.070689000000002</c:v>
                </c:pt>
                <c:pt idx="10">
                  <c:v>98.564666000000017</c:v>
                </c:pt>
                <c:pt idx="11">
                  <c:v>102.87617299999997</c:v>
                </c:pt>
                <c:pt idx="12">
                  <c:v>109.773309</c:v>
                </c:pt>
                <c:pt idx="13">
                  <c:v>116.97663985348396</c:v>
                </c:pt>
                <c:pt idx="14">
                  <c:v>133.20999999999998</c:v>
                </c:pt>
                <c:pt idx="15">
                  <c:v>143.34483449478259</c:v>
                </c:pt>
                <c:pt idx="16">
                  <c:v>147.71223507512286</c:v>
                </c:pt>
                <c:pt idx="17">
                  <c:v>149.58583408984956</c:v>
                </c:pt>
                <c:pt idx="18">
                  <c:v>118.819006</c:v>
                </c:pt>
                <c:pt idx="19">
                  <c:v>133.79552199999998</c:v>
                </c:pt>
                <c:pt idx="20">
                  <c:v>155.20658737554794</c:v>
                </c:pt>
              </c:numCache>
            </c:numRef>
          </c:val>
          <c:smooth val="0"/>
        </c:ser>
        <c:dLbls>
          <c:showLegendKey val="0"/>
          <c:showVal val="0"/>
          <c:showCatName val="0"/>
          <c:showSerName val="0"/>
          <c:showPercent val="0"/>
          <c:showBubbleSize val="0"/>
        </c:dLbls>
        <c:marker val="1"/>
        <c:smooth val="0"/>
        <c:axId val="1588769216"/>
        <c:axId val="1588770848"/>
      </c:lineChart>
      <c:catAx>
        <c:axId val="1588759424"/>
        <c:scaling>
          <c:orientation val="minMax"/>
        </c:scaling>
        <c:delete val="0"/>
        <c:axPos val="b"/>
        <c:numFmt formatCode="General" sourceLinked="0"/>
        <c:majorTickMark val="out"/>
        <c:minorTickMark val="none"/>
        <c:tickLblPos val="nextTo"/>
        <c:txPr>
          <a:bodyPr/>
          <a:lstStyle/>
          <a:p>
            <a:pPr>
              <a:defRPr sz="700"/>
            </a:pPr>
            <a:endParaRPr lang="en-US"/>
          </a:p>
        </c:txPr>
        <c:crossAx val="1588763232"/>
        <c:crosses val="autoZero"/>
        <c:auto val="1"/>
        <c:lblAlgn val="ctr"/>
        <c:lblOffset val="100"/>
        <c:noMultiLvlLbl val="0"/>
      </c:catAx>
      <c:valAx>
        <c:axId val="1588763232"/>
        <c:scaling>
          <c:orientation val="minMax"/>
        </c:scaling>
        <c:delete val="0"/>
        <c:axPos val="l"/>
        <c:majorGridlines/>
        <c:title>
          <c:tx>
            <c:rich>
              <a:bodyPr rot="-5400000" vert="horz"/>
              <a:lstStyle/>
              <a:p>
                <a:pPr>
                  <a:defRPr sz="700" b="0"/>
                </a:pPr>
                <a:r>
                  <a:rPr lang="en-IN" sz="700" b="0"/>
                  <a:t>volume (mn)</a:t>
                </a:r>
              </a:p>
            </c:rich>
          </c:tx>
          <c:overlay val="0"/>
        </c:title>
        <c:numFmt formatCode="#,##0" sourceLinked="0"/>
        <c:majorTickMark val="out"/>
        <c:minorTickMark val="none"/>
        <c:tickLblPos val="nextTo"/>
        <c:txPr>
          <a:bodyPr/>
          <a:lstStyle/>
          <a:p>
            <a:pPr>
              <a:defRPr sz="700"/>
            </a:pPr>
            <a:endParaRPr lang="en-US"/>
          </a:p>
        </c:txPr>
        <c:crossAx val="1588759424"/>
        <c:crosses val="autoZero"/>
        <c:crossBetween val="midCat"/>
      </c:valAx>
      <c:valAx>
        <c:axId val="1588770848"/>
        <c:scaling>
          <c:orientation val="minMax"/>
        </c:scaling>
        <c:delete val="0"/>
        <c:axPos val="r"/>
        <c:title>
          <c:tx>
            <c:rich>
              <a:bodyPr rot="-5400000" vert="horz"/>
              <a:lstStyle/>
              <a:p>
                <a:pPr>
                  <a:defRPr sz="700" b="0"/>
                </a:pPr>
                <a:r>
                  <a:rPr lang="en-IN" sz="700" b="0"/>
                  <a:t>valu</a:t>
                </a:r>
                <a:r>
                  <a:rPr lang="en-IN" sz="700" b="0" baseline="0"/>
                  <a:t>e (rs bn)</a:t>
                </a:r>
                <a:endParaRPr lang="en-IN" sz="700" b="0"/>
              </a:p>
            </c:rich>
          </c:tx>
          <c:overlay val="0"/>
        </c:title>
        <c:numFmt formatCode="#,##0" sourceLinked="0"/>
        <c:majorTickMark val="out"/>
        <c:minorTickMark val="none"/>
        <c:tickLblPos val="nextTo"/>
        <c:txPr>
          <a:bodyPr/>
          <a:lstStyle/>
          <a:p>
            <a:pPr>
              <a:defRPr sz="700"/>
            </a:pPr>
            <a:endParaRPr lang="en-US"/>
          </a:p>
        </c:txPr>
        <c:crossAx val="1588769216"/>
        <c:crosses val="max"/>
        <c:crossBetween val="between"/>
        <c:majorUnit val="200"/>
      </c:valAx>
      <c:catAx>
        <c:axId val="1588769216"/>
        <c:scaling>
          <c:orientation val="minMax"/>
        </c:scaling>
        <c:delete val="1"/>
        <c:axPos val="b"/>
        <c:numFmt formatCode="General" sourceLinked="1"/>
        <c:majorTickMark val="out"/>
        <c:minorTickMark val="none"/>
        <c:tickLblPos val="none"/>
        <c:crossAx val="1588770848"/>
        <c:crosses val="autoZero"/>
        <c:auto val="1"/>
        <c:lblAlgn val="ctr"/>
        <c:lblOffset val="100"/>
        <c:noMultiLvlLbl val="0"/>
      </c:catAx>
    </c:plotArea>
    <c:legend>
      <c:legendPos val="b"/>
      <c:legendEntry>
        <c:idx val="3"/>
        <c:txPr>
          <a:bodyPr/>
          <a:lstStyle/>
          <a:p>
            <a:pPr>
              <a:defRPr sz="700">
                <a:solidFill>
                  <a:schemeClr val="tx1"/>
                </a:solidFill>
              </a:defRPr>
            </a:pPr>
            <a:endParaRPr lang="en-US"/>
          </a:p>
        </c:txPr>
      </c:legendEntry>
      <c:layout>
        <c:manualLayout>
          <c:xMode val="edge"/>
          <c:yMode val="edge"/>
          <c:x val="0.1071858007171451"/>
          <c:y val="0.81781851039111919"/>
          <c:w val="0.78984394858952101"/>
          <c:h val="0.15669549503033439"/>
        </c:manualLayout>
      </c:layout>
      <c:overlay val="0"/>
      <c:txPr>
        <a:bodyPr/>
        <a:lstStyle/>
        <a:p>
          <a:pPr>
            <a:defRPr sz="7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a:lstStyle/>
          <a:p>
            <a:pPr>
              <a:defRPr sz="1000"/>
            </a:pPr>
            <a:r>
              <a:rPr lang="en-IN" sz="1000" dirty="0"/>
              <a:t>Chart </a:t>
            </a:r>
            <a:r>
              <a:rPr lang="en-IN" sz="1000" dirty="0" smtClean="0"/>
              <a:t>6: </a:t>
            </a:r>
            <a:r>
              <a:rPr lang="en-IN" sz="1000" dirty="0"/>
              <a:t>Trends in Credit &amp;</a:t>
            </a:r>
            <a:r>
              <a:rPr lang="en-IN" sz="1000" baseline="0" dirty="0"/>
              <a:t> Debit </a:t>
            </a:r>
            <a:r>
              <a:rPr lang="en-IN" sz="1000" dirty="0"/>
              <a:t>Cards at POS</a:t>
            </a:r>
          </a:p>
        </c:rich>
      </c:tx>
      <c:layout>
        <c:manualLayout>
          <c:xMode val="edge"/>
          <c:yMode val="edge"/>
          <c:x val="0.15946360153256711"/>
          <c:y val="3.5555555555555556E-2"/>
        </c:manualLayout>
      </c:layout>
      <c:overlay val="0"/>
    </c:title>
    <c:autoTitleDeleted val="0"/>
    <c:plotArea>
      <c:layout>
        <c:manualLayout>
          <c:layoutTarget val="inner"/>
          <c:xMode val="edge"/>
          <c:yMode val="edge"/>
          <c:x val="0.10443330026522817"/>
          <c:y val="0.13010425780110821"/>
          <c:w val="0.79983008336185624"/>
          <c:h val="0.51274663887483218"/>
        </c:manualLayout>
      </c:layout>
      <c:barChart>
        <c:barDir val="col"/>
        <c:grouping val="clustered"/>
        <c:varyColors val="0"/>
        <c:ser>
          <c:idx val="2"/>
          <c:order val="0"/>
          <c:tx>
            <c:v>Cards at POS Volume</c:v>
          </c:tx>
          <c:spPr>
            <a:solidFill>
              <a:srgbClr val="00B050"/>
            </a:solidFill>
          </c:spPr>
          <c:invertIfNegative val="0"/>
          <c:cat>
            <c:strRef>
              <c:f>'trimmed data'!$A$8:$A$28</c:f>
              <c:strCache>
                <c:ptCount val="21"/>
                <c:pt idx="0">
                  <c:v>Sep-2016</c:v>
                </c:pt>
                <c:pt idx="1">
                  <c:v>Oct-2016</c:v>
                </c:pt>
                <c:pt idx="2">
                  <c:v>Nov-2016</c:v>
                </c:pt>
                <c:pt idx="3">
                  <c:v>Dec-2016</c:v>
                </c:pt>
                <c:pt idx="4">
                  <c:v>Jan-2017</c:v>
                </c:pt>
                <c:pt idx="5">
                  <c:v>Feb-2017</c:v>
                </c:pt>
                <c:pt idx="6">
                  <c:v>Mar-2017</c:v>
                </c:pt>
                <c:pt idx="7">
                  <c:v>Apr-2017</c:v>
                </c:pt>
                <c:pt idx="8">
                  <c:v>May-2017</c:v>
                </c:pt>
                <c:pt idx="9">
                  <c:v>Jun-2017</c:v>
                </c:pt>
                <c:pt idx="10">
                  <c:v>Jul-2017</c:v>
                </c:pt>
                <c:pt idx="11">
                  <c:v>Aug-2017</c:v>
                </c:pt>
                <c:pt idx="12">
                  <c:v>Sep-2017</c:v>
                </c:pt>
                <c:pt idx="13">
                  <c:v>Oct-2017</c:v>
                </c:pt>
                <c:pt idx="14">
                  <c:v>Nov-2017</c:v>
                </c:pt>
                <c:pt idx="15">
                  <c:v>Dec-2017</c:v>
                </c:pt>
                <c:pt idx="16">
                  <c:v>Jan-2018</c:v>
                </c:pt>
                <c:pt idx="17">
                  <c:v>Feb-2018</c:v>
                </c:pt>
                <c:pt idx="18">
                  <c:v>Mar-2018</c:v>
                </c:pt>
                <c:pt idx="19">
                  <c:v>Apr-2018</c:v>
                </c:pt>
                <c:pt idx="20">
                  <c:v>May-2018</c:v>
                </c:pt>
              </c:strCache>
            </c:strRef>
          </c:cat>
          <c:val>
            <c:numRef>
              <c:f>'trimmed data'!$N$8:$N$28</c:f>
              <c:numCache>
                <c:formatCode>#,##0.00</c:formatCode>
                <c:ptCount val="21"/>
                <c:pt idx="0">
                  <c:v>203.11888399999998</c:v>
                </c:pt>
                <c:pt idx="1">
                  <c:v>229.45186800000002</c:v>
                </c:pt>
                <c:pt idx="2">
                  <c:v>334.37808999999999</c:v>
                </c:pt>
                <c:pt idx="3">
                  <c:v>531.54477500000007</c:v>
                </c:pt>
                <c:pt idx="4">
                  <c:v>441.42595899999998</c:v>
                </c:pt>
                <c:pt idx="5">
                  <c:v>346.67613699999987</c:v>
                </c:pt>
                <c:pt idx="6">
                  <c:v>378.78254999999996</c:v>
                </c:pt>
                <c:pt idx="7">
                  <c:v>374.57501999999994</c:v>
                </c:pt>
                <c:pt idx="8">
                  <c:v>380.05397199999999</c:v>
                </c:pt>
                <c:pt idx="9">
                  <c:v>364.13539100000003</c:v>
                </c:pt>
                <c:pt idx="10">
                  <c:v>366.386888</c:v>
                </c:pt>
                <c:pt idx="11">
                  <c:v>380.77193699999987</c:v>
                </c:pt>
                <c:pt idx="12">
                  <c:v>377.92858099999995</c:v>
                </c:pt>
                <c:pt idx="13">
                  <c:v>401.76232599999992</c:v>
                </c:pt>
                <c:pt idx="14">
                  <c:v>386.86</c:v>
                </c:pt>
                <c:pt idx="15">
                  <c:v>416.15756700000009</c:v>
                </c:pt>
                <c:pt idx="16">
                  <c:v>428.53957099999997</c:v>
                </c:pt>
                <c:pt idx="17">
                  <c:v>397.41101399999991</c:v>
                </c:pt>
                <c:pt idx="18">
                  <c:v>446.1913879999999</c:v>
                </c:pt>
                <c:pt idx="19">
                  <c:v>466.08475499999992</c:v>
                </c:pt>
                <c:pt idx="20">
                  <c:v>489.78901899999994</c:v>
                </c:pt>
              </c:numCache>
            </c:numRef>
          </c:val>
        </c:ser>
        <c:ser>
          <c:idx val="6"/>
          <c:order val="4"/>
          <c:tx>
            <c:v>Decbit cards at POS Volume</c:v>
          </c:tx>
          <c:spPr>
            <a:solidFill>
              <a:schemeClr val="accent2">
                <a:lumMod val="60000"/>
                <a:lumOff val="40000"/>
              </a:schemeClr>
            </a:solidFill>
            <a:ln>
              <a:solidFill>
                <a:schemeClr val="accent2">
                  <a:lumMod val="60000"/>
                  <a:lumOff val="40000"/>
                </a:schemeClr>
              </a:solidFill>
            </a:ln>
          </c:spPr>
          <c:invertIfNegative val="0"/>
          <c:val>
            <c:numRef>
              <c:f>'trimmed data'!$AI$8:$AI$28</c:f>
              <c:numCache>
                <c:formatCode>0.0</c:formatCode>
                <c:ptCount val="21"/>
                <c:pt idx="0">
                  <c:v>125.190417</c:v>
                </c:pt>
                <c:pt idx="1">
                  <c:v>140.58696700000002</c:v>
                </c:pt>
                <c:pt idx="2">
                  <c:v>236.46656499999997</c:v>
                </c:pt>
                <c:pt idx="3">
                  <c:v>415.46195599999993</c:v>
                </c:pt>
                <c:pt idx="4">
                  <c:v>328.62345900000003</c:v>
                </c:pt>
                <c:pt idx="5">
                  <c:v>251.74950599999997</c:v>
                </c:pt>
                <c:pt idx="6">
                  <c:v>271.17229200000008</c:v>
                </c:pt>
                <c:pt idx="7">
                  <c:v>272.83857199999994</c:v>
                </c:pt>
                <c:pt idx="8">
                  <c:v>269.84568700000005</c:v>
                </c:pt>
                <c:pt idx="9">
                  <c:v>259.83073999999993</c:v>
                </c:pt>
                <c:pt idx="10">
                  <c:v>261.25619099999994</c:v>
                </c:pt>
                <c:pt idx="11">
                  <c:v>267.62313099999994</c:v>
                </c:pt>
                <c:pt idx="12">
                  <c:v>266.361467</c:v>
                </c:pt>
                <c:pt idx="13">
                  <c:v>280.00335099999995</c:v>
                </c:pt>
                <c:pt idx="14">
                  <c:v>270.964291</c:v>
                </c:pt>
                <c:pt idx="15">
                  <c:v>292.38840899999997</c:v>
                </c:pt>
                <c:pt idx="16">
                  <c:v>301.37455</c:v>
                </c:pt>
                <c:pt idx="17">
                  <c:v>282.007092</c:v>
                </c:pt>
                <c:pt idx="18">
                  <c:v>318.89913899999993</c:v>
                </c:pt>
                <c:pt idx="19">
                  <c:v>333.76614299999994</c:v>
                </c:pt>
                <c:pt idx="20">
                  <c:v>352.12428300000005</c:v>
                </c:pt>
              </c:numCache>
            </c:numRef>
          </c:val>
        </c:ser>
        <c:dLbls>
          <c:showLegendKey val="0"/>
          <c:showVal val="0"/>
          <c:showCatName val="0"/>
          <c:showSerName val="0"/>
          <c:showPercent val="0"/>
          <c:showBubbleSize val="0"/>
        </c:dLbls>
        <c:gapWidth val="150"/>
        <c:axId val="1588767040"/>
        <c:axId val="1588756704"/>
      </c:barChart>
      <c:barChart>
        <c:barDir val="col"/>
        <c:grouping val="clustered"/>
        <c:varyColors val="0"/>
        <c:ser>
          <c:idx val="0"/>
          <c:order val="2"/>
          <c:tx>
            <c:v>Credit cards at POS volume</c:v>
          </c:tx>
          <c:spPr>
            <a:solidFill>
              <a:srgbClr val="FFC000"/>
            </a:solidFill>
            <a:ln>
              <a:solidFill>
                <a:srgbClr val="FFFF00"/>
              </a:solidFill>
            </a:ln>
          </c:spPr>
          <c:invertIfNegative val="0"/>
          <c:val>
            <c:numRef>
              <c:f>'trimmed data'!$AG$8:$AG$28</c:f>
              <c:numCache>
                <c:formatCode>0.0</c:formatCode>
                <c:ptCount val="21"/>
                <c:pt idx="0">
                  <c:v>77.928466999999998</c:v>
                </c:pt>
                <c:pt idx="1">
                  <c:v>88.864901000000003</c:v>
                </c:pt>
                <c:pt idx="2">
                  <c:v>97.911525000000012</c:v>
                </c:pt>
                <c:pt idx="3">
                  <c:v>116.082819</c:v>
                </c:pt>
                <c:pt idx="4">
                  <c:v>112.80249999999998</c:v>
                </c:pt>
                <c:pt idx="5">
                  <c:v>94.926631</c:v>
                </c:pt>
                <c:pt idx="6">
                  <c:v>107.610258</c:v>
                </c:pt>
                <c:pt idx="7">
                  <c:v>106.57807099999997</c:v>
                </c:pt>
                <c:pt idx="8">
                  <c:v>115.33049200000001</c:v>
                </c:pt>
                <c:pt idx="9">
                  <c:v>109.47145</c:v>
                </c:pt>
                <c:pt idx="10">
                  <c:v>110.762306</c:v>
                </c:pt>
                <c:pt idx="11" formatCode="0.000">
                  <c:v>115.32657199999998</c:v>
                </c:pt>
                <c:pt idx="12" formatCode="0.000">
                  <c:v>112.63222900000001</c:v>
                </c:pt>
                <c:pt idx="13" formatCode="0.000">
                  <c:v>123.36379100000001</c:v>
                </c:pt>
                <c:pt idx="14" formatCode="0.000">
                  <c:v>115.9</c:v>
                </c:pt>
                <c:pt idx="15" formatCode="0.000">
                  <c:v>123.769158</c:v>
                </c:pt>
                <c:pt idx="16" formatCode="0.000">
                  <c:v>129.98016200000001</c:v>
                </c:pt>
                <c:pt idx="17" formatCode="0.000">
                  <c:v>114.753201</c:v>
                </c:pt>
                <c:pt idx="18" formatCode="0.000">
                  <c:v>127.29224900000001</c:v>
                </c:pt>
                <c:pt idx="19" formatCode="0.000">
                  <c:v>132.318612</c:v>
                </c:pt>
                <c:pt idx="20" formatCode="0.000">
                  <c:v>137.664736</c:v>
                </c:pt>
              </c:numCache>
            </c:numRef>
          </c:val>
        </c:ser>
        <c:dLbls>
          <c:showLegendKey val="0"/>
          <c:showVal val="0"/>
          <c:showCatName val="0"/>
          <c:showSerName val="0"/>
          <c:showPercent val="0"/>
          <c:showBubbleSize val="0"/>
        </c:dLbls>
        <c:gapWidth val="150"/>
        <c:axId val="1588757248"/>
        <c:axId val="1588759968"/>
      </c:barChart>
      <c:lineChart>
        <c:grouping val="standard"/>
        <c:varyColors val="0"/>
        <c:ser>
          <c:idx val="1"/>
          <c:order val="3"/>
          <c:tx>
            <c:v>Credit cards at POS value</c:v>
          </c:tx>
          <c:spPr>
            <a:ln>
              <a:solidFill>
                <a:srgbClr val="FF0000"/>
              </a:solidFill>
            </a:ln>
          </c:spPr>
          <c:marker>
            <c:symbol val="none"/>
          </c:marker>
          <c:val>
            <c:numRef>
              <c:f>'trimmed data'!$AH$8:$AH$28</c:f>
              <c:numCache>
                <c:formatCode>0.0</c:formatCode>
                <c:ptCount val="21"/>
                <c:pt idx="0">
                  <c:v>241.97711600000002</c:v>
                </c:pt>
                <c:pt idx="1">
                  <c:v>299.42400799999996</c:v>
                </c:pt>
                <c:pt idx="2">
                  <c:v>265.59399099999996</c:v>
                </c:pt>
                <c:pt idx="3">
                  <c:v>311.49118899999991</c:v>
                </c:pt>
                <c:pt idx="4">
                  <c:v>327.08300000000003</c:v>
                </c:pt>
                <c:pt idx="5">
                  <c:v>287.04230000000001</c:v>
                </c:pt>
                <c:pt idx="6">
                  <c:v>333.90492499999999</c:v>
                </c:pt>
                <c:pt idx="7">
                  <c:v>331.42903599999994</c:v>
                </c:pt>
                <c:pt idx="8">
                  <c:v>361.40683799999994</c:v>
                </c:pt>
                <c:pt idx="9">
                  <c:v>354.83225099999999</c:v>
                </c:pt>
                <c:pt idx="10">
                  <c:v>339.29741099999995</c:v>
                </c:pt>
                <c:pt idx="11" formatCode="0.000">
                  <c:v>362.98783499999996</c:v>
                </c:pt>
                <c:pt idx="12" formatCode="0.000">
                  <c:v>374.65465999999998</c:v>
                </c:pt>
                <c:pt idx="13" formatCode="0.000">
                  <c:v>419.38977699999992</c:v>
                </c:pt>
                <c:pt idx="14" formatCode="0.000">
                  <c:v>392.96199999999993</c:v>
                </c:pt>
                <c:pt idx="15" formatCode="0.000">
                  <c:v>418.63670499999995</c:v>
                </c:pt>
                <c:pt idx="16" formatCode="0.000">
                  <c:v>414.37152599999996</c:v>
                </c:pt>
                <c:pt idx="17" formatCode="0.000">
                  <c:v>376.59735199999994</c:v>
                </c:pt>
                <c:pt idx="18" formatCode="0.000">
                  <c:v>443.08058899999992</c:v>
                </c:pt>
                <c:pt idx="19" formatCode="0.000">
                  <c:v>448.34243600000002</c:v>
                </c:pt>
                <c:pt idx="20" formatCode="0.000">
                  <c:v>470.52197299999995</c:v>
                </c:pt>
              </c:numCache>
            </c:numRef>
          </c:val>
          <c:smooth val="0"/>
        </c:ser>
        <c:ser>
          <c:idx val="7"/>
          <c:order val="5"/>
          <c:tx>
            <c:v>Debit cards at POS value</c:v>
          </c:tx>
          <c:spPr>
            <a:ln>
              <a:solidFill>
                <a:srgbClr val="0070C0"/>
              </a:solidFill>
            </a:ln>
          </c:spPr>
          <c:marker>
            <c:symbol val="none"/>
          </c:marker>
          <c:val>
            <c:numRef>
              <c:f>'trimmed data'!$AJ$8:$AJ$28</c:f>
              <c:numCache>
                <c:formatCode>0.0</c:formatCode>
                <c:ptCount val="21"/>
                <c:pt idx="0">
                  <c:v>159.32118100000002</c:v>
                </c:pt>
                <c:pt idx="1">
                  <c:v>219.412835</c:v>
                </c:pt>
                <c:pt idx="2">
                  <c:v>321.74276400000002</c:v>
                </c:pt>
                <c:pt idx="3">
                  <c:v>580.31245699999988</c:v>
                </c:pt>
                <c:pt idx="4">
                  <c:v>490.041899</c:v>
                </c:pt>
                <c:pt idx="5">
                  <c:v>358.43400000000003</c:v>
                </c:pt>
                <c:pt idx="6">
                  <c:v>356.99132299999991</c:v>
                </c:pt>
                <c:pt idx="7">
                  <c:v>380.57215599999995</c:v>
                </c:pt>
                <c:pt idx="8">
                  <c:v>377.77788099999998</c:v>
                </c:pt>
                <c:pt idx="9">
                  <c:v>380.90445999999991</c:v>
                </c:pt>
                <c:pt idx="10">
                  <c:v>351.31045</c:v>
                </c:pt>
                <c:pt idx="11">
                  <c:v>356.653839</c:v>
                </c:pt>
                <c:pt idx="12">
                  <c:v>369.32078100000001</c:v>
                </c:pt>
                <c:pt idx="13">
                  <c:v>411.40403599999996</c:v>
                </c:pt>
                <c:pt idx="14">
                  <c:v>365.19297999999992</c:v>
                </c:pt>
                <c:pt idx="15">
                  <c:v>407.60299800000001</c:v>
                </c:pt>
                <c:pt idx="16">
                  <c:v>411.02686299999999</c:v>
                </c:pt>
                <c:pt idx="17">
                  <c:v>370.36639299999996</c:v>
                </c:pt>
                <c:pt idx="18">
                  <c:v>418.56712899999997</c:v>
                </c:pt>
                <c:pt idx="19">
                  <c:v>454.57131299999986</c:v>
                </c:pt>
                <c:pt idx="20">
                  <c:v>468.08423599999992</c:v>
                </c:pt>
              </c:numCache>
            </c:numRef>
          </c:val>
          <c:smooth val="0"/>
        </c:ser>
        <c:dLbls>
          <c:showLegendKey val="0"/>
          <c:showVal val="0"/>
          <c:showCatName val="0"/>
          <c:showSerName val="0"/>
          <c:showPercent val="0"/>
          <c:showBubbleSize val="0"/>
        </c:dLbls>
        <c:marker val="1"/>
        <c:smooth val="0"/>
        <c:axId val="1588767040"/>
        <c:axId val="1588756704"/>
      </c:lineChart>
      <c:lineChart>
        <c:grouping val="standard"/>
        <c:varyColors val="0"/>
        <c:ser>
          <c:idx val="3"/>
          <c:order val="1"/>
          <c:tx>
            <c:v>Cards at POS Value(RHS)</c:v>
          </c:tx>
          <c:spPr>
            <a:ln>
              <a:solidFill>
                <a:schemeClr val="tx1"/>
              </a:solidFill>
            </a:ln>
          </c:spPr>
          <c:marker>
            <c:symbol val="none"/>
          </c:marker>
          <c:cat>
            <c:strRef>
              <c:f>'trimmed data'!$A$8:$A$28</c:f>
              <c:strCache>
                <c:ptCount val="21"/>
                <c:pt idx="0">
                  <c:v>Sep-2016</c:v>
                </c:pt>
                <c:pt idx="1">
                  <c:v>Oct-2016</c:v>
                </c:pt>
                <c:pt idx="2">
                  <c:v>Nov-2016</c:v>
                </c:pt>
                <c:pt idx="3">
                  <c:v>Dec-2016</c:v>
                </c:pt>
                <c:pt idx="4">
                  <c:v>Jan-2017</c:v>
                </c:pt>
                <c:pt idx="5">
                  <c:v>Feb-2017</c:v>
                </c:pt>
                <c:pt idx="6">
                  <c:v>Mar-2017</c:v>
                </c:pt>
                <c:pt idx="7">
                  <c:v>Apr-2017</c:v>
                </c:pt>
                <c:pt idx="8">
                  <c:v>May-2017</c:v>
                </c:pt>
                <c:pt idx="9">
                  <c:v>Jun-2017</c:v>
                </c:pt>
                <c:pt idx="10">
                  <c:v>Jul-2017</c:v>
                </c:pt>
                <c:pt idx="11">
                  <c:v>Aug-2017</c:v>
                </c:pt>
                <c:pt idx="12">
                  <c:v>Sep-2017</c:v>
                </c:pt>
                <c:pt idx="13">
                  <c:v>Oct-2017</c:v>
                </c:pt>
                <c:pt idx="14">
                  <c:v>Nov-2017</c:v>
                </c:pt>
                <c:pt idx="15">
                  <c:v>Dec-2017</c:v>
                </c:pt>
                <c:pt idx="16">
                  <c:v>Jan-2018</c:v>
                </c:pt>
                <c:pt idx="17">
                  <c:v>Feb-2018</c:v>
                </c:pt>
                <c:pt idx="18">
                  <c:v>Mar-2018</c:v>
                </c:pt>
                <c:pt idx="19">
                  <c:v>Apr-2018</c:v>
                </c:pt>
                <c:pt idx="20">
                  <c:v>May-2018</c:v>
                </c:pt>
              </c:strCache>
            </c:strRef>
          </c:cat>
          <c:val>
            <c:numRef>
              <c:f>'trimmed data'!$O$8:$O$28</c:f>
              <c:numCache>
                <c:formatCode>#,##0.00</c:formatCode>
                <c:ptCount val="21"/>
                <c:pt idx="0">
                  <c:v>401.29829699999993</c:v>
                </c:pt>
                <c:pt idx="1">
                  <c:v>518.83684299999993</c:v>
                </c:pt>
                <c:pt idx="2">
                  <c:v>587.33675499999993</c:v>
                </c:pt>
                <c:pt idx="3">
                  <c:v>891.80364600000007</c:v>
                </c:pt>
                <c:pt idx="4">
                  <c:v>817.12489900000003</c:v>
                </c:pt>
                <c:pt idx="5">
                  <c:v>645.47630000000004</c:v>
                </c:pt>
                <c:pt idx="6">
                  <c:v>690.8962479999999</c:v>
                </c:pt>
                <c:pt idx="7">
                  <c:v>706.24785589999988</c:v>
                </c:pt>
                <c:pt idx="8">
                  <c:v>733.03017269999998</c:v>
                </c:pt>
                <c:pt idx="9">
                  <c:v>730.0706889999999</c:v>
                </c:pt>
                <c:pt idx="10">
                  <c:v>684.98159800000008</c:v>
                </c:pt>
                <c:pt idx="11">
                  <c:v>717.114059</c:v>
                </c:pt>
                <c:pt idx="12">
                  <c:v>740.9465379999998</c:v>
                </c:pt>
                <c:pt idx="13">
                  <c:v>828.08438888294484</c:v>
                </c:pt>
                <c:pt idx="14">
                  <c:v>758.15</c:v>
                </c:pt>
                <c:pt idx="15">
                  <c:v>826.23970347192255</c:v>
                </c:pt>
                <c:pt idx="16">
                  <c:v>821.98523935646199</c:v>
                </c:pt>
                <c:pt idx="17">
                  <c:v>747.85857539999984</c:v>
                </c:pt>
                <c:pt idx="18">
                  <c:v>861.64771799999983</c:v>
                </c:pt>
                <c:pt idx="19">
                  <c:v>902.91374900000005</c:v>
                </c:pt>
                <c:pt idx="20">
                  <c:v>938.60620960111441</c:v>
                </c:pt>
              </c:numCache>
            </c:numRef>
          </c:val>
          <c:smooth val="0"/>
        </c:ser>
        <c:dLbls>
          <c:showLegendKey val="0"/>
          <c:showVal val="0"/>
          <c:showCatName val="0"/>
          <c:showSerName val="0"/>
          <c:showPercent val="0"/>
          <c:showBubbleSize val="0"/>
        </c:dLbls>
        <c:marker val="1"/>
        <c:smooth val="0"/>
        <c:axId val="1588757248"/>
        <c:axId val="1588759968"/>
      </c:lineChart>
      <c:catAx>
        <c:axId val="1588767040"/>
        <c:scaling>
          <c:orientation val="minMax"/>
        </c:scaling>
        <c:delete val="0"/>
        <c:axPos val="b"/>
        <c:numFmt formatCode="General" sourceLinked="0"/>
        <c:majorTickMark val="out"/>
        <c:minorTickMark val="none"/>
        <c:tickLblPos val="nextTo"/>
        <c:txPr>
          <a:bodyPr/>
          <a:lstStyle/>
          <a:p>
            <a:pPr>
              <a:defRPr sz="500"/>
            </a:pPr>
            <a:endParaRPr lang="en-US"/>
          </a:p>
        </c:txPr>
        <c:crossAx val="1588756704"/>
        <c:crosses val="autoZero"/>
        <c:auto val="1"/>
        <c:lblAlgn val="ctr"/>
        <c:lblOffset val="100"/>
        <c:noMultiLvlLbl val="0"/>
      </c:catAx>
      <c:valAx>
        <c:axId val="1588756704"/>
        <c:scaling>
          <c:orientation val="minMax"/>
        </c:scaling>
        <c:delete val="0"/>
        <c:axPos val="l"/>
        <c:majorGridlines/>
        <c:title>
          <c:tx>
            <c:rich>
              <a:bodyPr rot="-5400000" vert="horz"/>
              <a:lstStyle/>
              <a:p>
                <a:pPr>
                  <a:defRPr sz="700" b="0"/>
                </a:pPr>
                <a:r>
                  <a:rPr lang="en-IN" sz="700" b="0"/>
                  <a:t>volume (mn)</a:t>
                </a:r>
              </a:p>
            </c:rich>
          </c:tx>
          <c:overlay val="0"/>
        </c:title>
        <c:numFmt formatCode="#,##0" sourceLinked="0"/>
        <c:majorTickMark val="out"/>
        <c:minorTickMark val="none"/>
        <c:tickLblPos val="nextTo"/>
        <c:txPr>
          <a:bodyPr/>
          <a:lstStyle/>
          <a:p>
            <a:pPr>
              <a:defRPr sz="600"/>
            </a:pPr>
            <a:endParaRPr lang="en-US"/>
          </a:p>
        </c:txPr>
        <c:crossAx val="1588767040"/>
        <c:crosses val="autoZero"/>
        <c:crossBetween val="between"/>
      </c:valAx>
      <c:valAx>
        <c:axId val="1588759968"/>
        <c:scaling>
          <c:orientation val="minMax"/>
        </c:scaling>
        <c:delete val="0"/>
        <c:axPos val="r"/>
        <c:title>
          <c:tx>
            <c:rich>
              <a:bodyPr rot="-5400000" vert="horz"/>
              <a:lstStyle/>
              <a:p>
                <a:pPr>
                  <a:defRPr sz="700" b="0"/>
                </a:pPr>
                <a:r>
                  <a:rPr lang="en-IN" sz="700" b="0"/>
                  <a:t>valu</a:t>
                </a:r>
                <a:r>
                  <a:rPr lang="en-IN" sz="700" b="0" baseline="0"/>
                  <a:t>e (rs bn)</a:t>
                </a:r>
                <a:endParaRPr lang="en-IN" sz="700" b="0"/>
              </a:p>
            </c:rich>
          </c:tx>
          <c:overlay val="0"/>
        </c:title>
        <c:numFmt formatCode="#,##0" sourceLinked="0"/>
        <c:majorTickMark val="out"/>
        <c:minorTickMark val="none"/>
        <c:tickLblPos val="nextTo"/>
        <c:txPr>
          <a:bodyPr/>
          <a:lstStyle/>
          <a:p>
            <a:pPr>
              <a:defRPr sz="600"/>
            </a:pPr>
            <a:endParaRPr lang="en-US"/>
          </a:p>
        </c:txPr>
        <c:crossAx val="1588757248"/>
        <c:crosses val="max"/>
        <c:crossBetween val="between"/>
        <c:majorUnit val="200"/>
      </c:valAx>
      <c:catAx>
        <c:axId val="1588757248"/>
        <c:scaling>
          <c:orientation val="minMax"/>
        </c:scaling>
        <c:delete val="1"/>
        <c:axPos val="b"/>
        <c:numFmt formatCode="General" sourceLinked="1"/>
        <c:majorTickMark val="out"/>
        <c:minorTickMark val="none"/>
        <c:tickLblPos val="none"/>
        <c:crossAx val="1588759968"/>
        <c:crosses val="autoZero"/>
        <c:auto val="1"/>
        <c:lblAlgn val="ctr"/>
        <c:lblOffset val="100"/>
        <c:noMultiLvlLbl val="0"/>
      </c:catAx>
    </c:plotArea>
    <c:legend>
      <c:legendPos val="b"/>
      <c:layout>
        <c:manualLayout>
          <c:xMode val="edge"/>
          <c:yMode val="edge"/>
          <c:x val="0.1071858007171451"/>
          <c:y val="0.80142495585894513"/>
          <c:w val="0.80789579461500705"/>
          <c:h val="0.19857499160829156"/>
        </c:manualLayout>
      </c:layout>
      <c:overlay val="0"/>
      <c:txPr>
        <a:bodyPr/>
        <a:lstStyle/>
        <a:p>
          <a:pPr>
            <a:defRPr sz="7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a:lstStyle/>
          <a:p>
            <a:pPr>
              <a:defRPr sz="1200"/>
            </a:pPr>
            <a:r>
              <a:rPr lang="en-IN" sz="1200" dirty="0"/>
              <a:t>Chart </a:t>
            </a:r>
            <a:r>
              <a:rPr lang="en-IN" sz="1200" dirty="0" smtClean="0"/>
              <a:t>7: </a:t>
            </a:r>
            <a:r>
              <a:rPr lang="en-IN" sz="1200" dirty="0"/>
              <a:t>Ticket Size (</a:t>
            </a:r>
            <a:r>
              <a:rPr lang="en-IN" sz="1200" dirty="0" err="1"/>
              <a:t>Rs</a:t>
            </a:r>
            <a:r>
              <a:rPr lang="en-IN" sz="1200" dirty="0"/>
              <a:t> Thousand) </a:t>
            </a:r>
          </a:p>
        </c:rich>
      </c:tx>
      <c:overlay val="0"/>
    </c:title>
    <c:autoTitleDeleted val="0"/>
    <c:plotArea>
      <c:layout>
        <c:manualLayout>
          <c:layoutTarget val="inner"/>
          <c:xMode val="edge"/>
          <c:yMode val="edge"/>
          <c:x val="8.3276388358026004E-2"/>
          <c:y val="0.13010425780110821"/>
          <c:w val="0.8456534679576535"/>
          <c:h val="0.57720024326227515"/>
        </c:manualLayout>
      </c:layout>
      <c:lineChart>
        <c:grouping val="standard"/>
        <c:varyColors val="0"/>
        <c:ser>
          <c:idx val="3"/>
          <c:order val="0"/>
          <c:tx>
            <c:v>IMPS</c:v>
          </c:tx>
          <c:spPr>
            <a:ln>
              <a:solidFill>
                <a:srgbClr val="0066FF"/>
              </a:solidFill>
            </a:ln>
          </c:spPr>
          <c:marker>
            <c:symbol val="none"/>
          </c:marker>
          <c:cat>
            <c:strRef>
              <c:f>'trimmed data'!$A$59:$A$79</c:f>
              <c:strCache>
                <c:ptCount val="21"/>
                <c:pt idx="0">
                  <c:v>Sep-2016</c:v>
                </c:pt>
                <c:pt idx="1">
                  <c:v>Oct-2016</c:v>
                </c:pt>
                <c:pt idx="2">
                  <c:v>Nov-2016</c:v>
                </c:pt>
                <c:pt idx="3">
                  <c:v>Dec-2016</c:v>
                </c:pt>
                <c:pt idx="4">
                  <c:v>Jan-2017</c:v>
                </c:pt>
                <c:pt idx="5">
                  <c:v>Feb-2017</c:v>
                </c:pt>
                <c:pt idx="6">
                  <c:v>Mar-2017</c:v>
                </c:pt>
                <c:pt idx="7">
                  <c:v>Apr-2017</c:v>
                </c:pt>
                <c:pt idx="8">
                  <c:v>May-2017</c:v>
                </c:pt>
                <c:pt idx="9">
                  <c:v>Jun-2017</c:v>
                </c:pt>
                <c:pt idx="10">
                  <c:v>Jul-2017</c:v>
                </c:pt>
                <c:pt idx="11">
                  <c:v>Aug-2017</c:v>
                </c:pt>
                <c:pt idx="12">
                  <c:v>Sep-2017</c:v>
                </c:pt>
                <c:pt idx="13">
                  <c:v>Oct-2017</c:v>
                </c:pt>
                <c:pt idx="14">
                  <c:v>Nov-2017</c:v>
                </c:pt>
                <c:pt idx="15">
                  <c:v>Dec-2017</c:v>
                </c:pt>
                <c:pt idx="16">
                  <c:v>Jan-2018</c:v>
                </c:pt>
                <c:pt idx="17">
                  <c:v>Feb-2018</c:v>
                </c:pt>
                <c:pt idx="18">
                  <c:v>Mar-2018</c:v>
                </c:pt>
                <c:pt idx="19">
                  <c:v>Apr-2018</c:v>
                </c:pt>
                <c:pt idx="20">
                  <c:v>May-2018</c:v>
                </c:pt>
              </c:strCache>
            </c:strRef>
          </c:cat>
          <c:val>
            <c:numRef>
              <c:f>'trimmed data'!$M$59:$M$79</c:f>
              <c:numCache>
                <c:formatCode>0.00</c:formatCode>
                <c:ptCount val="21"/>
                <c:pt idx="0">
                  <c:v>8.0476080554216072</c:v>
                </c:pt>
                <c:pt idx="1">
                  <c:v>8.1634321192940877</c:v>
                </c:pt>
                <c:pt idx="2">
                  <c:v>8.9800695468517269</c:v>
                </c:pt>
                <c:pt idx="3">
                  <c:v>8.1834436576041174</c:v>
                </c:pt>
                <c:pt idx="4">
                  <c:v>7.8699012769141845</c:v>
                </c:pt>
                <c:pt idx="5">
                  <c:v>8.0708002378529677</c:v>
                </c:pt>
                <c:pt idx="6">
                  <c:v>8.3765050829878636</c:v>
                </c:pt>
                <c:pt idx="7">
                  <c:v>8.6362757319586851</c:v>
                </c:pt>
                <c:pt idx="8">
                  <c:v>8.7772911248319314</c:v>
                </c:pt>
                <c:pt idx="9">
                  <c:v>9.0600774569518325</c:v>
                </c:pt>
                <c:pt idx="10">
                  <c:v>8.7555602408614668</c:v>
                </c:pt>
                <c:pt idx="11">
                  <c:v>8.6108184348880688</c:v>
                </c:pt>
                <c:pt idx="12">
                  <c:v>8.6613362208482556</c:v>
                </c:pt>
                <c:pt idx="13">
                  <c:v>8.5156171810223213</c:v>
                </c:pt>
                <c:pt idx="14">
                  <c:v>8.7449069851960086</c:v>
                </c:pt>
                <c:pt idx="15">
                  <c:v>8.8878842494936148</c:v>
                </c:pt>
                <c:pt idx="16">
                  <c:v>8.8605205006127061</c:v>
                </c:pt>
                <c:pt idx="17">
                  <c:v>8.8941562641631418</c:v>
                </c:pt>
                <c:pt idx="18">
                  <c:v>9.4235535224386275</c:v>
                </c:pt>
                <c:pt idx="19">
                  <c:v>9.3326799745345621</c:v>
                </c:pt>
                <c:pt idx="20">
                  <c:v>9.310108426778589</c:v>
                </c:pt>
              </c:numCache>
            </c:numRef>
          </c:val>
          <c:smooth val="0"/>
        </c:ser>
        <c:ser>
          <c:idx val="2"/>
          <c:order val="1"/>
          <c:tx>
            <c:v>Cards at POS</c:v>
          </c:tx>
          <c:spPr>
            <a:ln>
              <a:solidFill>
                <a:schemeClr val="tx1"/>
              </a:solidFill>
              <a:prstDash val="solid"/>
            </a:ln>
          </c:spPr>
          <c:marker>
            <c:symbol val="none"/>
          </c:marker>
          <c:cat>
            <c:strRef>
              <c:f>'trimmed data'!$A$59:$A$79</c:f>
              <c:strCache>
                <c:ptCount val="21"/>
                <c:pt idx="0">
                  <c:v>Sep-2016</c:v>
                </c:pt>
                <c:pt idx="1">
                  <c:v>Oct-2016</c:v>
                </c:pt>
                <c:pt idx="2">
                  <c:v>Nov-2016</c:v>
                </c:pt>
                <c:pt idx="3">
                  <c:v>Dec-2016</c:v>
                </c:pt>
                <c:pt idx="4">
                  <c:v>Jan-2017</c:v>
                </c:pt>
                <c:pt idx="5">
                  <c:v>Feb-2017</c:v>
                </c:pt>
                <c:pt idx="6">
                  <c:v>Mar-2017</c:v>
                </c:pt>
                <c:pt idx="7">
                  <c:v>Apr-2017</c:v>
                </c:pt>
                <c:pt idx="8">
                  <c:v>May-2017</c:v>
                </c:pt>
                <c:pt idx="9">
                  <c:v>Jun-2017</c:v>
                </c:pt>
                <c:pt idx="10">
                  <c:v>Jul-2017</c:v>
                </c:pt>
                <c:pt idx="11">
                  <c:v>Aug-2017</c:v>
                </c:pt>
                <c:pt idx="12">
                  <c:v>Sep-2017</c:v>
                </c:pt>
                <c:pt idx="13">
                  <c:v>Oct-2017</c:v>
                </c:pt>
                <c:pt idx="14">
                  <c:v>Nov-2017</c:v>
                </c:pt>
                <c:pt idx="15">
                  <c:v>Dec-2017</c:v>
                </c:pt>
                <c:pt idx="16">
                  <c:v>Jan-2018</c:v>
                </c:pt>
                <c:pt idx="17">
                  <c:v>Feb-2018</c:v>
                </c:pt>
                <c:pt idx="18">
                  <c:v>Mar-2018</c:v>
                </c:pt>
                <c:pt idx="19">
                  <c:v>Apr-2018</c:v>
                </c:pt>
                <c:pt idx="20">
                  <c:v>May-2018</c:v>
                </c:pt>
              </c:strCache>
            </c:strRef>
          </c:cat>
          <c:val>
            <c:numRef>
              <c:f>'trimmed data'!$O$59:$O$79</c:f>
              <c:numCache>
                <c:formatCode>0.00</c:formatCode>
                <c:ptCount val="21"/>
                <c:pt idx="0">
                  <c:v>1.9756818721000853</c:v>
                </c:pt>
                <c:pt idx="1">
                  <c:v>2.261201216282974</c:v>
                </c:pt>
                <c:pt idx="2">
                  <c:v>1.7565049043733698</c:v>
                </c:pt>
                <c:pt idx="3">
                  <c:v>1.6777582772777706</c:v>
                </c:pt>
                <c:pt idx="4">
                  <c:v>1.8511029592620762</c:v>
                </c:pt>
                <c:pt idx="5">
                  <c:v>1.8619000014990936</c:v>
                </c:pt>
                <c:pt idx="6">
                  <c:v>1.823991754636004</c:v>
                </c:pt>
                <c:pt idx="7">
                  <c:v>1.8854643748000066</c:v>
                </c:pt>
                <c:pt idx="8">
                  <c:v>1.9287528264538178</c:v>
                </c:pt>
                <c:pt idx="9">
                  <c:v>2.0049429608999469</c:v>
                </c:pt>
                <c:pt idx="10">
                  <c:v>1.8695581649745072</c:v>
                </c:pt>
                <c:pt idx="11">
                  <c:v>1.8833164666754316</c:v>
                </c:pt>
                <c:pt idx="12">
                  <c:v>1.960546450441651</c:v>
                </c:pt>
                <c:pt idx="13">
                  <c:v>2.0611300146717717</c:v>
                </c:pt>
                <c:pt idx="14">
                  <c:v>1.9597528821796</c:v>
                </c:pt>
                <c:pt idx="15">
                  <c:v>1.9854011292600684</c:v>
                </c:pt>
                <c:pt idx="16">
                  <c:v>1.9181081397882438</c:v>
                </c:pt>
                <c:pt idx="17">
                  <c:v>1.8818264946225167</c:v>
                </c:pt>
                <c:pt idx="18">
                  <c:v>1.931116873102894</c:v>
                </c:pt>
                <c:pt idx="19">
                  <c:v>1.9372308133099096</c:v>
                </c:pt>
                <c:pt idx="20">
                  <c:v>1.9163480053461843</c:v>
                </c:pt>
              </c:numCache>
            </c:numRef>
          </c:val>
          <c:smooth val="0"/>
        </c:ser>
        <c:ser>
          <c:idx val="0"/>
          <c:order val="2"/>
          <c:tx>
            <c:v>PPI</c:v>
          </c:tx>
          <c:spPr>
            <a:ln>
              <a:solidFill>
                <a:srgbClr val="FF00FF"/>
              </a:solidFill>
            </a:ln>
          </c:spPr>
          <c:marker>
            <c:symbol val="none"/>
          </c:marker>
          <c:cat>
            <c:strRef>
              <c:f>'trimmed data'!$A$59:$A$79</c:f>
              <c:strCache>
                <c:ptCount val="21"/>
                <c:pt idx="0">
                  <c:v>Sep-2016</c:v>
                </c:pt>
                <c:pt idx="1">
                  <c:v>Oct-2016</c:v>
                </c:pt>
                <c:pt idx="2">
                  <c:v>Nov-2016</c:v>
                </c:pt>
                <c:pt idx="3">
                  <c:v>Dec-2016</c:v>
                </c:pt>
                <c:pt idx="4">
                  <c:v>Jan-2017</c:v>
                </c:pt>
                <c:pt idx="5">
                  <c:v>Feb-2017</c:v>
                </c:pt>
                <c:pt idx="6">
                  <c:v>Mar-2017</c:v>
                </c:pt>
                <c:pt idx="7">
                  <c:v>Apr-2017</c:v>
                </c:pt>
                <c:pt idx="8">
                  <c:v>May-2017</c:v>
                </c:pt>
                <c:pt idx="9">
                  <c:v>Jun-2017</c:v>
                </c:pt>
                <c:pt idx="10">
                  <c:v>Jul-2017</c:v>
                </c:pt>
                <c:pt idx="11">
                  <c:v>Aug-2017</c:v>
                </c:pt>
                <c:pt idx="12">
                  <c:v>Sep-2017</c:v>
                </c:pt>
                <c:pt idx="13">
                  <c:v>Oct-2017</c:v>
                </c:pt>
                <c:pt idx="14">
                  <c:v>Nov-2017</c:v>
                </c:pt>
                <c:pt idx="15">
                  <c:v>Dec-2017</c:v>
                </c:pt>
                <c:pt idx="16">
                  <c:v>Jan-2018</c:v>
                </c:pt>
                <c:pt idx="17">
                  <c:v>Feb-2018</c:v>
                </c:pt>
                <c:pt idx="18">
                  <c:v>Mar-2018</c:v>
                </c:pt>
                <c:pt idx="19">
                  <c:v>Apr-2018</c:v>
                </c:pt>
                <c:pt idx="20">
                  <c:v>May-2018</c:v>
                </c:pt>
              </c:strCache>
            </c:strRef>
          </c:cat>
          <c:val>
            <c:numRef>
              <c:f>'trimmed data'!$U$59:$U$79</c:f>
              <c:numCache>
                <c:formatCode>0.00</c:formatCode>
                <c:ptCount val="21"/>
                <c:pt idx="0">
                  <c:v>0.57978584313821324</c:v>
                </c:pt>
                <c:pt idx="1">
                  <c:v>0.47451462319122722</c:v>
                </c:pt>
                <c:pt idx="2">
                  <c:v>0.29968910454151543</c:v>
                </c:pt>
                <c:pt idx="3">
                  <c:v>0.37419737020355842</c:v>
                </c:pt>
                <c:pt idx="4">
                  <c:v>0.37190493180824902</c:v>
                </c:pt>
                <c:pt idx="5">
                  <c:v>0.3438389133884186</c:v>
                </c:pt>
                <c:pt idx="6">
                  <c:v>0.31211107260135962</c:v>
                </c:pt>
                <c:pt idx="7">
                  <c:v>0.29444062998297588</c:v>
                </c:pt>
                <c:pt idx="8">
                  <c:v>0.38367416600928167</c:v>
                </c:pt>
                <c:pt idx="9">
                  <c:v>0.33276243283300244</c:v>
                </c:pt>
                <c:pt idx="10">
                  <c:v>0.36472713261457984</c:v>
                </c:pt>
                <c:pt idx="11">
                  <c:v>0.39394962841907621</c:v>
                </c:pt>
                <c:pt idx="12">
                  <c:v>0.45683767185710372</c:v>
                </c:pt>
                <c:pt idx="13">
                  <c:v>0.47711462744085537</c:v>
                </c:pt>
                <c:pt idx="14">
                  <c:v>0.56406673441734412</c:v>
                </c:pt>
                <c:pt idx="15">
                  <c:v>0.44816625004811311</c:v>
                </c:pt>
                <c:pt idx="16">
                  <c:v>0.40894789560253608</c:v>
                </c:pt>
                <c:pt idx="17">
                  <c:v>0.43312244678361611</c:v>
                </c:pt>
                <c:pt idx="18">
                  <c:v>0.40462011521540092</c:v>
                </c:pt>
                <c:pt idx="19">
                  <c:v>0.41019565552820847</c:v>
                </c:pt>
                <c:pt idx="20">
                  <c:v>0.44250978480724945</c:v>
                </c:pt>
              </c:numCache>
            </c:numRef>
          </c:val>
          <c:smooth val="0"/>
        </c:ser>
        <c:ser>
          <c:idx val="4"/>
          <c:order val="3"/>
          <c:tx>
            <c:v>UPI</c:v>
          </c:tx>
          <c:spPr>
            <a:ln>
              <a:solidFill>
                <a:srgbClr val="00CC00"/>
              </a:solidFill>
            </a:ln>
          </c:spPr>
          <c:marker>
            <c:symbol val="none"/>
          </c:marker>
          <c:cat>
            <c:strRef>
              <c:f>'trimmed data'!$A$59:$A$79</c:f>
              <c:strCache>
                <c:ptCount val="21"/>
                <c:pt idx="0">
                  <c:v>Sep-2016</c:v>
                </c:pt>
                <c:pt idx="1">
                  <c:v>Oct-2016</c:v>
                </c:pt>
                <c:pt idx="2">
                  <c:v>Nov-2016</c:v>
                </c:pt>
                <c:pt idx="3">
                  <c:v>Dec-2016</c:v>
                </c:pt>
                <c:pt idx="4">
                  <c:v>Jan-2017</c:v>
                </c:pt>
                <c:pt idx="5">
                  <c:v>Feb-2017</c:v>
                </c:pt>
                <c:pt idx="6">
                  <c:v>Mar-2017</c:v>
                </c:pt>
                <c:pt idx="7">
                  <c:v>Apr-2017</c:v>
                </c:pt>
                <c:pt idx="8">
                  <c:v>May-2017</c:v>
                </c:pt>
                <c:pt idx="9">
                  <c:v>Jun-2017</c:v>
                </c:pt>
                <c:pt idx="10">
                  <c:v>Jul-2017</c:v>
                </c:pt>
                <c:pt idx="11">
                  <c:v>Aug-2017</c:v>
                </c:pt>
                <c:pt idx="12">
                  <c:v>Sep-2017</c:v>
                </c:pt>
                <c:pt idx="13">
                  <c:v>Oct-2017</c:v>
                </c:pt>
                <c:pt idx="14">
                  <c:v>Nov-2017</c:v>
                </c:pt>
                <c:pt idx="15">
                  <c:v>Dec-2017</c:v>
                </c:pt>
                <c:pt idx="16">
                  <c:v>Jan-2018</c:v>
                </c:pt>
                <c:pt idx="17">
                  <c:v>Feb-2018</c:v>
                </c:pt>
                <c:pt idx="18">
                  <c:v>Mar-2018</c:v>
                </c:pt>
                <c:pt idx="19">
                  <c:v>Apr-2018</c:v>
                </c:pt>
                <c:pt idx="20">
                  <c:v>May-2018</c:v>
                </c:pt>
              </c:strCache>
            </c:strRef>
          </c:cat>
          <c:val>
            <c:numRef>
              <c:f>'trimmed data'!$AD$59:$AD$79</c:f>
              <c:numCache>
                <c:formatCode>0.00</c:formatCode>
                <c:ptCount val="21"/>
                <c:pt idx="0">
                  <c:v>3.8485763630102006</c:v>
                </c:pt>
                <c:pt idx="1">
                  <c:v>4.7030274301374613</c:v>
                </c:pt>
                <c:pt idx="2">
                  <c:v>3.1498745490417135</c:v>
                </c:pt>
                <c:pt idx="3">
                  <c:v>3.5647263515468626</c:v>
                </c:pt>
                <c:pt idx="4">
                  <c:v>3.9945385901451189</c:v>
                </c:pt>
                <c:pt idx="5">
                  <c:v>4.5766830008635724</c:v>
                </c:pt>
                <c:pt idx="6">
                  <c:v>3.8813517484721909</c:v>
                </c:pt>
                <c:pt idx="7">
                  <c:v>3.1781996714936831</c:v>
                </c:pt>
                <c:pt idx="8">
                  <c:v>3.0165541135977967</c:v>
                </c:pt>
                <c:pt idx="9">
                  <c:v>3.0202787324558646</c:v>
                </c:pt>
                <c:pt idx="10">
                  <c:v>2.9545571528683472</c:v>
                </c:pt>
                <c:pt idx="11">
                  <c:v>2.4851406662523976</c:v>
                </c:pt>
                <c:pt idx="12">
                  <c:v>1.7198644251715989</c:v>
                </c:pt>
                <c:pt idx="13">
                  <c:v>0.91541698730426579</c:v>
                </c:pt>
                <c:pt idx="14">
                  <c:v>0.91954010703927791</c:v>
                </c:pt>
                <c:pt idx="15">
                  <c:v>0.90309278350515454</c:v>
                </c:pt>
                <c:pt idx="16">
                  <c:v>1.0248051260545061</c:v>
                </c:pt>
                <c:pt idx="17">
                  <c:v>1.1153080837640312</c:v>
                </c:pt>
                <c:pt idx="18">
                  <c:v>1.3572770614753082</c:v>
                </c:pt>
                <c:pt idx="19">
                  <c:v>1.4212963885536318</c:v>
                </c:pt>
                <c:pt idx="20">
                  <c:v>1.7568441910759625</c:v>
                </c:pt>
              </c:numCache>
            </c:numRef>
          </c:val>
          <c:smooth val="0"/>
        </c:ser>
        <c:ser>
          <c:idx val="5"/>
          <c:order val="4"/>
          <c:tx>
            <c:v>USSD</c:v>
          </c:tx>
          <c:spPr>
            <a:ln>
              <a:solidFill>
                <a:srgbClr val="FF3300"/>
              </a:solidFill>
            </a:ln>
          </c:spPr>
          <c:marker>
            <c:symbol val="none"/>
          </c:marker>
          <c:cat>
            <c:strRef>
              <c:f>'trimmed data'!$A$59:$A$79</c:f>
              <c:strCache>
                <c:ptCount val="21"/>
                <c:pt idx="0">
                  <c:v>Sep-2016</c:v>
                </c:pt>
                <c:pt idx="1">
                  <c:v>Oct-2016</c:v>
                </c:pt>
                <c:pt idx="2">
                  <c:v>Nov-2016</c:v>
                </c:pt>
                <c:pt idx="3">
                  <c:v>Dec-2016</c:v>
                </c:pt>
                <c:pt idx="4">
                  <c:v>Jan-2017</c:v>
                </c:pt>
                <c:pt idx="5">
                  <c:v>Feb-2017</c:v>
                </c:pt>
                <c:pt idx="6">
                  <c:v>Mar-2017</c:v>
                </c:pt>
                <c:pt idx="7">
                  <c:v>Apr-2017</c:v>
                </c:pt>
                <c:pt idx="8">
                  <c:v>May-2017</c:v>
                </c:pt>
                <c:pt idx="9">
                  <c:v>Jun-2017</c:v>
                </c:pt>
                <c:pt idx="10">
                  <c:v>Jul-2017</c:v>
                </c:pt>
                <c:pt idx="11">
                  <c:v>Aug-2017</c:v>
                </c:pt>
                <c:pt idx="12">
                  <c:v>Sep-2017</c:v>
                </c:pt>
                <c:pt idx="13">
                  <c:v>Oct-2017</c:v>
                </c:pt>
                <c:pt idx="14">
                  <c:v>Nov-2017</c:v>
                </c:pt>
                <c:pt idx="15">
                  <c:v>Dec-2017</c:v>
                </c:pt>
                <c:pt idx="16">
                  <c:v>Jan-2018</c:v>
                </c:pt>
                <c:pt idx="17">
                  <c:v>Feb-2018</c:v>
                </c:pt>
                <c:pt idx="18">
                  <c:v>Mar-2018</c:v>
                </c:pt>
                <c:pt idx="19">
                  <c:v>Apr-2018</c:v>
                </c:pt>
                <c:pt idx="20">
                  <c:v>May-2018</c:v>
                </c:pt>
              </c:strCache>
            </c:strRef>
          </c:cat>
          <c:val>
            <c:numRef>
              <c:f>'trimmed data'!$AF$59:$AF$79</c:f>
              <c:numCache>
                <c:formatCode>0.00</c:formatCode>
                <c:ptCount val="21"/>
                <c:pt idx="0">
                  <c:v>1.4286536458333332</c:v>
                </c:pt>
                <c:pt idx="1">
                  <c:v>1.3802833333333338</c:v>
                </c:pt>
                <c:pt idx="2">
                  <c:v>1.0370096563476279</c:v>
                </c:pt>
                <c:pt idx="3">
                  <c:v>1.0147083377195123</c:v>
                </c:pt>
                <c:pt idx="4">
                  <c:v>1.2148065473669709</c:v>
                </c:pt>
                <c:pt idx="5">
                  <c:v>1.5885994625402098</c:v>
                </c:pt>
                <c:pt idx="6">
                  <c:v>1.6001098913414009</c:v>
                </c:pt>
                <c:pt idx="7">
                  <c:v>1.5966256764939393</c:v>
                </c:pt>
                <c:pt idx="8">
                  <c:v>1.6445149768943996</c:v>
                </c:pt>
                <c:pt idx="9">
                  <c:v>1.5752537790761989</c:v>
                </c:pt>
                <c:pt idx="10">
                  <c:v>1.584492744795682</c:v>
                </c:pt>
                <c:pt idx="11">
                  <c:v>1.5339911025842878</c:v>
                </c:pt>
                <c:pt idx="12">
                  <c:v>1.5963420165268869</c:v>
                </c:pt>
                <c:pt idx="13">
                  <c:v>1.6204848586073679</c:v>
                </c:pt>
                <c:pt idx="14">
                  <c:v>1.5750898229545218</c:v>
                </c:pt>
                <c:pt idx="15">
                  <c:v>1.6645203197629164</c:v>
                </c:pt>
                <c:pt idx="16">
                  <c:v>1.6782496484598779</c:v>
                </c:pt>
                <c:pt idx="17">
                  <c:v>1.7316255854632128</c:v>
                </c:pt>
                <c:pt idx="18">
                  <c:v>1.7210003739833462</c:v>
                </c:pt>
                <c:pt idx="19">
                  <c:v>1.8163239596310241</c:v>
                </c:pt>
                <c:pt idx="20">
                  <c:v>1.8102650098398987</c:v>
                </c:pt>
              </c:numCache>
            </c:numRef>
          </c:val>
          <c:smooth val="0"/>
        </c:ser>
        <c:dLbls>
          <c:showLegendKey val="0"/>
          <c:showVal val="0"/>
          <c:showCatName val="0"/>
          <c:showSerName val="0"/>
          <c:showPercent val="0"/>
          <c:showBubbleSize val="0"/>
        </c:dLbls>
        <c:smooth val="0"/>
        <c:axId val="1588757792"/>
        <c:axId val="1588767584"/>
      </c:lineChart>
      <c:catAx>
        <c:axId val="1588757792"/>
        <c:scaling>
          <c:orientation val="minMax"/>
        </c:scaling>
        <c:delete val="0"/>
        <c:axPos val="b"/>
        <c:numFmt formatCode="General" sourceLinked="0"/>
        <c:majorTickMark val="out"/>
        <c:minorTickMark val="none"/>
        <c:tickLblPos val="nextTo"/>
        <c:txPr>
          <a:bodyPr/>
          <a:lstStyle/>
          <a:p>
            <a:pPr>
              <a:defRPr sz="700"/>
            </a:pPr>
            <a:endParaRPr lang="en-US"/>
          </a:p>
        </c:txPr>
        <c:crossAx val="1588767584"/>
        <c:crosses val="autoZero"/>
        <c:auto val="1"/>
        <c:lblAlgn val="ctr"/>
        <c:lblOffset val="100"/>
        <c:noMultiLvlLbl val="0"/>
      </c:catAx>
      <c:valAx>
        <c:axId val="1588767584"/>
        <c:scaling>
          <c:orientation val="minMax"/>
        </c:scaling>
        <c:delete val="0"/>
        <c:axPos val="l"/>
        <c:majorGridlines/>
        <c:numFmt formatCode="#,##0" sourceLinked="0"/>
        <c:majorTickMark val="out"/>
        <c:minorTickMark val="none"/>
        <c:tickLblPos val="nextTo"/>
        <c:txPr>
          <a:bodyPr/>
          <a:lstStyle/>
          <a:p>
            <a:pPr>
              <a:defRPr sz="700"/>
            </a:pPr>
            <a:endParaRPr lang="en-US"/>
          </a:p>
        </c:txPr>
        <c:crossAx val="1588757792"/>
        <c:crosses val="autoZero"/>
        <c:crossBetween val="midCat"/>
      </c:valAx>
    </c:plotArea>
    <c:legend>
      <c:legendPos val="b"/>
      <c:overlay val="0"/>
      <c:txPr>
        <a:bodyPr/>
        <a:lstStyle/>
        <a:p>
          <a:pPr>
            <a:defRPr sz="800"/>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C6F66D-F4D3-4CCF-9C80-F6839FE130BA}"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IN"/>
        </a:p>
      </dgm:t>
    </dgm:pt>
    <dgm:pt modelId="{DFF04CE2-ECEC-40E5-8B32-72A6AB795073}">
      <dgm:prSet phldrT="[Text]"/>
      <dgm:spPr>
        <a:solidFill>
          <a:schemeClr val="accent2"/>
        </a:solidFill>
      </dgm:spPr>
      <dgm:t>
        <a:bodyPr/>
        <a:lstStyle/>
        <a:p>
          <a:r>
            <a:rPr lang="en-IN" dirty="0" smtClean="0"/>
            <a:t>Principles</a:t>
          </a:r>
          <a:endParaRPr lang="en-IN" dirty="0"/>
        </a:p>
      </dgm:t>
    </dgm:pt>
    <dgm:pt modelId="{D6A6A520-D23B-45E2-B0A1-C71D844EAE00}" type="parTrans" cxnId="{F7E62676-E1D3-437C-BE45-95CC9CC58906}">
      <dgm:prSet/>
      <dgm:spPr/>
      <dgm:t>
        <a:bodyPr/>
        <a:lstStyle/>
        <a:p>
          <a:endParaRPr lang="en-IN"/>
        </a:p>
      </dgm:t>
    </dgm:pt>
    <dgm:pt modelId="{00ED2490-9EBE-4F57-AAC7-EB7DF7022860}" type="sibTrans" cxnId="{F7E62676-E1D3-437C-BE45-95CC9CC58906}">
      <dgm:prSet/>
      <dgm:spPr/>
      <dgm:t>
        <a:bodyPr/>
        <a:lstStyle/>
        <a:p>
          <a:endParaRPr lang="en-IN"/>
        </a:p>
      </dgm:t>
    </dgm:pt>
    <dgm:pt modelId="{A3DEE441-587E-4613-BE21-D0D90101EA22}">
      <dgm:prSet phldrT="[Text]"/>
      <dgm:spPr/>
      <dgm:t>
        <a:bodyPr/>
        <a:lstStyle/>
        <a:p>
          <a:r>
            <a:rPr lang="en-US" dirty="0" smtClean="0">
              <a:solidFill>
                <a:schemeClr val="bg1"/>
              </a:solidFill>
              <a:latin typeface="Arial" panose="020B0604020202020204" pitchFamily="34" charset="0"/>
            </a:rPr>
            <a:t>Coverage</a:t>
          </a:r>
          <a:endParaRPr lang="en-IN" dirty="0">
            <a:solidFill>
              <a:schemeClr val="bg1"/>
            </a:solidFill>
          </a:endParaRPr>
        </a:p>
      </dgm:t>
    </dgm:pt>
    <dgm:pt modelId="{2F8E2559-4373-40F4-A197-F612284FAD2B}" type="parTrans" cxnId="{6D7194E3-3BA0-4668-B67D-2DB900D2B14E}">
      <dgm:prSet/>
      <dgm:spPr>
        <a:solidFill>
          <a:schemeClr val="accent2">
            <a:lumMod val="40000"/>
            <a:lumOff val="60000"/>
          </a:schemeClr>
        </a:solidFill>
      </dgm:spPr>
      <dgm:t>
        <a:bodyPr/>
        <a:lstStyle/>
        <a:p>
          <a:endParaRPr lang="en-IN"/>
        </a:p>
      </dgm:t>
    </dgm:pt>
    <dgm:pt modelId="{696822E1-6ABB-470A-9798-9EEF1B44BD03}" type="sibTrans" cxnId="{6D7194E3-3BA0-4668-B67D-2DB900D2B14E}">
      <dgm:prSet/>
      <dgm:spPr/>
      <dgm:t>
        <a:bodyPr/>
        <a:lstStyle/>
        <a:p>
          <a:endParaRPr lang="en-IN"/>
        </a:p>
      </dgm:t>
    </dgm:pt>
    <dgm:pt modelId="{44021120-2E6D-4CED-A04C-A76272D7B29C}">
      <dgm:prSet/>
      <dgm:spPr>
        <a:solidFill>
          <a:schemeClr val="tx1"/>
        </a:solidFill>
      </dgm:spPr>
      <dgm:t>
        <a:bodyPr/>
        <a:lstStyle/>
        <a:p>
          <a:r>
            <a:rPr lang="en-US" smtClean="0">
              <a:solidFill>
                <a:schemeClr val="bg1"/>
              </a:solidFill>
              <a:latin typeface="Arial" panose="020B0604020202020204" pitchFamily="34" charset="0"/>
            </a:rPr>
            <a:t>Convenience</a:t>
          </a:r>
          <a:endParaRPr lang="en-US" dirty="0">
            <a:solidFill>
              <a:schemeClr val="bg1"/>
            </a:solidFill>
            <a:latin typeface="Arial" panose="020B0604020202020204" pitchFamily="34" charset="0"/>
          </a:endParaRPr>
        </a:p>
      </dgm:t>
    </dgm:pt>
    <dgm:pt modelId="{CB317D1C-6C11-4726-8A42-B19E2751DF75}" type="parTrans" cxnId="{EDCD1CCE-B040-4C34-B9B9-CCD483334322}">
      <dgm:prSet/>
      <dgm:spPr>
        <a:solidFill>
          <a:schemeClr val="accent2">
            <a:lumMod val="40000"/>
            <a:lumOff val="60000"/>
          </a:schemeClr>
        </a:solidFill>
      </dgm:spPr>
      <dgm:t>
        <a:bodyPr/>
        <a:lstStyle/>
        <a:p>
          <a:endParaRPr lang="en-IN"/>
        </a:p>
      </dgm:t>
    </dgm:pt>
    <dgm:pt modelId="{4B22BA86-0691-4B55-8DD7-35DEEDEB3C08}" type="sibTrans" cxnId="{EDCD1CCE-B040-4C34-B9B9-CCD483334322}">
      <dgm:prSet/>
      <dgm:spPr/>
      <dgm:t>
        <a:bodyPr/>
        <a:lstStyle/>
        <a:p>
          <a:endParaRPr lang="en-IN"/>
        </a:p>
      </dgm:t>
    </dgm:pt>
    <dgm:pt modelId="{A53C19C2-E641-4662-812D-AE0BE3F86544}">
      <dgm:prSet/>
      <dgm:spPr/>
      <dgm:t>
        <a:bodyPr/>
        <a:lstStyle/>
        <a:p>
          <a:r>
            <a:rPr lang="en-US" smtClean="0">
              <a:solidFill>
                <a:schemeClr val="bg1"/>
              </a:solidFill>
              <a:latin typeface="Arial" panose="020B0604020202020204" pitchFamily="34" charset="0"/>
            </a:rPr>
            <a:t>Confidence</a:t>
          </a:r>
          <a:endParaRPr lang="en-US" dirty="0">
            <a:solidFill>
              <a:schemeClr val="bg1"/>
            </a:solidFill>
            <a:latin typeface="Arial" panose="020B0604020202020204" pitchFamily="34" charset="0"/>
          </a:endParaRPr>
        </a:p>
      </dgm:t>
    </dgm:pt>
    <dgm:pt modelId="{38BF7326-55B5-4C4F-8C6E-48E063E3714D}" type="parTrans" cxnId="{E2B217D2-B7CB-4A73-B34B-D796D8BB3EB1}">
      <dgm:prSet/>
      <dgm:spPr>
        <a:solidFill>
          <a:schemeClr val="accent2">
            <a:lumMod val="40000"/>
            <a:lumOff val="60000"/>
          </a:schemeClr>
        </a:solidFill>
      </dgm:spPr>
      <dgm:t>
        <a:bodyPr/>
        <a:lstStyle/>
        <a:p>
          <a:endParaRPr lang="en-IN"/>
        </a:p>
      </dgm:t>
    </dgm:pt>
    <dgm:pt modelId="{942367F9-799F-42A7-A220-19349A5C1D23}" type="sibTrans" cxnId="{E2B217D2-B7CB-4A73-B34B-D796D8BB3EB1}">
      <dgm:prSet/>
      <dgm:spPr/>
      <dgm:t>
        <a:bodyPr/>
        <a:lstStyle/>
        <a:p>
          <a:endParaRPr lang="en-IN"/>
        </a:p>
      </dgm:t>
    </dgm:pt>
    <dgm:pt modelId="{A24CAECF-8BAF-4672-AFA2-47C8DE2B8E89}">
      <dgm:prSet/>
      <dgm:spPr/>
      <dgm:t>
        <a:bodyPr/>
        <a:lstStyle/>
        <a:p>
          <a:r>
            <a:rPr lang="en-US" smtClean="0">
              <a:solidFill>
                <a:schemeClr val="bg1"/>
              </a:solidFill>
              <a:latin typeface="Arial" panose="020B0604020202020204" pitchFamily="34" charset="0"/>
            </a:rPr>
            <a:t>Convergence</a:t>
          </a:r>
          <a:endParaRPr lang="en-US" dirty="0">
            <a:solidFill>
              <a:schemeClr val="bg1"/>
            </a:solidFill>
            <a:latin typeface="Arial" panose="020B0604020202020204" pitchFamily="34" charset="0"/>
          </a:endParaRPr>
        </a:p>
      </dgm:t>
    </dgm:pt>
    <dgm:pt modelId="{974D41A0-0A69-4A27-B585-57A15155FEF7}" type="parTrans" cxnId="{470E5B8E-FF77-4EC6-8ED7-F0AD486D71DC}">
      <dgm:prSet/>
      <dgm:spPr>
        <a:solidFill>
          <a:schemeClr val="accent2">
            <a:lumMod val="40000"/>
            <a:lumOff val="60000"/>
          </a:schemeClr>
        </a:solidFill>
      </dgm:spPr>
      <dgm:t>
        <a:bodyPr/>
        <a:lstStyle/>
        <a:p>
          <a:endParaRPr lang="en-IN"/>
        </a:p>
      </dgm:t>
    </dgm:pt>
    <dgm:pt modelId="{69711EC6-0972-4665-96E5-9CB7743DCCDA}" type="sibTrans" cxnId="{470E5B8E-FF77-4EC6-8ED7-F0AD486D71DC}">
      <dgm:prSet/>
      <dgm:spPr/>
      <dgm:t>
        <a:bodyPr/>
        <a:lstStyle/>
        <a:p>
          <a:endParaRPr lang="en-IN"/>
        </a:p>
      </dgm:t>
    </dgm:pt>
    <dgm:pt modelId="{03EF5B71-FA49-4DAD-900E-DE67449130E4}">
      <dgm:prSet/>
      <dgm:spPr>
        <a:solidFill>
          <a:schemeClr val="tx1"/>
        </a:solidFill>
      </dgm:spPr>
      <dgm:t>
        <a:bodyPr/>
        <a:lstStyle/>
        <a:p>
          <a:r>
            <a:rPr lang="en-US" dirty="0" smtClean="0">
              <a:solidFill>
                <a:schemeClr val="bg1"/>
              </a:solidFill>
              <a:latin typeface="Arial" panose="020B0604020202020204" pitchFamily="34" charset="0"/>
            </a:rPr>
            <a:t>Cost</a:t>
          </a:r>
          <a:endParaRPr lang="en-US" dirty="0">
            <a:solidFill>
              <a:schemeClr val="bg1"/>
            </a:solidFill>
            <a:latin typeface="Arial" panose="020B0604020202020204" pitchFamily="34" charset="0"/>
          </a:endParaRPr>
        </a:p>
      </dgm:t>
    </dgm:pt>
    <dgm:pt modelId="{E17F0F8D-EA3F-485F-A1E9-93A2E39D4929}" type="parTrans" cxnId="{4182EA9D-4CAD-4271-AD87-F2148C28DFBD}">
      <dgm:prSet/>
      <dgm:spPr>
        <a:solidFill>
          <a:schemeClr val="accent2">
            <a:lumMod val="40000"/>
            <a:lumOff val="60000"/>
          </a:schemeClr>
        </a:solidFill>
      </dgm:spPr>
      <dgm:t>
        <a:bodyPr/>
        <a:lstStyle/>
        <a:p>
          <a:endParaRPr lang="en-IN"/>
        </a:p>
      </dgm:t>
    </dgm:pt>
    <dgm:pt modelId="{8F6A1381-0D77-4B46-9B37-633755453B14}" type="sibTrans" cxnId="{4182EA9D-4CAD-4271-AD87-F2148C28DFBD}">
      <dgm:prSet/>
      <dgm:spPr/>
      <dgm:t>
        <a:bodyPr/>
        <a:lstStyle/>
        <a:p>
          <a:endParaRPr lang="en-IN"/>
        </a:p>
      </dgm:t>
    </dgm:pt>
    <dgm:pt modelId="{5C1CE69A-9EFE-401A-8613-CEB82398E045}" type="pres">
      <dgm:prSet presAssocID="{D8C6F66D-F4D3-4CCF-9C80-F6839FE130BA}" presName="Name0" presStyleCnt="0">
        <dgm:presLayoutVars>
          <dgm:chMax val="1"/>
          <dgm:dir/>
          <dgm:animLvl val="ctr"/>
          <dgm:resizeHandles val="exact"/>
        </dgm:presLayoutVars>
      </dgm:prSet>
      <dgm:spPr/>
      <dgm:t>
        <a:bodyPr/>
        <a:lstStyle/>
        <a:p>
          <a:endParaRPr lang="en-IN"/>
        </a:p>
      </dgm:t>
    </dgm:pt>
    <dgm:pt modelId="{C2025EB3-902C-4FA6-95FB-32C0E5A0CA73}" type="pres">
      <dgm:prSet presAssocID="{DFF04CE2-ECEC-40E5-8B32-72A6AB795073}" presName="centerShape" presStyleLbl="node0" presStyleIdx="0" presStyleCnt="1"/>
      <dgm:spPr/>
      <dgm:t>
        <a:bodyPr/>
        <a:lstStyle/>
        <a:p>
          <a:endParaRPr lang="en-IN"/>
        </a:p>
      </dgm:t>
    </dgm:pt>
    <dgm:pt modelId="{C3FD7714-C5AC-4B0C-A031-6DE55179F751}" type="pres">
      <dgm:prSet presAssocID="{2F8E2559-4373-40F4-A197-F612284FAD2B}" presName="parTrans" presStyleLbl="sibTrans2D1" presStyleIdx="0" presStyleCnt="5"/>
      <dgm:spPr/>
      <dgm:t>
        <a:bodyPr/>
        <a:lstStyle/>
        <a:p>
          <a:endParaRPr lang="en-IN"/>
        </a:p>
      </dgm:t>
    </dgm:pt>
    <dgm:pt modelId="{6A345C68-80C0-4305-A239-112570F9BC49}" type="pres">
      <dgm:prSet presAssocID="{2F8E2559-4373-40F4-A197-F612284FAD2B}" presName="connectorText" presStyleLbl="sibTrans2D1" presStyleIdx="0" presStyleCnt="5"/>
      <dgm:spPr/>
      <dgm:t>
        <a:bodyPr/>
        <a:lstStyle/>
        <a:p>
          <a:endParaRPr lang="en-IN"/>
        </a:p>
      </dgm:t>
    </dgm:pt>
    <dgm:pt modelId="{5C9E0A7B-BA9A-4C84-957D-7EA63E7F2D5D}" type="pres">
      <dgm:prSet presAssocID="{A3DEE441-587E-4613-BE21-D0D90101EA22}" presName="node" presStyleLbl="node1" presStyleIdx="0" presStyleCnt="5">
        <dgm:presLayoutVars>
          <dgm:bulletEnabled val="1"/>
        </dgm:presLayoutVars>
      </dgm:prSet>
      <dgm:spPr/>
      <dgm:t>
        <a:bodyPr/>
        <a:lstStyle/>
        <a:p>
          <a:endParaRPr lang="en-IN"/>
        </a:p>
      </dgm:t>
    </dgm:pt>
    <dgm:pt modelId="{4D154CA3-13A3-48F6-AEB8-A3F950FF8B1D}" type="pres">
      <dgm:prSet presAssocID="{CB317D1C-6C11-4726-8A42-B19E2751DF75}" presName="parTrans" presStyleLbl="sibTrans2D1" presStyleIdx="1" presStyleCnt="5"/>
      <dgm:spPr/>
      <dgm:t>
        <a:bodyPr/>
        <a:lstStyle/>
        <a:p>
          <a:endParaRPr lang="en-IN"/>
        </a:p>
      </dgm:t>
    </dgm:pt>
    <dgm:pt modelId="{2E8DF0AD-4A0E-4EE2-BD6F-56F8F6F84728}" type="pres">
      <dgm:prSet presAssocID="{CB317D1C-6C11-4726-8A42-B19E2751DF75}" presName="connectorText" presStyleLbl="sibTrans2D1" presStyleIdx="1" presStyleCnt="5"/>
      <dgm:spPr/>
      <dgm:t>
        <a:bodyPr/>
        <a:lstStyle/>
        <a:p>
          <a:endParaRPr lang="en-IN"/>
        </a:p>
      </dgm:t>
    </dgm:pt>
    <dgm:pt modelId="{262CD155-928C-4377-9077-3EA45DD2FAE9}" type="pres">
      <dgm:prSet presAssocID="{44021120-2E6D-4CED-A04C-A76272D7B29C}" presName="node" presStyleLbl="node1" presStyleIdx="1" presStyleCnt="5">
        <dgm:presLayoutVars>
          <dgm:bulletEnabled val="1"/>
        </dgm:presLayoutVars>
      </dgm:prSet>
      <dgm:spPr/>
      <dgm:t>
        <a:bodyPr/>
        <a:lstStyle/>
        <a:p>
          <a:endParaRPr lang="en-IN"/>
        </a:p>
      </dgm:t>
    </dgm:pt>
    <dgm:pt modelId="{9D1F758F-D414-4575-BFD4-BDFE64D1BDFE}" type="pres">
      <dgm:prSet presAssocID="{38BF7326-55B5-4C4F-8C6E-48E063E3714D}" presName="parTrans" presStyleLbl="sibTrans2D1" presStyleIdx="2" presStyleCnt="5"/>
      <dgm:spPr/>
      <dgm:t>
        <a:bodyPr/>
        <a:lstStyle/>
        <a:p>
          <a:endParaRPr lang="en-IN"/>
        </a:p>
      </dgm:t>
    </dgm:pt>
    <dgm:pt modelId="{F1376040-D628-480C-A40D-9C892412DD91}" type="pres">
      <dgm:prSet presAssocID="{38BF7326-55B5-4C4F-8C6E-48E063E3714D}" presName="connectorText" presStyleLbl="sibTrans2D1" presStyleIdx="2" presStyleCnt="5"/>
      <dgm:spPr/>
      <dgm:t>
        <a:bodyPr/>
        <a:lstStyle/>
        <a:p>
          <a:endParaRPr lang="en-IN"/>
        </a:p>
      </dgm:t>
    </dgm:pt>
    <dgm:pt modelId="{947154ED-F219-4164-BAB4-7F772D314D19}" type="pres">
      <dgm:prSet presAssocID="{A53C19C2-E641-4662-812D-AE0BE3F86544}" presName="node" presStyleLbl="node1" presStyleIdx="2" presStyleCnt="5">
        <dgm:presLayoutVars>
          <dgm:bulletEnabled val="1"/>
        </dgm:presLayoutVars>
      </dgm:prSet>
      <dgm:spPr/>
      <dgm:t>
        <a:bodyPr/>
        <a:lstStyle/>
        <a:p>
          <a:endParaRPr lang="en-IN"/>
        </a:p>
      </dgm:t>
    </dgm:pt>
    <dgm:pt modelId="{1A6E1C46-A107-4122-9F03-4FC9986D026B}" type="pres">
      <dgm:prSet presAssocID="{974D41A0-0A69-4A27-B585-57A15155FEF7}" presName="parTrans" presStyleLbl="sibTrans2D1" presStyleIdx="3" presStyleCnt="5"/>
      <dgm:spPr/>
      <dgm:t>
        <a:bodyPr/>
        <a:lstStyle/>
        <a:p>
          <a:endParaRPr lang="en-IN"/>
        </a:p>
      </dgm:t>
    </dgm:pt>
    <dgm:pt modelId="{66B29D5F-65CB-4273-9FA7-EA1D7C62BAB2}" type="pres">
      <dgm:prSet presAssocID="{974D41A0-0A69-4A27-B585-57A15155FEF7}" presName="connectorText" presStyleLbl="sibTrans2D1" presStyleIdx="3" presStyleCnt="5"/>
      <dgm:spPr/>
      <dgm:t>
        <a:bodyPr/>
        <a:lstStyle/>
        <a:p>
          <a:endParaRPr lang="en-IN"/>
        </a:p>
      </dgm:t>
    </dgm:pt>
    <dgm:pt modelId="{F2B154AF-0740-4E71-A07E-A2C345FB4B33}" type="pres">
      <dgm:prSet presAssocID="{A24CAECF-8BAF-4672-AFA2-47C8DE2B8E89}" presName="node" presStyleLbl="node1" presStyleIdx="3" presStyleCnt="5">
        <dgm:presLayoutVars>
          <dgm:bulletEnabled val="1"/>
        </dgm:presLayoutVars>
      </dgm:prSet>
      <dgm:spPr/>
      <dgm:t>
        <a:bodyPr/>
        <a:lstStyle/>
        <a:p>
          <a:endParaRPr lang="en-IN"/>
        </a:p>
      </dgm:t>
    </dgm:pt>
    <dgm:pt modelId="{0481329B-8F26-4AEC-AE73-6100A98AA333}" type="pres">
      <dgm:prSet presAssocID="{E17F0F8D-EA3F-485F-A1E9-93A2E39D4929}" presName="parTrans" presStyleLbl="sibTrans2D1" presStyleIdx="4" presStyleCnt="5"/>
      <dgm:spPr/>
      <dgm:t>
        <a:bodyPr/>
        <a:lstStyle/>
        <a:p>
          <a:endParaRPr lang="en-IN"/>
        </a:p>
      </dgm:t>
    </dgm:pt>
    <dgm:pt modelId="{3552411F-FD73-469D-9855-6B22ACDB2EF0}" type="pres">
      <dgm:prSet presAssocID="{E17F0F8D-EA3F-485F-A1E9-93A2E39D4929}" presName="connectorText" presStyleLbl="sibTrans2D1" presStyleIdx="4" presStyleCnt="5"/>
      <dgm:spPr/>
      <dgm:t>
        <a:bodyPr/>
        <a:lstStyle/>
        <a:p>
          <a:endParaRPr lang="en-IN"/>
        </a:p>
      </dgm:t>
    </dgm:pt>
    <dgm:pt modelId="{6E6F0992-D3F4-48F5-895F-0138E9C43232}" type="pres">
      <dgm:prSet presAssocID="{03EF5B71-FA49-4DAD-900E-DE67449130E4}" presName="node" presStyleLbl="node1" presStyleIdx="4" presStyleCnt="5">
        <dgm:presLayoutVars>
          <dgm:bulletEnabled val="1"/>
        </dgm:presLayoutVars>
      </dgm:prSet>
      <dgm:spPr/>
      <dgm:t>
        <a:bodyPr/>
        <a:lstStyle/>
        <a:p>
          <a:endParaRPr lang="en-IN"/>
        </a:p>
      </dgm:t>
    </dgm:pt>
  </dgm:ptLst>
  <dgm:cxnLst>
    <dgm:cxn modelId="{BBE7E07B-EC09-44DC-82D2-B9697A53C24E}" type="presOf" srcId="{38BF7326-55B5-4C4F-8C6E-48E063E3714D}" destId="{F1376040-D628-480C-A40D-9C892412DD91}" srcOrd="1" destOrd="0" presId="urn:microsoft.com/office/officeart/2005/8/layout/radial5"/>
    <dgm:cxn modelId="{92BA7971-5B74-4DD8-A875-38091F2F762D}" type="presOf" srcId="{974D41A0-0A69-4A27-B585-57A15155FEF7}" destId="{1A6E1C46-A107-4122-9F03-4FC9986D026B}" srcOrd="0" destOrd="0" presId="urn:microsoft.com/office/officeart/2005/8/layout/radial5"/>
    <dgm:cxn modelId="{470E5B8E-FF77-4EC6-8ED7-F0AD486D71DC}" srcId="{DFF04CE2-ECEC-40E5-8B32-72A6AB795073}" destId="{A24CAECF-8BAF-4672-AFA2-47C8DE2B8E89}" srcOrd="3" destOrd="0" parTransId="{974D41A0-0A69-4A27-B585-57A15155FEF7}" sibTransId="{69711EC6-0972-4665-96E5-9CB7743DCCDA}"/>
    <dgm:cxn modelId="{3E9E728E-0A75-4C55-AEEC-2C55E61A0B0C}" type="presOf" srcId="{2F8E2559-4373-40F4-A197-F612284FAD2B}" destId="{6A345C68-80C0-4305-A239-112570F9BC49}" srcOrd="1" destOrd="0" presId="urn:microsoft.com/office/officeart/2005/8/layout/radial5"/>
    <dgm:cxn modelId="{E2B217D2-B7CB-4A73-B34B-D796D8BB3EB1}" srcId="{DFF04CE2-ECEC-40E5-8B32-72A6AB795073}" destId="{A53C19C2-E641-4662-812D-AE0BE3F86544}" srcOrd="2" destOrd="0" parTransId="{38BF7326-55B5-4C4F-8C6E-48E063E3714D}" sibTransId="{942367F9-799F-42A7-A220-19349A5C1D23}"/>
    <dgm:cxn modelId="{2E0BCFC3-1F9D-4234-A290-69C86A6A06A0}" type="presOf" srcId="{03EF5B71-FA49-4DAD-900E-DE67449130E4}" destId="{6E6F0992-D3F4-48F5-895F-0138E9C43232}" srcOrd="0" destOrd="0" presId="urn:microsoft.com/office/officeart/2005/8/layout/radial5"/>
    <dgm:cxn modelId="{7CA199C6-010C-463B-BF53-8B01D04948A5}" type="presOf" srcId="{2F8E2559-4373-40F4-A197-F612284FAD2B}" destId="{C3FD7714-C5AC-4B0C-A031-6DE55179F751}" srcOrd="0" destOrd="0" presId="urn:microsoft.com/office/officeart/2005/8/layout/radial5"/>
    <dgm:cxn modelId="{F7E62676-E1D3-437C-BE45-95CC9CC58906}" srcId="{D8C6F66D-F4D3-4CCF-9C80-F6839FE130BA}" destId="{DFF04CE2-ECEC-40E5-8B32-72A6AB795073}" srcOrd="0" destOrd="0" parTransId="{D6A6A520-D23B-45E2-B0A1-C71D844EAE00}" sibTransId="{00ED2490-9EBE-4F57-AAC7-EB7DF7022860}"/>
    <dgm:cxn modelId="{08F71F3C-2F01-480C-99F2-A9758786DE29}" type="presOf" srcId="{38BF7326-55B5-4C4F-8C6E-48E063E3714D}" destId="{9D1F758F-D414-4575-BFD4-BDFE64D1BDFE}" srcOrd="0" destOrd="0" presId="urn:microsoft.com/office/officeart/2005/8/layout/radial5"/>
    <dgm:cxn modelId="{94C3D622-3C4E-4572-8888-27FD240CB87D}" type="presOf" srcId="{DFF04CE2-ECEC-40E5-8B32-72A6AB795073}" destId="{C2025EB3-902C-4FA6-95FB-32C0E5A0CA73}" srcOrd="0" destOrd="0" presId="urn:microsoft.com/office/officeart/2005/8/layout/radial5"/>
    <dgm:cxn modelId="{EDCD1CCE-B040-4C34-B9B9-CCD483334322}" srcId="{DFF04CE2-ECEC-40E5-8B32-72A6AB795073}" destId="{44021120-2E6D-4CED-A04C-A76272D7B29C}" srcOrd="1" destOrd="0" parTransId="{CB317D1C-6C11-4726-8A42-B19E2751DF75}" sibTransId="{4B22BA86-0691-4B55-8DD7-35DEEDEB3C08}"/>
    <dgm:cxn modelId="{2F110E8F-8EE2-43FC-B5AF-8323F12960C6}" type="presOf" srcId="{A24CAECF-8BAF-4672-AFA2-47C8DE2B8E89}" destId="{F2B154AF-0740-4E71-A07E-A2C345FB4B33}" srcOrd="0" destOrd="0" presId="urn:microsoft.com/office/officeart/2005/8/layout/radial5"/>
    <dgm:cxn modelId="{D9AF4AB0-AF5A-4388-BF21-49EF11DADE3A}" type="presOf" srcId="{CB317D1C-6C11-4726-8A42-B19E2751DF75}" destId="{4D154CA3-13A3-48F6-AEB8-A3F950FF8B1D}" srcOrd="0" destOrd="0" presId="urn:microsoft.com/office/officeart/2005/8/layout/radial5"/>
    <dgm:cxn modelId="{1BBB1A93-0AEB-4B7B-ABE9-A927EC516E5C}" type="presOf" srcId="{CB317D1C-6C11-4726-8A42-B19E2751DF75}" destId="{2E8DF0AD-4A0E-4EE2-BD6F-56F8F6F84728}" srcOrd="1" destOrd="0" presId="urn:microsoft.com/office/officeart/2005/8/layout/radial5"/>
    <dgm:cxn modelId="{6D7194E3-3BA0-4668-B67D-2DB900D2B14E}" srcId="{DFF04CE2-ECEC-40E5-8B32-72A6AB795073}" destId="{A3DEE441-587E-4613-BE21-D0D90101EA22}" srcOrd="0" destOrd="0" parTransId="{2F8E2559-4373-40F4-A197-F612284FAD2B}" sibTransId="{696822E1-6ABB-470A-9798-9EEF1B44BD03}"/>
    <dgm:cxn modelId="{4182EA9D-4CAD-4271-AD87-F2148C28DFBD}" srcId="{DFF04CE2-ECEC-40E5-8B32-72A6AB795073}" destId="{03EF5B71-FA49-4DAD-900E-DE67449130E4}" srcOrd="4" destOrd="0" parTransId="{E17F0F8D-EA3F-485F-A1E9-93A2E39D4929}" sibTransId="{8F6A1381-0D77-4B46-9B37-633755453B14}"/>
    <dgm:cxn modelId="{29364E01-1F5B-4163-9B70-D2D3B35EA144}" type="presOf" srcId="{E17F0F8D-EA3F-485F-A1E9-93A2E39D4929}" destId="{3552411F-FD73-469D-9855-6B22ACDB2EF0}" srcOrd="1" destOrd="0" presId="urn:microsoft.com/office/officeart/2005/8/layout/radial5"/>
    <dgm:cxn modelId="{0EAF850E-62E6-4AAF-8C7F-768B7F3B7C28}" type="presOf" srcId="{A3DEE441-587E-4613-BE21-D0D90101EA22}" destId="{5C9E0A7B-BA9A-4C84-957D-7EA63E7F2D5D}" srcOrd="0" destOrd="0" presId="urn:microsoft.com/office/officeart/2005/8/layout/radial5"/>
    <dgm:cxn modelId="{F38C50CB-A8AC-4008-B56A-0853D5C62B7D}" type="presOf" srcId="{974D41A0-0A69-4A27-B585-57A15155FEF7}" destId="{66B29D5F-65CB-4273-9FA7-EA1D7C62BAB2}" srcOrd="1" destOrd="0" presId="urn:microsoft.com/office/officeart/2005/8/layout/radial5"/>
    <dgm:cxn modelId="{6ABE773C-60A3-48CD-9674-DF32BC8EB07D}" type="presOf" srcId="{D8C6F66D-F4D3-4CCF-9C80-F6839FE130BA}" destId="{5C1CE69A-9EFE-401A-8613-CEB82398E045}" srcOrd="0" destOrd="0" presId="urn:microsoft.com/office/officeart/2005/8/layout/radial5"/>
    <dgm:cxn modelId="{29461B5F-2073-4976-8A0C-864FAD8723A8}" type="presOf" srcId="{44021120-2E6D-4CED-A04C-A76272D7B29C}" destId="{262CD155-928C-4377-9077-3EA45DD2FAE9}" srcOrd="0" destOrd="0" presId="urn:microsoft.com/office/officeart/2005/8/layout/radial5"/>
    <dgm:cxn modelId="{CE650EEA-74E2-4EA4-A72A-814FC471B1D2}" type="presOf" srcId="{A53C19C2-E641-4662-812D-AE0BE3F86544}" destId="{947154ED-F219-4164-BAB4-7F772D314D19}" srcOrd="0" destOrd="0" presId="urn:microsoft.com/office/officeart/2005/8/layout/radial5"/>
    <dgm:cxn modelId="{E431B55D-4031-4DD2-893F-BCC9F5EDA2F2}" type="presOf" srcId="{E17F0F8D-EA3F-485F-A1E9-93A2E39D4929}" destId="{0481329B-8F26-4AEC-AE73-6100A98AA333}" srcOrd="0" destOrd="0" presId="urn:microsoft.com/office/officeart/2005/8/layout/radial5"/>
    <dgm:cxn modelId="{05F5FDE0-E705-4952-A632-9685404514D3}" type="presParOf" srcId="{5C1CE69A-9EFE-401A-8613-CEB82398E045}" destId="{C2025EB3-902C-4FA6-95FB-32C0E5A0CA73}" srcOrd="0" destOrd="0" presId="urn:microsoft.com/office/officeart/2005/8/layout/radial5"/>
    <dgm:cxn modelId="{4A8CE3CE-1BDA-4470-9EE0-932A210618A5}" type="presParOf" srcId="{5C1CE69A-9EFE-401A-8613-CEB82398E045}" destId="{C3FD7714-C5AC-4B0C-A031-6DE55179F751}" srcOrd="1" destOrd="0" presId="urn:microsoft.com/office/officeart/2005/8/layout/radial5"/>
    <dgm:cxn modelId="{0489452F-9147-4005-9C5B-BB281E3B411E}" type="presParOf" srcId="{C3FD7714-C5AC-4B0C-A031-6DE55179F751}" destId="{6A345C68-80C0-4305-A239-112570F9BC49}" srcOrd="0" destOrd="0" presId="urn:microsoft.com/office/officeart/2005/8/layout/radial5"/>
    <dgm:cxn modelId="{23824F34-A9E8-4707-A4B2-C78272EC59FF}" type="presParOf" srcId="{5C1CE69A-9EFE-401A-8613-CEB82398E045}" destId="{5C9E0A7B-BA9A-4C84-957D-7EA63E7F2D5D}" srcOrd="2" destOrd="0" presId="urn:microsoft.com/office/officeart/2005/8/layout/radial5"/>
    <dgm:cxn modelId="{B2BF6817-1F5A-4E65-A13D-44667B104819}" type="presParOf" srcId="{5C1CE69A-9EFE-401A-8613-CEB82398E045}" destId="{4D154CA3-13A3-48F6-AEB8-A3F950FF8B1D}" srcOrd="3" destOrd="0" presId="urn:microsoft.com/office/officeart/2005/8/layout/radial5"/>
    <dgm:cxn modelId="{5CA1E624-7E9D-409D-869B-78D2CCD723F2}" type="presParOf" srcId="{4D154CA3-13A3-48F6-AEB8-A3F950FF8B1D}" destId="{2E8DF0AD-4A0E-4EE2-BD6F-56F8F6F84728}" srcOrd="0" destOrd="0" presId="urn:microsoft.com/office/officeart/2005/8/layout/radial5"/>
    <dgm:cxn modelId="{BDD74FAF-98A3-4611-9AB7-B330D7062402}" type="presParOf" srcId="{5C1CE69A-9EFE-401A-8613-CEB82398E045}" destId="{262CD155-928C-4377-9077-3EA45DD2FAE9}" srcOrd="4" destOrd="0" presId="urn:microsoft.com/office/officeart/2005/8/layout/radial5"/>
    <dgm:cxn modelId="{FE51BB67-2867-4B9A-9553-F76C79D0A5E5}" type="presParOf" srcId="{5C1CE69A-9EFE-401A-8613-CEB82398E045}" destId="{9D1F758F-D414-4575-BFD4-BDFE64D1BDFE}" srcOrd="5" destOrd="0" presId="urn:microsoft.com/office/officeart/2005/8/layout/radial5"/>
    <dgm:cxn modelId="{A3702FF4-F5E6-48E0-BC5B-5867C54210F6}" type="presParOf" srcId="{9D1F758F-D414-4575-BFD4-BDFE64D1BDFE}" destId="{F1376040-D628-480C-A40D-9C892412DD91}" srcOrd="0" destOrd="0" presId="urn:microsoft.com/office/officeart/2005/8/layout/radial5"/>
    <dgm:cxn modelId="{9CC7D0B3-1B73-4440-8655-BE5A39B00F6B}" type="presParOf" srcId="{5C1CE69A-9EFE-401A-8613-CEB82398E045}" destId="{947154ED-F219-4164-BAB4-7F772D314D19}" srcOrd="6" destOrd="0" presId="urn:microsoft.com/office/officeart/2005/8/layout/radial5"/>
    <dgm:cxn modelId="{A7E50228-BBE0-4E50-B471-0BD6DAD35384}" type="presParOf" srcId="{5C1CE69A-9EFE-401A-8613-CEB82398E045}" destId="{1A6E1C46-A107-4122-9F03-4FC9986D026B}" srcOrd="7" destOrd="0" presId="urn:microsoft.com/office/officeart/2005/8/layout/radial5"/>
    <dgm:cxn modelId="{B2ECC50F-001C-48E6-8A1F-81FDB7EAC706}" type="presParOf" srcId="{1A6E1C46-A107-4122-9F03-4FC9986D026B}" destId="{66B29D5F-65CB-4273-9FA7-EA1D7C62BAB2}" srcOrd="0" destOrd="0" presId="urn:microsoft.com/office/officeart/2005/8/layout/radial5"/>
    <dgm:cxn modelId="{28980947-50B5-49B8-BFD6-916C67E04B6C}" type="presParOf" srcId="{5C1CE69A-9EFE-401A-8613-CEB82398E045}" destId="{F2B154AF-0740-4E71-A07E-A2C345FB4B33}" srcOrd="8" destOrd="0" presId="urn:microsoft.com/office/officeart/2005/8/layout/radial5"/>
    <dgm:cxn modelId="{2F289C0F-CE14-4FAF-BC45-7FEE93AFAB4F}" type="presParOf" srcId="{5C1CE69A-9EFE-401A-8613-CEB82398E045}" destId="{0481329B-8F26-4AEC-AE73-6100A98AA333}" srcOrd="9" destOrd="0" presId="urn:microsoft.com/office/officeart/2005/8/layout/radial5"/>
    <dgm:cxn modelId="{AA9A4DB0-1DE4-4057-844C-21A10969B073}" type="presParOf" srcId="{0481329B-8F26-4AEC-AE73-6100A98AA333}" destId="{3552411F-FD73-469D-9855-6B22ACDB2EF0}" srcOrd="0" destOrd="0" presId="urn:microsoft.com/office/officeart/2005/8/layout/radial5"/>
    <dgm:cxn modelId="{378A654B-A1FD-44FB-A2F8-B83119A80CEE}" type="presParOf" srcId="{5C1CE69A-9EFE-401A-8613-CEB82398E045}" destId="{6E6F0992-D3F4-48F5-895F-0138E9C43232}"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E2D5AA-48D2-4D9E-A60A-5EAFAFEE9A7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2D2145D-C009-4C2C-A392-A6A396077E8D}">
      <dgm:prSet phldrT="[Text]"/>
      <dgm:spPr>
        <a:solidFill>
          <a:schemeClr val="accent1"/>
        </a:solidFill>
      </dgm:spPr>
      <dgm:t>
        <a:bodyPr/>
        <a:lstStyle/>
        <a:p>
          <a:r>
            <a:rPr lang="en-US" dirty="0"/>
            <a:t>Government Push</a:t>
          </a:r>
        </a:p>
      </dgm:t>
    </dgm:pt>
    <dgm:pt modelId="{7C90E2E6-F227-49A6-B08C-9F0498A68AED}" type="parTrans" cxnId="{C14FAB7E-671B-4BAC-8663-819DE88A5594}">
      <dgm:prSet/>
      <dgm:spPr/>
      <dgm:t>
        <a:bodyPr/>
        <a:lstStyle/>
        <a:p>
          <a:endParaRPr lang="en-US"/>
        </a:p>
      </dgm:t>
    </dgm:pt>
    <dgm:pt modelId="{F071222F-422B-4B58-AE25-569BBECC1CFC}" type="sibTrans" cxnId="{C14FAB7E-671B-4BAC-8663-819DE88A5594}">
      <dgm:prSet/>
      <dgm:spPr/>
      <dgm:t>
        <a:bodyPr/>
        <a:lstStyle/>
        <a:p>
          <a:endParaRPr lang="en-US"/>
        </a:p>
      </dgm:t>
    </dgm:pt>
    <dgm:pt modelId="{F6E11751-2127-45A8-8FF1-3BF3BF658E37}">
      <dgm:prSet phldrT="[Text]"/>
      <dgm:spPr>
        <a:solidFill>
          <a:schemeClr val="tx1"/>
        </a:solidFill>
      </dgm:spPr>
      <dgm:t>
        <a:bodyPr/>
        <a:lstStyle/>
        <a:p>
          <a:r>
            <a:rPr lang="en-US" dirty="0"/>
            <a:t>Internet Penetration</a:t>
          </a:r>
        </a:p>
      </dgm:t>
    </dgm:pt>
    <dgm:pt modelId="{679A3142-C469-43BB-93BC-20DD47ED0A4C}" type="parTrans" cxnId="{67F0182F-BE32-49C9-801F-6E1AF6C743B4}">
      <dgm:prSet/>
      <dgm:spPr/>
      <dgm:t>
        <a:bodyPr/>
        <a:lstStyle/>
        <a:p>
          <a:endParaRPr lang="en-US"/>
        </a:p>
      </dgm:t>
    </dgm:pt>
    <dgm:pt modelId="{358884AA-1276-446F-BB7C-6D134C5B8A5B}" type="sibTrans" cxnId="{67F0182F-BE32-49C9-801F-6E1AF6C743B4}">
      <dgm:prSet/>
      <dgm:spPr/>
      <dgm:t>
        <a:bodyPr/>
        <a:lstStyle/>
        <a:p>
          <a:endParaRPr lang="en-US"/>
        </a:p>
      </dgm:t>
    </dgm:pt>
    <dgm:pt modelId="{0508C5E8-F938-4301-9B73-C63CE6BA1A00}">
      <dgm:prSet phldrT="[Text]"/>
      <dgm:spPr>
        <a:solidFill>
          <a:schemeClr val="accent1"/>
        </a:solidFill>
      </dgm:spPr>
      <dgm:t>
        <a:bodyPr/>
        <a:lstStyle/>
        <a:p>
          <a:r>
            <a:rPr lang="en-US" dirty="0" err="1"/>
            <a:t>Aadhaar</a:t>
          </a:r>
          <a:r>
            <a:rPr lang="en-US" dirty="0"/>
            <a:t> Penetration</a:t>
          </a:r>
        </a:p>
      </dgm:t>
    </dgm:pt>
    <dgm:pt modelId="{A6BB9EF1-FADB-436F-88EB-C52DF70A484B}" type="parTrans" cxnId="{410BBBDD-4942-4FAB-B18D-8CBD56FCE1BE}">
      <dgm:prSet/>
      <dgm:spPr/>
      <dgm:t>
        <a:bodyPr/>
        <a:lstStyle/>
        <a:p>
          <a:endParaRPr lang="en-US"/>
        </a:p>
      </dgm:t>
    </dgm:pt>
    <dgm:pt modelId="{BD17E132-2F69-409E-A632-9207ECEED06E}" type="sibTrans" cxnId="{410BBBDD-4942-4FAB-B18D-8CBD56FCE1BE}">
      <dgm:prSet/>
      <dgm:spPr/>
      <dgm:t>
        <a:bodyPr/>
        <a:lstStyle/>
        <a:p>
          <a:endParaRPr lang="en-US"/>
        </a:p>
      </dgm:t>
    </dgm:pt>
    <dgm:pt modelId="{FBCD822F-0C89-4FE8-95F1-4429117CF11F}" type="pres">
      <dgm:prSet presAssocID="{9DE2D5AA-48D2-4D9E-A60A-5EAFAFEE9A76}" presName="linear" presStyleCnt="0">
        <dgm:presLayoutVars>
          <dgm:dir/>
          <dgm:animLvl val="lvl"/>
          <dgm:resizeHandles val="exact"/>
        </dgm:presLayoutVars>
      </dgm:prSet>
      <dgm:spPr/>
      <dgm:t>
        <a:bodyPr/>
        <a:lstStyle/>
        <a:p>
          <a:endParaRPr lang="en-IN"/>
        </a:p>
      </dgm:t>
    </dgm:pt>
    <dgm:pt modelId="{4E5C75A2-FE37-4B8E-A420-889AA7C58EB7}" type="pres">
      <dgm:prSet presAssocID="{B2D2145D-C009-4C2C-A392-A6A396077E8D}" presName="parentLin" presStyleCnt="0"/>
      <dgm:spPr/>
    </dgm:pt>
    <dgm:pt modelId="{BA676427-C695-4B93-8AD6-C827A26280D5}" type="pres">
      <dgm:prSet presAssocID="{B2D2145D-C009-4C2C-A392-A6A396077E8D}" presName="parentLeftMargin" presStyleLbl="node1" presStyleIdx="0" presStyleCnt="3"/>
      <dgm:spPr/>
      <dgm:t>
        <a:bodyPr/>
        <a:lstStyle/>
        <a:p>
          <a:endParaRPr lang="en-IN"/>
        </a:p>
      </dgm:t>
    </dgm:pt>
    <dgm:pt modelId="{3D9FDBD0-076F-4946-A852-5E130B338E04}" type="pres">
      <dgm:prSet presAssocID="{B2D2145D-C009-4C2C-A392-A6A396077E8D}" presName="parentText" presStyleLbl="node1" presStyleIdx="0" presStyleCnt="3" custScaleX="127473">
        <dgm:presLayoutVars>
          <dgm:chMax val="0"/>
          <dgm:bulletEnabled val="1"/>
        </dgm:presLayoutVars>
      </dgm:prSet>
      <dgm:spPr/>
      <dgm:t>
        <a:bodyPr/>
        <a:lstStyle/>
        <a:p>
          <a:endParaRPr lang="en-IN"/>
        </a:p>
      </dgm:t>
    </dgm:pt>
    <dgm:pt modelId="{72A27AE4-0B60-4832-BE34-483D1E1D095F}" type="pres">
      <dgm:prSet presAssocID="{B2D2145D-C009-4C2C-A392-A6A396077E8D}" presName="negativeSpace" presStyleCnt="0"/>
      <dgm:spPr/>
    </dgm:pt>
    <dgm:pt modelId="{7278F0CE-0E2C-44D2-A84D-C6AA171692DF}" type="pres">
      <dgm:prSet presAssocID="{B2D2145D-C009-4C2C-A392-A6A396077E8D}" presName="childText" presStyleLbl="conFgAcc1" presStyleIdx="0" presStyleCnt="3">
        <dgm:presLayoutVars>
          <dgm:bulletEnabled val="1"/>
        </dgm:presLayoutVars>
      </dgm:prSet>
      <dgm:spPr>
        <a:ln>
          <a:solidFill>
            <a:schemeClr val="accent1"/>
          </a:solidFill>
        </a:ln>
      </dgm:spPr>
      <dgm:t>
        <a:bodyPr/>
        <a:lstStyle/>
        <a:p>
          <a:endParaRPr lang="en-IN"/>
        </a:p>
      </dgm:t>
    </dgm:pt>
    <dgm:pt modelId="{2A5A387C-8B3D-4B95-A7D5-A380D586E033}" type="pres">
      <dgm:prSet presAssocID="{F071222F-422B-4B58-AE25-569BBECC1CFC}" presName="spaceBetweenRectangles" presStyleCnt="0"/>
      <dgm:spPr/>
    </dgm:pt>
    <dgm:pt modelId="{643BE669-9CA7-49C6-957C-F49F7F11FD58}" type="pres">
      <dgm:prSet presAssocID="{F6E11751-2127-45A8-8FF1-3BF3BF658E37}" presName="parentLin" presStyleCnt="0"/>
      <dgm:spPr/>
    </dgm:pt>
    <dgm:pt modelId="{6A79EF97-8EE7-4B71-82A3-17D408E6F292}" type="pres">
      <dgm:prSet presAssocID="{F6E11751-2127-45A8-8FF1-3BF3BF658E37}" presName="parentLeftMargin" presStyleLbl="node1" presStyleIdx="0" presStyleCnt="3"/>
      <dgm:spPr/>
      <dgm:t>
        <a:bodyPr/>
        <a:lstStyle/>
        <a:p>
          <a:endParaRPr lang="en-IN"/>
        </a:p>
      </dgm:t>
    </dgm:pt>
    <dgm:pt modelId="{90486777-D011-4573-B0E4-4A1A4D5FEDE5}" type="pres">
      <dgm:prSet presAssocID="{F6E11751-2127-45A8-8FF1-3BF3BF658E37}" presName="parentText" presStyleLbl="node1" presStyleIdx="1" presStyleCnt="3" custScaleX="127473">
        <dgm:presLayoutVars>
          <dgm:chMax val="0"/>
          <dgm:bulletEnabled val="1"/>
        </dgm:presLayoutVars>
      </dgm:prSet>
      <dgm:spPr/>
      <dgm:t>
        <a:bodyPr/>
        <a:lstStyle/>
        <a:p>
          <a:endParaRPr lang="en-IN"/>
        </a:p>
      </dgm:t>
    </dgm:pt>
    <dgm:pt modelId="{03AD0DC0-F509-485F-9DB0-E080BC729A8E}" type="pres">
      <dgm:prSet presAssocID="{F6E11751-2127-45A8-8FF1-3BF3BF658E37}" presName="negativeSpace" presStyleCnt="0"/>
      <dgm:spPr/>
    </dgm:pt>
    <dgm:pt modelId="{34F394E3-5EBC-430E-8F63-7F29154CF88A}" type="pres">
      <dgm:prSet presAssocID="{F6E11751-2127-45A8-8FF1-3BF3BF658E37}" presName="childText" presStyleLbl="conFgAcc1" presStyleIdx="1" presStyleCnt="3">
        <dgm:presLayoutVars>
          <dgm:bulletEnabled val="1"/>
        </dgm:presLayoutVars>
      </dgm:prSet>
      <dgm:spPr>
        <a:ln>
          <a:solidFill>
            <a:schemeClr val="tx1"/>
          </a:solidFill>
        </a:ln>
      </dgm:spPr>
      <dgm:t>
        <a:bodyPr/>
        <a:lstStyle/>
        <a:p>
          <a:endParaRPr lang="en-IN"/>
        </a:p>
      </dgm:t>
    </dgm:pt>
    <dgm:pt modelId="{FE1C530F-8345-431E-9CB6-3A95CDF06B56}" type="pres">
      <dgm:prSet presAssocID="{358884AA-1276-446F-BB7C-6D134C5B8A5B}" presName="spaceBetweenRectangles" presStyleCnt="0"/>
      <dgm:spPr/>
    </dgm:pt>
    <dgm:pt modelId="{98E36171-6F6C-495D-9D2E-B59D29D6DC7D}" type="pres">
      <dgm:prSet presAssocID="{0508C5E8-F938-4301-9B73-C63CE6BA1A00}" presName="parentLin" presStyleCnt="0"/>
      <dgm:spPr/>
    </dgm:pt>
    <dgm:pt modelId="{0CE9428D-AA0A-45AB-AF89-C248F3E89EDC}" type="pres">
      <dgm:prSet presAssocID="{0508C5E8-F938-4301-9B73-C63CE6BA1A00}" presName="parentLeftMargin" presStyleLbl="node1" presStyleIdx="1" presStyleCnt="3"/>
      <dgm:spPr/>
      <dgm:t>
        <a:bodyPr/>
        <a:lstStyle/>
        <a:p>
          <a:endParaRPr lang="en-IN"/>
        </a:p>
      </dgm:t>
    </dgm:pt>
    <dgm:pt modelId="{31617C39-96DF-4351-840F-C20B8CE644DF}" type="pres">
      <dgm:prSet presAssocID="{0508C5E8-F938-4301-9B73-C63CE6BA1A00}" presName="parentText" presStyleLbl="node1" presStyleIdx="2" presStyleCnt="3" custScaleX="127473">
        <dgm:presLayoutVars>
          <dgm:chMax val="0"/>
          <dgm:bulletEnabled val="1"/>
        </dgm:presLayoutVars>
      </dgm:prSet>
      <dgm:spPr/>
      <dgm:t>
        <a:bodyPr/>
        <a:lstStyle/>
        <a:p>
          <a:endParaRPr lang="en-IN"/>
        </a:p>
      </dgm:t>
    </dgm:pt>
    <dgm:pt modelId="{5DBF9E15-C886-4420-B7CB-4A3ABA84C799}" type="pres">
      <dgm:prSet presAssocID="{0508C5E8-F938-4301-9B73-C63CE6BA1A00}" presName="negativeSpace" presStyleCnt="0"/>
      <dgm:spPr/>
    </dgm:pt>
    <dgm:pt modelId="{F746069C-0AB3-4B98-905F-E52237BF2D17}" type="pres">
      <dgm:prSet presAssocID="{0508C5E8-F938-4301-9B73-C63CE6BA1A00}" presName="childText" presStyleLbl="conFgAcc1" presStyleIdx="2" presStyleCnt="3">
        <dgm:presLayoutVars>
          <dgm:bulletEnabled val="1"/>
        </dgm:presLayoutVars>
      </dgm:prSet>
      <dgm:spPr>
        <a:ln>
          <a:solidFill>
            <a:schemeClr val="accent1"/>
          </a:solidFill>
        </a:ln>
      </dgm:spPr>
      <dgm:t>
        <a:bodyPr/>
        <a:lstStyle/>
        <a:p>
          <a:endParaRPr lang="en-IN"/>
        </a:p>
      </dgm:t>
    </dgm:pt>
  </dgm:ptLst>
  <dgm:cxnLst>
    <dgm:cxn modelId="{410BBBDD-4942-4FAB-B18D-8CBD56FCE1BE}" srcId="{9DE2D5AA-48D2-4D9E-A60A-5EAFAFEE9A76}" destId="{0508C5E8-F938-4301-9B73-C63CE6BA1A00}" srcOrd="2" destOrd="0" parTransId="{A6BB9EF1-FADB-436F-88EB-C52DF70A484B}" sibTransId="{BD17E132-2F69-409E-A632-9207ECEED06E}"/>
    <dgm:cxn modelId="{AEA963DE-EAA2-49D6-B9C1-3035B0AFF606}" type="presOf" srcId="{F6E11751-2127-45A8-8FF1-3BF3BF658E37}" destId="{6A79EF97-8EE7-4B71-82A3-17D408E6F292}" srcOrd="0" destOrd="0" presId="urn:microsoft.com/office/officeart/2005/8/layout/list1"/>
    <dgm:cxn modelId="{C14FAB7E-671B-4BAC-8663-819DE88A5594}" srcId="{9DE2D5AA-48D2-4D9E-A60A-5EAFAFEE9A76}" destId="{B2D2145D-C009-4C2C-A392-A6A396077E8D}" srcOrd="0" destOrd="0" parTransId="{7C90E2E6-F227-49A6-B08C-9F0498A68AED}" sibTransId="{F071222F-422B-4B58-AE25-569BBECC1CFC}"/>
    <dgm:cxn modelId="{4A7837AB-A56D-4FA0-A772-2FDCB79C1C79}" type="presOf" srcId="{B2D2145D-C009-4C2C-A392-A6A396077E8D}" destId="{3D9FDBD0-076F-4946-A852-5E130B338E04}" srcOrd="1" destOrd="0" presId="urn:microsoft.com/office/officeart/2005/8/layout/list1"/>
    <dgm:cxn modelId="{A2CFFB00-AB30-41A7-8E44-80C2AB52E26C}" type="presOf" srcId="{B2D2145D-C009-4C2C-A392-A6A396077E8D}" destId="{BA676427-C695-4B93-8AD6-C827A26280D5}" srcOrd="0" destOrd="0" presId="urn:microsoft.com/office/officeart/2005/8/layout/list1"/>
    <dgm:cxn modelId="{2C51087D-CFC2-428C-A0E0-2C2AB8857061}" type="presOf" srcId="{9DE2D5AA-48D2-4D9E-A60A-5EAFAFEE9A76}" destId="{FBCD822F-0C89-4FE8-95F1-4429117CF11F}" srcOrd="0" destOrd="0" presId="urn:microsoft.com/office/officeart/2005/8/layout/list1"/>
    <dgm:cxn modelId="{1286587E-D022-449A-BDC1-0321B12C4BA7}" type="presOf" srcId="{F6E11751-2127-45A8-8FF1-3BF3BF658E37}" destId="{90486777-D011-4573-B0E4-4A1A4D5FEDE5}" srcOrd="1" destOrd="0" presId="urn:microsoft.com/office/officeart/2005/8/layout/list1"/>
    <dgm:cxn modelId="{60D89B7A-66A6-4A39-998A-21DAA7061F3F}" type="presOf" srcId="{0508C5E8-F938-4301-9B73-C63CE6BA1A00}" destId="{31617C39-96DF-4351-840F-C20B8CE644DF}" srcOrd="1" destOrd="0" presId="urn:microsoft.com/office/officeart/2005/8/layout/list1"/>
    <dgm:cxn modelId="{67F0182F-BE32-49C9-801F-6E1AF6C743B4}" srcId="{9DE2D5AA-48D2-4D9E-A60A-5EAFAFEE9A76}" destId="{F6E11751-2127-45A8-8FF1-3BF3BF658E37}" srcOrd="1" destOrd="0" parTransId="{679A3142-C469-43BB-93BC-20DD47ED0A4C}" sibTransId="{358884AA-1276-446F-BB7C-6D134C5B8A5B}"/>
    <dgm:cxn modelId="{9FF33201-6B11-4CFC-95C2-250C77DFF470}" type="presOf" srcId="{0508C5E8-F938-4301-9B73-C63CE6BA1A00}" destId="{0CE9428D-AA0A-45AB-AF89-C248F3E89EDC}" srcOrd="0" destOrd="0" presId="urn:microsoft.com/office/officeart/2005/8/layout/list1"/>
    <dgm:cxn modelId="{D8C5E3B0-E557-4182-80B8-0E0021158E09}" type="presParOf" srcId="{FBCD822F-0C89-4FE8-95F1-4429117CF11F}" destId="{4E5C75A2-FE37-4B8E-A420-889AA7C58EB7}" srcOrd="0" destOrd="0" presId="urn:microsoft.com/office/officeart/2005/8/layout/list1"/>
    <dgm:cxn modelId="{3FAF4219-FE08-41A2-84E2-048B60821D3F}" type="presParOf" srcId="{4E5C75A2-FE37-4B8E-A420-889AA7C58EB7}" destId="{BA676427-C695-4B93-8AD6-C827A26280D5}" srcOrd="0" destOrd="0" presId="urn:microsoft.com/office/officeart/2005/8/layout/list1"/>
    <dgm:cxn modelId="{480B35BD-5ABE-4948-91F9-5C6E1BAD4E49}" type="presParOf" srcId="{4E5C75A2-FE37-4B8E-A420-889AA7C58EB7}" destId="{3D9FDBD0-076F-4946-A852-5E130B338E04}" srcOrd="1" destOrd="0" presId="urn:microsoft.com/office/officeart/2005/8/layout/list1"/>
    <dgm:cxn modelId="{ECE65F89-6C33-40BA-B60D-249FA2176198}" type="presParOf" srcId="{FBCD822F-0C89-4FE8-95F1-4429117CF11F}" destId="{72A27AE4-0B60-4832-BE34-483D1E1D095F}" srcOrd="1" destOrd="0" presId="urn:microsoft.com/office/officeart/2005/8/layout/list1"/>
    <dgm:cxn modelId="{D2AA127D-312C-472E-BED3-B1CCF200C18C}" type="presParOf" srcId="{FBCD822F-0C89-4FE8-95F1-4429117CF11F}" destId="{7278F0CE-0E2C-44D2-A84D-C6AA171692DF}" srcOrd="2" destOrd="0" presId="urn:microsoft.com/office/officeart/2005/8/layout/list1"/>
    <dgm:cxn modelId="{4AA91366-9F37-4155-8FA7-80F092167579}" type="presParOf" srcId="{FBCD822F-0C89-4FE8-95F1-4429117CF11F}" destId="{2A5A387C-8B3D-4B95-A7D5-A380D586E033}" srcOrd="3" destOrd="0" presId="urn:microsoft.com/office/officeart/2005/8/layout/list1"/>
    <dgm:cxn modelId="{717C1684-9C4F-4D20-8031-B76D24AB6A07}" type="presParOf" srcId="{FBCD822F-0C89-4FE8-95F1-4429117CF11F}" destId="{643BE669-9CA7-49C6-957C-F49F7F11FD58}" srcOrd="4" destOrd="0" presId="urn:microsoft.com/office/officeart/2005/8/layout/list1"/>
    <dgm:cxn modelId="{8FD16628-3D00-450D-BD79-06AB34C1D65D}" type="presParOf" srcId="{643BE669-9CA7-49C6-957C-F49F7F11FD58}" destId="{6A79EF97-8EE7-4B71-82A3-17D408E6F292}" srcOrd="0" destOrd="0" presId="urn:microsoft.com/office/officeart/2005/8/layout/list1"/>
    <dgm:cxn modelId="{0D0006EC-D583-4285-921B-0B48116CB8FE}" type="presParOf" srcId="{643BE669-9CA7-49C6-957C-F49F7F11FD58}" destId="{90486777-D011-4573-B0E4-4A1A4D5FEDE5}" srcOrd="1" destOrd="0" presId="urn:microsoft.com/office/officeart/2005/8/layout/list1"/>
    <dgm:cxn modelId="{2F6F508C-862D-4A81-A789-F8C5321B3513}" type="presParOf" srcId="{FBCD822F-0C89-4FE8-95F1-4429117CF11F}" destId="{03AD0DC0-F509-485F-9DB0-E080BC729A8E}" srcOrd="5" destOrd="0" presId="urn:microsoft.com/office/officeart/2005/8/layout/list1"/>
    <dgm:cxn modelId="{6B47DB58-AAE2-4E9E-8249-9D7E7B68B042}" type="presParOf" srcId="{FBCD822F-0C89-4FE8-95F1-4429117CF11F}" destId="{34F394E3-5EBC-430E-8F63-7F29154CF88A}" srcOrd="6" destOrd="0" presId="urn:microsoft.com/office/officeart/2005/8/layout/list1"/>
    <dgm:cxn modelId="{21A929D0-4C5E-448A-94A3-BCF64C52523E}" type="presParOf" srcId="{FBCD822F-0C89-4FE8-95F1-4429117CF11F}" destId="{FE1C530F-8345-431E-9CB6-3A95CDF06B56}" srcOrd="7" destOrd="0" presId="urn:microsoft.com/office/officeart/2005/8/layout/list1"/>
    <dgm:cxn modelId="{CF335FC2-8B05-4BA0-B9CE-28D58B4622A7}" type="presParOf" srcId="{FBCD822F-0C89-4FE8-95F1-4429117CF11F}" destId="{98E36171-6F6C-495D-9D2E-B59D29D6DC7D}" srcOrd="8" destOrd="0" presId="urn:microsoft.com/office/officeart/2005/8/layout/list1"/>
    <dgm:cxn modelId="{CB36E691-4559-4044-AD6C-A335DE4678DB}" type="presParOf" srcId="{98E36171-6F6C-495D-9D2E-B59D29D6DC7D}" destId="{0CE9428D-AA0A-45AB-AF89-C248F3E89EDC}" srcOrd="0" destOrd="0" presId="urn:microsoft.com/office/officeart/2005/8/layout/list1"/>
    <dgm:cxn modelId="{0677359F-6BBA-417B-AC15-EAED415AD62C}" type="presParOf" srcId="{98E36171-6F6C-495D-9D2E-B59D29D6DC7D}" destId="{31617C39-96DF-4351-840F-C20B8CE644DF}" srcOrd="1" destOrd="0" presId="urn:microsoft.com/office/officeart/2005/8/layout/list1"/>
    <dgm:cxn modelId="{4426C2AD-A09E-46BB-9C5D-83E3CBA8CFEA}" type="presParOf" srcId="{FBCD822F-0C89-4FE8-95F1-4429117CF11F}" destId="{5DBF9E15-C886-4420-B7CB-4A3ABA84C799}" srcOrd="9" destOrd="0" presId="urn:microsoft.com/office/officeart/2005/8/layout/list1"/>
    <dgm:cxn modelId="{4158A5EE-BCE9-4202-B298-F2FB76832A63}" type="presParOf" srcId="{FBCD822F-0C89-4FE8-95F1-4429117CF11F}" destId="{F746069C-0AB3-4B98-905F-E52237BF2D1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8AFDAA-2730-4729-8FFE-6B4C3ECA222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B0A23EB-5858-403F-99A6-302163A219FD}">
      <dgm:prSet phldrT="[Text]" custT="1"/>
      <dgm:spPr>
        <a:solidFill>
          <a:schemeClr val="tx1"/>
        </a:solidFill>
      </dgm:spPr>
      <dgm:t>
        <a:bodyPr/>
        <a:lstStyle/>
        <a:p>
          <a:r>
            <a:rPr lang="en-US" sz="1400" dirty="0"/>
            <a:t>Financial Inclusion</a:t>
          </a:r>
        </a:p>
      </dgm:t>
    </dgm:pt>
    <dgm:pt modelId="{CD3D4370-E9EC-4339-8E89-88FA4E1E4D61}" type="parTrans" cxnId="{97192A7E-DE48-4158-BC70-A528FF3F22A0}">
      <dgm:prSet/>
      <dgm:spPr/>
      <dgm:t>
        <a:bodyPr/>
        <a:lstStyle/>
        <a:p>
          <a:endParaRPr lang="en-US"/>
        </a:p>
      </dgm:t>
    </dgm:pt>
    <dgm:pt modelId="{E321A589-C3C3-4A5F-A43C-BCD2D9909E31}" type="sibTrans" cxnId="{97192A7E-DE48-4158-BC70-A528FF3F22A0}">
      <dgm:prSet/>
      <dgm:spPr/>
      <dgm:t>
        <a:bodyPr/>
        <a:lstStyle/>
        <a:p>
          <a:endParaRPr lang="en-US"/>
        </a:p>
      </dgm:t>
    </dgm:pt>
    <dgm:pt modelId="{1637DE2F-4900-4723-8F7C-C00581BDB8C2}">
      <dgm:prSet phldrT="[Text]" custT="1"/>
      <dgm:spPr/>
      <dgm:t>
        <a:bodyPr/>
        <a:lstStyle/>
        <a:p>
          <a:r>
            <a:rPr lang="en-US" sz="1400" dirty="0"/>
            <a:t>Move to a ‘Less Cash’ economy </a:t>
          </a:r>
        </a:p>
      </dgm:t>
    </dgm:pt>
    <dgm:pt modelId="{82AF8BD8-8291-4094-850D-692C859D77F6}" type="parTrans" cxnId="{E3D94008-DFD1-4072-A78C-467D05E0C54C}">
      <dgm:prSet/>
      <dgm:spPr/>
      <dgm:t>
        <a:bodyPr/>
        <a:lstStyle/>
        <a:p>
          <a:endParaRPr lang="en-US"/>
        </a:p>
      </dgm:t>
    </dgm:pt>
    <dgm:pt modelId="{BF0E4747-A45C-49C3-AE38-04DF69DFD343}" type="sibTrans" cxnId="{E3D94008-DFD1-4072-A78C-467D05E0C54C}">
      <dgm:prSet/>
      <dgm:spPr/>
      <dgm:t>
        <a:bodyPr/>
        <a:lstStyle/>
        <a:p>
          <a:endParaRPr lang="en-US"/>
        </a:p>
      </dgm:t>
    </dgm:pt>
    <dgm:pt modelId="{96EBD7BD-476F-4B15-AFBB-CB047E670236}">
      <dgm:prSet phldrT="[Text]" custT="1"/>
      <dgm:spPr>
        <a:solidFill>
          <a:schemeClr val="tx1"/>
        </a:solidFill>
      </dgm:spPr>
      <dgm:t>
        <a:bodyPr/>
        <a:lstStyle/>
        <a:p>
          <a:r>
            <a:rPr lang="en-US" sz="1400" dirty="0"/>
            <a:t>Latent customer demand for faster payments</a:t>
          </a:r>
        </a:p>
      </dgm:t>
    </dgm:pt>
    <dgm:pt modelId="{22E2256C-608F-40B7-87B0-5029633F7298}" type="parTrans" cxnId="{58FEA44E-5C29-4F06-BA48-7BE54E4B0CF2}">
      <dgm:prSet/>
      <dgm:spPr/>
      <dgm:t>
        <a:bodyPr/>
        <a:lstStyle/>
        <a:p>
          <a:endParaRPr lang="en-US"/>
        </a:p>
      </dgm:t>
    </dgm:pt>
    <dgm:pt modelId="{6E265B91-44DE-4359-850D-EF2217E797C2}" type="sibTrans" cxnId="{58FEA44E-5C29-4F06-BA48-7BE54E4B0CF2}">
      <dgm:prSet/>
      <dgm:spPr/>
      <dgm:t>
        <a:bodyPr/>
        <a:lstStyle/>
        <a:p>
          <a:endParaRPr lang="en-US"/>
        </a:p>
      </dgm:t>
    </dgm:pt>
    <dgm:pt modelId="{5956DA7D-9A3D-496F-9243-819B829CA506}">
      <dgm:prSet phldrT="[Text]" custT="1"/>
      <dgm:spPr>
        <a:solidFill>
          <a:schemeClr val="tx1"/>
        </a:solidFill>
      </dgm:spPr>
      <dgm:t>
        <a:bodyPr/>
        <a:lstStyle/>
        <a:p>
          <a:r>
            <a:rPr lang="en-US" sz="1400" dirty="0"/>
            <a:t>Integration of government payments</a:t>
          </a:r>
        </a:p>
      </dgm:t>
    </dgm:pt>
    <dgm:pt modelId="{47ECF7A4-2D48-4B9A-8C65-E07D66DD1394}" type="parTrans" cxnId="{30FF1A38-F46D-4DB7-80A4-8F0289FF9C35}">
      <dgm:prSet/>
      <dgm:spPr/>
      <dgm:t>
        <a:bodyPr/>
        <a:lstStyle/>
        <a:p>
          <a:endParaRPr lang="en-US"/>
        </a:p>
      </dgm:t>
    </dgm:pt>
    <dgm:pt modelId="{9AAA386E-93D6-48E5-8138-8CC00F1DC68F}" type="sibTrans" cxnId="{30FF1A38-F46D-4DB7-80A4-8F0289FF9C35}">
      <dgm:prSet/>
      <dgm:spPr/>
      <dgm:t>
        <a:bodyPr/>
        <a:lstStyle/>
        <a:p>
          <a:endParaRPr lang="en-US"/>
        </a:p>
      </dgm:t>
    </dgm:pt>
    <dgm:pt modelId="{BA003949-4E0F-4472-ABE2-BB347BEB8CD7}">
      <dgm:prSet phldrT="[Text]" custT="1"/>
      <dgm:spPr/>
      <dgm:t>
        <a:bodyPr/>
        <a:lstStyle/>
        <a:p>
          <a:r>
            <a:rPr lang="en-US" sz="1400" dirty="0"/>
            <a:t>Interoperability</a:t>
          </a:r>
        </a:p>
      </dgm:t>
    </dgm:pt>
    <dgm:pt modelId="{3EBCA2B7-866F-4B46-973E-46A6B123FE83}" type="parTrans" cxnId="{3ACC0822-D637-48A3-A612-3F4D82BBCB42}">
      <dgm:prSet/>
      <dgm:spPr/>
      <dgm:t>
        <a:bodyPr/>
        <a:lstStyle/>
        <a:p>
          <a:endParaRPr lang="en-US"/>
        </a:p>
      </dgm:t>
    </dgm:pt>
    <dgm:pt modelId="{0BE331B7-2B38-4E7B-8E26-69D76CC4B7E6}" type="sibTrans" cxnId="{3ACC0822-D637-48A3-A612-3F4D82BBCB42}">
      <dgm:prSet/>
      <dgm:spPr/>
      <dgm:t>
        <a:bodyPr/>
        <a:lstStyle/>
        <a:p>
          <a:endParaRPr lang="en-US"/>
        </a:p>
      </dgm:t>
    </dgm:pt>
    <dgm:pt modelId="{2B564F28-DC44-4866-8407-04DDFE663E64}" type="pres">
      <dgm:prSet presAssocID="{0A8AFDAA-2730-4729-8FFE-6B4C3ECA2229}" presName="linear" presStyleCnt="0">
        <dgm:presLayoutVars>
          <dgm:dir/>
          <dgm:animLvl val="lvl"/>
          <dgm:resizeHandles val="exact"/>
        </dgm:presLayoutVars>
      </dgm:prSet>
      <dgm:spPr/>
      <dgm:t>
        <a:bodyPr/>
        <a:lstStyle/>
        <a:p>
          <a:endParaRPr lang="en-IN"/>
        </a:p>
      </dgm:t>
    </dgm:pt>
    <dgm:pt modelId="{BED4B0DB-46F9-4D0D-BCDD-D067219286E1}" type="pres">
      <dgm:prSet presAssocID="{1B0A23EB-5858-403F-99A6-302163A219FD}" presName="parentLin" presStyleCnt="0"/>
      <dgm:spPr/>
    </dgm:pt>
    <dgm:pt modelId="{2FD443E5-A5E1-4B42-9EDA-AAC650F3AE36}" type="pres">
      <dgm:prSet presAssocID="{1B0A23EB-5858-403F-99A6-302163A219FD}" presName="parentLeftMargin" presStyleLbl="node1" presStyleIdx="0" presStyleCnt="5"/>
      <dgm:spPr/>
      <dgm:t>
        <a:bodyPr/>
        <a:lstStyle/>
        <a:p>
          <a:endParaRPr lang="en-IN"/>
        </a:p>
      </dgm:t>
    </dgm:pt>
    <dgm:pt modelId="{BD8A10AE-E096-4702-B628-8ECACE2C230D}" type="pres">
      <dgm:prSet presAssocID="{1B0A23EB-5858-403F-99A6-302163A219FD}" presName="parentText" presStyleLbl="node1" presStyleIdx="0" presStyleCnt="5" custScaleX="121656" custScaleY="121804">
        <dgm:presLayoutVars>
          <dgm:chMax val="0"/>
          <dgm:bulletEnabled val="1"/>
        </dgm:presLayoutVars>
      </dgm:prSet>
      <dgm:spPr/>
      <dgm:t>
        <a:bodyPr/>
        <a:lstStyle/>
        <a:p>
          <a:endParaRPr lang="en-IN"/>
        </a:p>
      </dgm:t>
    </dgm:pt>
    <dgm:pt modelId="{C0AE9744-D3DB-473C-8B6E-4FEFF5D73F2E}" type="pres">
      <dgm:prSet presAssocID="{1B0A23EB-5858-403F-99A6-302163A219FD}" presName="negativeSpace" presStyleCnt="0"/>
      <dgm:spPr/>
    </dgm:pt>
    <dgm:pt modelId="{4CAB7709-136D-4FD9-9C15-07D04F6F0F90}" type="pres">
      <dgm:prSet presAssocID="{1B0A23EB-5858-403F-99A6-302163A219FD}" presName="childText" presStyleLbl="conFgAcc1" presStyleIdx="0" presStyleCnt="5" custScaleX="83510" custScaleY="98094">
        <dgm:presLayoutVars>
          <dgm:bulletEnabled val="1"/>
        </dgm:presLayoutVars>
      </dgm:prSet>
      <dgm:spPr>
        <a:ln>
          <a:solidFill>
            <a:schemeClr val="tx1"/>
          </a:solidFill>
        </a:ln>
      </dgm:spPr>
      <dgm:t>
        <a:bodyPr/>
        <a:lstStyle/>
        <a:p>
          <a:endParaRPr lang="en-IN"/>
        </a:p>
      </dgm:t>
    </dgm:pt>
    <dgm:pt modelId="{E84C31F7-F2EC-4E00-8CF0-19652FB94281}" type="pres">
      <dgm:prSet presAssocID="{E321A589-C3C3-4A5F-A43C-BCD2D9909E31}" presName="spaceBetweenRectangles" presStyleCnt="0"/>
      <dgm:spPr/>
    </dgm:pt>
    <dgm:pt modelId="{88C0A440-EF80-40F7-AC9A-279B35661B90}" type="pres">
      <dgm:prSet presAssocID="{1637DE2F-4900-4723-8F7C-C00581BDB8C2}" presName="parentLin" presStyleCnt="0"/>
      <dgm:spPr/>
    </dgm:pt>
    <dgm:pt modelId="{BED247DC-8FC6-4892-A912-C18CD03DDFC2}" type="pres">
      <dgm:prSet presAssocID="{1637DE2F-4900-4723-8F7C-C00581BDB8C2}" presName="parentLeftMargin" presStyleLbl="node1" presStyleIdx="0" presStyleCnt="5"/>
      <dgm:spPr/>
      <dgm:t>
        <a:bodyPr/>
        <a:lstStyle/>
        <a:p>
          <a:endParaRPr lang="en-IN"/>
        </a:p>
      </dgm:t>
    </dgm:pt>
    <dgm:pt modelId="{D709242A-8F92-44F1-B4CF-B2A0DBFE9FA9}" type="pres">
      <dgm:prSet presAssocID="{1637DE2F-4900-4723-8F7C-C00581BDB8C2}" presName="parentText" presStyleLbl="node1" presStyleIdx="1" presStyleCnt="5" custScaleX="121656" custScaleY="121804">
        <dgm:presLayoutVars>
          <dgm:chMax val="0"/>
          <dgm:bulletEnabled val="1"/>
        </dgm:presLayoutVars>
      </dgm:prSet>
      <dgm:spPr/>
      <dgm:t>
        <a:bodyPr/>
        <a:lstStyle/>
        <a:p>
          <a:endParaRPr lang="en-IN"/>
        </a:p>
      </dgm:t>
    </dgm:pt>
    <dgm:pt modelId="{15B21A7B-15E8-42B1-90DE-4F85F490FA62}" type="pres">
      <dgm:prSet presAssocID="{1637DE2F-4900-4723-8F7C-C00581BDB8C2}" presName="negativeSpace" presStyleCnt="0"/>
      <dgm:spPr/>
    </dgm:pt>
    <dgm:pt modelId="{B8C7D07B-48CB-4FF6-9391-96576F55BCDB}" type="pres">
      <dgm:prSet presAssocID="{1637DE2F-4900-4723-8F7C-C00581BDB8C2}" presName="childText" presStyleLbl="conFgAcc1" presStyleIdx="1" presStyleCnt="5" custScaleX="83510" custScaleY="98094">
        <dgm:presLayoutVars>
          <dgm:bulletEnabled val="1"/>
        </dgm:presLayoutVars>
      </dgm:prSet>
      <dgm:spPr/>
    </dgm:pt>
    <dgm:pt modelId="{9E816AD6-858A-4AA1-A70A-2096354C8174}" type="pres">
      <dgm:prSet presAssocID="{BF0E4747-A45C-49C3-AE38-04DF69DFD343}" presName="spaceBetweenRectangles" presStyleCnt="0"/>
      <dgm:spPr/>
    </dgm:pt>
    <dgm:pt modelId="{FD8A465D-2091-45AE-B092-16F1B44661DD}" type="pres">
      <dgm:prSet presAssocID="{96EBD7BD-476F-4B15-AFBB-CB047E670236}" presName="parentLin" presStyleCnt="0"/>
      <dgm:spPr/>
    </dgm:pt>
    <dgm:pt modelId="{F97A5295-F55A-43BD-811C-87C67B95AD37}" type="pres">
      <dgm:prSet presAssocID="{96EBD7BD-476F-4B15-AFBB-CB047E670236}" presName="parentLeftMargin" presStyleLbl="node1" presStyleIdx="1" presStyleCnt="5"/>
      <dgm:spPr/>
      <dgm:t>
        <a:bodyPr/>
        <a:lstStyle/>
        <a:p>
          <a:endParaRPr lang="en-IN"/>
        </a:p>
      </dgm:t>
    </dgm:pt>
    <dgm:pt modelId="{74FC3A67-0569-4374-B8C8-A417DD9D454B}" type="pres">
      <dgm:prSet presAssocID="{96EBD7BD-476F-4B15-AFBB-CB047E670236}" presName="parentText" presStyleLbl="node1" presStyleIdx="2" presStyleCnt="5" custScaleX="121656" custScaleY="121804">
        <dgm:presLayoutVars>
          <dgm:chMax val="0"/>
          <dgm:bulletEnabled val="1"/>
        </dgm:presLayoutVars>
      </dgm:prSet>
      <dgm:spPr/>
      <dgm:t>
        <a:bodyPr/>
        <a:lstStyle/>
        <a:p>
          <a:endParaRPr lang="en-IN"/>
        </a:p>
      </dgm:t>
    </dgm:pt>
    <dgm:pt modelId="{C9C81425-1A02-488B-A550-ACE726A94C46}" type="pres">
      <dgm:prSet presAssocID="{96EBD7BD-476F-4B15-AFBB-CB047E670236}" presName="negativeSpace" presStyleCnt="0"/>
      <dgm:spPr/>
    </dgm:pt>
    <dgm:pt modelId="{FD9D6CC2-9848-4A3E-AD5C-FB33F5CB3123}" type="pres">
      <dgm:prSet presAssocID="{96EBD7BD-476F-4B15-AFBB-CB047E670236}" presName="childText" presStyleLbl="conFgAcc1" presStyleIdx="2" presStyleCnt="5" custScaleX="83510" custScaleY="98094">
        <dgm:presLayoutVars>
          <dgm:bulletEnabled val="1"/>
        </dgm:presLayoutVars>
      </dgm:prSet>
      <dgm:spPr>
        <a:ln>
          <a:solidFill>
            <a:schemeClr val="tx1"/>
          </a:solidFill>
        </a:ln>
      </dgm:spPr>
      <dgm:t>
        <a:bodyPr/>
        <a:lstStyle/>
        <a:p>
          <a:endParaRPr lang="en-IN"/>
        </a:p>
      </dgm:t>
    </dgm:pt>
    <dgm:pt modelId="{11E1B3EC-6C67-4FAC-9580-226AAD7AAE40}" type="pres">
      <dgm:prSet presAssocID="{6E265B91-44DE-4359-850D-EF2217E797C2}" presName="spaceBetweenRectangles" presStyleCnt="0"/>
      <dgm:spPr/>
    </dgm:pt>
    <dgm:pt modelId="{E2A957BD-C09E-4BA4-8886-9F235A9EAD3F}" type="pres">
      <dgm:prSet presAssocID="{BA003949-4E0F-4472-ABE2-BB347BEB8CD7}" presName="parentLin" presStyleCnt="0"/>
      <dgm:spPr/>
    </dgm:pt>
    <dgm:pt modelId="{BBC66A3E-95A2-460C-A2B1-5416C615A472}" type="pres">
      <dgm:prSet presAssocID="{BA003949-4E0F-4472-ABE2-BB347BEB8CD7}" presName="parentLeftMargin" presStyleLbl="node1" presStyleIdx="2" presStyleCnt="5"/>
      <dgm:spPr/>
      <dgm:t>
        <a:bodyPr/>
        <a:lstStyle/>
        <a:p>
          <a:endParaRPr lang="en-IN"/>
        </a:p>
      </dgm:t>
    </dgm:pt>
    <dgm:pt modelId="{B1112E9B-091C-42C1-AB0E-ABDA1FE14C67}" type="pres">
      <dgm:prSet presAssocID="{BA003949-4E0F-4472-ABE2-BB347BEB8CD7}" presName="parentText" presStyleLbl="node1" presStyleIdx="3" presStyleCnt="5" custScaleX="121656" custScaleY="121804">
        <dgm:presLayoutVars>
          <dgm:chMax val="0"/>
          <dgm:bulletEnabled val="1"/>
        </dgm:presLayoutVars>
      </dgm:prSet>
      <dgm:spPr/>
      <dgm:t>
        <a:bodyPr/>
        <a:lstStyle/>
        <a:p>
          <a:endParaRPr lang="en-IN"/>
        </a:p>
      </dgm:t>
    </dgm:pt>
    <dgm:pt modelId="{B20EFAE6-F545-4870-9EB6-69BAA9C9AF7F}" type="pres">
      <dgm:prSet presAssocID="{BA003949-4E0F-4472-ABE2-BB347BEB8CD7}" presName="negativeSpace" presStyleCnt="0"/>
      <dgm:spPr/>
    </dgm:pt>
    <dgm:pt modelId="{6C0544F8-4CAF-4CB0-987D-D7B08EBF58FB}" type="pres">
      <dgm:prSet presAssocID="{BA003949-4E0F-4472-ABE2-BB347BEB8CD7}" presName="childText" presStyleLbl="conFgAcc1" presStyleIdx="3" presStyleCnt="5" custScaleX="83510" custScaleY="98094">
        <dgm:presLayoutVars>
          <dgm:bulletEnabled val="1"/>
        </dgm:presLayoutVars>
      </dgm:prSet>
      <dgm:spPr/>
    </dgm:pt>
    <dgm:pt modelId="{7A6CCAC4-5565-496E-AE35-3BB1BAE13A0E}" type="pres">
      <dgm:prSet presAssocID="{0BE331B7-2B38-4E7B-8E26-69D76CC4B7E6}" presName="spaceBetweenRectangles" presStyleCnt="0"/>
      <dgm:spPr/>
    </dgm:pt>
    <dgm:pt modelId="{ACC9F238-FA35-457F-893F-8F64ECB7E140}" type="pres">
      <dgm:prSet presAssocID="{5956DA7D-9A3D-496F-9243-819B829CA506}" presName="parentLin" presStyleCnt="0"/>
      <dgm:spPr/>
    </dgm:pt>
    <dgm:pt modelId="{DD6DEE72-3E9E-41E9-81D4-AA6778C813D5}" type="pres">
      <dgm:prSet presAssocID="{5956DA7D-9A3D-496F-9243-819B829CA506}" presName="parentLeftMargin" presStyleLbl="node1" presStyleIdx="3" presStyleCnt="5"/>
      <dgm:spPr/>
      <dgm:t>
        <a:bodyPr/>
        <a:lstStyle/>
        <a:p>
          <a:endParaRPr lang="en-IN"/>
        </a:p>
      </dgm:t>
    </dgm:pt>
    <dgm:pt modelId="{D20154D1-0A01-4C86-B7AC-676029118ECA}" type="pres">
      <dgm:prSet presAssocID="{5956DA7D-9A3D-496F-9243-819B829CA506}" presName="parentText" presStyleLbl="node1" presStyleIdx="4" presStyleCnt="5" custScaleX="121656" custScaleY="121804">
        <dgm:presLayoutVars>
          <dgm:chMax val="0"/>
          <dgm:bulletEnabled val="1"/>
        </dgm:presLayoutVars>
      </dgm:prSet>
      <dgm:spPr/>
      <dgm:t>
        <a:bodyPr/>
        <a:lstStyle/>
        <a:p>
          <a:endParaRPr lang="en-IN"/>
        </a:p>
      </dgm:t>
    </dgm:pt>
    <dgm:pt modelId="{D0F5B71E-665C-41D8-A984-C2FBA7646F74}" type="pres">
      <dgm:prSet presAssocID="{5956DA7D-9A3D-496F-9243-819B829CA506}" presName="negativeSpace" presStyleCnt="0"/>
      <dgm:spPr/>
    </dgm:pt>
    <dgm:pt modelId="{F172BD30-DB48-4CF3-9319-6F9376428ECD}" type="pres">
      <dgm:prSet presAssocID="{5956DA7D-9A3D-496F-9243-819B829CA506}" presName="childText" presStyleLbl="conFgAcc1" presStyleIdx="4" presStyleCnt="5" custScaleX="83510" custScaleY="98094">
        <dgm:presLayoutVars>
          <dgm:bulletEnabled val="1"/>
        </dgm:presLayoutVars>
      </dgm:prSet>
      <dgm:spPr>
        <a:ln>
          <a:solidFill>
            <a:schemeClr val="tx1"/>
          </a:solidFill>
        </a:ln>
      </dgm:spPr>
      <dgm:t>
        <a:bodyPr/>
        <a:lstStyle/>
        <a:p>
          <a:endParaRPr lang="en-IN"/>
        </a:p>
      </dgm:t>
    </dgm:pt>
  </dgm:ptLst>
  <dgm:cxnLst>
    <dgm:cxn modelId="{58FEA44E-5C29-4F06-BA48-7BE54E4B0CF2}" srcId="{0A8AFDAA-2730-4729-8FFE-6B4C3ECA2229}" destId="{96EBD7BD-476F-4B15-AFBB-CB047E670236}" srcOrd="2" destOrd="0" parTransId="{22E2256C-608F-40B7-87B0-5029633F7298}" sibTransId="{6E265B91-44DE-4359-850D-EF2217E797C2}"/>
    <dgm:cxn modelId="{C0F9E80E-8BEE-4F72-88F6-72DDCBD69C8C}" type="presOf" srcId="{BA003949-4E0F-4472-ABE2-BB347BEB8CD7}" destId="{B1112E9B-091C-42C1-AB0E-ABDA1FE14C67}" srcOrd="1" destOrd="0" presId="urn:microsoft.com/office/officeart/2005/8/layout/list1"/>
    <dgm:cxn modelId="{B5B6AC66-AE50-4514-AEFE-C094865EFEF1}" type="presOf" srcId="{1637DE2F-4900-4723-8F7C-C00581BDB8C2}" destId="{BED247DC-8FC6-4892-A912-C18CD03DDFC2}" srcOrd="0" destOrd="0" presId="urn:microsoft.com/office/officeart/2005/8/layout/list1"/>
    <dgm:cxn modelId="{CD6FD66E-C0A9-4E37-A6FE-52AD398EB289}" type="presOf" srcId="{5956DA7D-9A3D-496F-9243-819B829CA506}" destId="{DD6DEE72-3E9E-41E9-81D4-AA6778C813D5}" srcOrd="0" destOrd="0" presId="urn:microsoft.com/office/officeart/2005/8/layout/list1"/>
    <dgm:cxn modelId="{3ACC0822-D637-48A3-A612-3F4D82BBCB42}" srcId="{0A8AFDAA-2730-4729-8FFE-6B4C3ECA2229}" destId="{BA003949-4E0F-4472-ABE2-BB347BEB8CD7}" srcOrd="3" destOrd="0" parTransId="{3EBCA2B7-866F-4B46-973E-46A6B123FE83}" sibTransId="{0BE331B7-2B38-4E7B-8E26-69D76CC4B7E6}"/>
    <dgm:cxn modelId="{EC348B54-7A21-432B-900C-292A1D624B6A}" type="presOf" srcId="{1B0A23EB-5858-403F-99A6-302163A219FD}" destId="{2FD443E5-A5E1-4B42-9EDA-AAC650F3AE36}" srcOrd="0" destOrd="0" presId="urn:microsoft.com/office/officeart/2005/8/layout/list1"/>
    <dgm:cxn modelId="{D8053D83-4FCB-4560-9BCB-A298487D03A8}" type="presOf" srcId="{1B0A23EB-5858-403F-99A6-302163A219FD}" destId="{BD8A10AE-E096-4702-B628-8ECACE2C230D}" srcOrd="1" destOrd="0" presId="urn:microsoft.com/office/officeart/2005/8/layout/list1"/>
    <dgm:cxn modelId="{E3D94008-DFD1-4072-A78C-467D05E0C54C}" srcId="{0A8AFDAA-2730-4729-8FFE-6B4C3ECA2229}" destId="{1637DE2F-4900-4723-8F7C-C00581BDB8C2}" srcOrd="1" destOrd="0" parTransId="{82AF8BD8-8291-4094-850D-692C859D77F6}" sibTransId="{BF0E4747-A45C-49C3-AE38-04DF69DFD343}"/>
    <dgm:cxn modelId="{854BF869-E6E3-4EA6-9175-D42AB9F749F3}" type="presOf" srcId="{5956DA7D-9A3D-496F-9243-819B829CA506}" destId="{D20154D1-0A01-4C86-B7AC-676029118ECA}" srcOrd="1" destOrd="0" presId="urn:microsoft.com/office/officeart/2005/8/layout/list1"/>
    <dgm:cxn modelId="{30FF1A38-F46D-4DB7-80A4-8F0289FF9C35}" srcId="{0A8AFDAA-2730-4729-8FFE-6B4C3ECA2229}" destId="{5956DA7D-9A3D-496F-9243-819B829CA506}" srcOrd="4" destOrd="0" parTransId="{47ECF7A4-2D48-4B9A-8C65-E07D66DD1394}" sibTransId="{9AAA386E-93D6-48E5-8138-8CC00F1DC68F}"/>
    <dgm:cxn modelId="{CE66B86E-DD3A-4E8C-BFD5-343CA3505AE8}" type="presOf" srcId="{0A8AFDAA-2730-4729-8FFE-6B4C3ECA2229}" destId="{2B564F28-DC44-4866-8407-04DDFE663E64}" srcOrd="0" destOrd="0" presId="urn:microsoft.com/office/officeart/2005/8/layout/list1"/>
    <dgm:cxn modelId="{DEF7E3A5-388F-43BE-8CAC-66CAA1D080BE}" type="presOf" srcId="{96EBD7BD-476F-4B15-AFBB-CB047E670236}" destId="{F97A5295-F55A-43BD-811C-87C67B95AD37}" srcOrd="0" destOrd="0" presId="urn:microsoft.com/office/officeart/2005/8/layout/list1"/>
    <dgm:cxn modelId="{97192A7E-DE48-4158-BC70-A528FF3F22A0}" srcId="{0A8AFDAA-2730-4729-8FFE-6B4C3ECA2229}" destId="{1B0A23EB-5858-403F-99A6-302163A219FD}" srcOrd="0" destOrd="0" parTransId="{CD3D4370-E9EC-4339-8E89-88FA4E1E4D61}" sibTransId="{E321A589-C3C3-4A5F-A43C-BCD2D9909E31}"/>
    <dgm:cxn modelId="{40CD1090-A63C-4349-B6D2-1E75E922191A}" type="presOf" srcId="{96EBD7BD-476F-4B15-AFBB-CB047E670236}" destId="{74FC3A67-0569-4374-B8C8-A417DD9D454B}" srcOrd="1" destOrd="0" presId="urn:microsoft.com/office/officeart/2005/8/layout/list1"/>
    <dgm:cxn modelId="{1ADADF0F-3C6E-4D4B-BF55-CBA90CA26C82}" type="presOf" srcId="{BA003949-4E0F-4472-ABE2-BB347BEB8CD7}" destId="{BBC66A3E-95A2-460C-A2B1-5416C615A472}" srcOrd="0" destOrd="0" presId="urn:microsoft.com/office/officeart/2005/8/layout/list1"/>
    <dgm:cxn modelId="{5E0D6138-3AD5-4016-AF83-673131637287}" type="presOf" srcId="{1637DE2F-4900-4723-8F7C-C00581BDB8C2}" destId="{D709242A-8F92-44F1-B4CF-B2A0DBFE9FA9}" srcOrd="1" destOrd="0" presId="urn:microsoft.com/office/officeart/2005/8/layout/list1"/>
    <dgm:cxn modelId="{8673FA7D-DE3F-45EB-8DAE-762C73BE136E}" type="presParOf" srcId="{2B564F28-DC44-4866-8407-04DDFE663E64}" destId="{BED4B0DB-46F9-4D0D-BCDD-D067219286E1}" srcOrd="0" destOrd="0" presId="urn:microsoft.com/office/officeart/2005/8/layout/list1"/>
    <dgm:cxn modelId="{40B3ED01-C7A2-48A3-B05F-E9E9D41F5861}" type="presParOf" srcId="{BED4B0DB-46F9-4D0D-BCDD-D067219286E1}" destId="{2FD443E5-A5E1-4B42-9EDA-AAC650F3AE36}" srcOrd="0" destOrd="0" presId="urn:microsoft.com/office/officeart/2005/8/layout/list1"/>
    <dgm:cxn modelId="{709E1C80-F631-452C-A124-A3477C2AF089}" type="presParOf" srcId="{BED4B0DB-46F9-4D0D-BCDD-D067219286E1}" destId="{BD8A10AE-E096-4702-B628-8ECACE2C230D}" srcOrd="1" destOrd="0" presId="urn:microsoft.com/office/officeart/2005/8/layout/list1"/>
    <dgm:cxn modelId="{B514ED26-821E-4D04-8F01-0C3B4697D414}" type="presParOf" srcId="{2B564F28-DC44-4866-8407-04DDFE663E64}" destId="{C0AE9744-D3DB-473C-8B6E-4FEFF5D73F2E}" srcOrd="1" destOrd="0" presId="urn:microsoft.com/office/officeart/2005/8/layout/list1"/>
    <dgm:cxn modelId="{D18EA4C1-D7C7-43FA-9340-70AAC661871C}" type="presParOf" srcId="{2B564F28-DC44-4866-8407-04DDFE663E64}" destId="{4CAB7709-136D-4FD9-9C15-07D04F6F0F90}" srcOrd="2" destOrd="0" presId="urn:microsoft.com/office/officeart/2005/8/layout/list1"/>
    <dgm:cxn modelId="{92846D73-BCFD-4E21-8EF6-E1933813EBE1}" type="presParOf" srcId="{2B564F28-DC44-4866-8407-04DDFE663E64}" destId="{E84C31F7-F2EC-4E00-8CF0-19652FB94281}" srcOrd="3" destOrd="0" presId="urn:microsoft.com/office/officeart/2005/8/layout/list1"/>
    <dgm:cxn modelId="{B95A4074-C95E-4AAD-B0F9-73A66AB0DCF9}" type="presParOf" srcId="{2B564F28-DC44-4866-8407-04DDFE663E64}" destId="{88C0A440-EF80-40F7-AC9A-279B35661B90}" srcOrd="4" destOrd="0" presId="urn:microsoft.com/office/officeart/2005/8/layout/list1"/>
    <dgm:cxn modelId="{20F620D7-D3A6-4877-9FCE-36ECDDF91D39}" type="presParOf" srcId="{88C0A440-EF80-40F7-AC9A-279B35661B90}" destId="{BED247DC-8FC6-4892-A912-C18CD03DDFC2}" srcOrd="0" destOrd="0" presId="urn:microsoft.com/office/officeart/2005/8/layout/list1"/>
    <dgm:cxn modelId="{005C7ECD-A8A7-47DA-9521-CB98E71C4A00}" type="presParOf" srcId="{88C0A440-EF80-40F7-AC9A-279B35661B90}" destId="{D709242A-8F92-44F1-B4CF-B2A0DBFE9FA9}" srcOrd="1" destOrd="0" presId="urn:microsoft.com/office/officeart/2005/8/layout/list1"/>
    <dgm:cxn modelId="{83CDB35E-DA14-45A2-9C6E-14B74256B3C5}" type="presParOf" srcId="{2B564F28-DC44-4866-8407-04DDFE663E64}" destId="{15B21A7B-15E8-42B1-90DE-4F85F490FA62}" srcOrd="5" destOrd="0" presId="urn:microsoft.com/office/officeart/2005/8/layout/list1"/>
    <dgm:cxn modelId="{33E65679-D692-4779-879F-F55ADF471092}" type="presParOf" srcId="{2B564F28-DC44-4866-8407-04DDFE663E64}" destId="{B8C7D07B-48CB-4FF6-9391-96576F55BCDB}" srcOrd="6" destOrd="0" presId="urn:microsoft.com/office/officeart/2005/8/layout/list1"/>
    <dgm:cxn modelId="{FD0C19FD-191D-4137-BCF0-87F026B52739}" type="presParOf" srcId="{2B564F28-DC44-4866-8407-04DDFE663E64}" destId="{9E816AD6-858A-4AA1-A70A-2096354C8174}" srcOrd="7" destOrd="0" presId="urn:microsoft.com/office/officeart/2005/8/layout/list1"/>
    <dgm:cxn modelId="{FD9BBEA8-65DF-490E-8A07-260D3E8C7B65}" type="presParOf" srcId="{2B564F28-DC44-4866-8407-04DDFE663E64}" destId="{FD8A465D-2091-45AE-B092-16F1B44661DD}" srcOrd="8" destOrd="0" presId="urn:microsoft.com/office/officeart/2005/8/layout/list1"/>
    <dgm:cxn modelId="{A429AB22-6379-4440-B5CA-27DF41712A7F}" type="presParOf" srcId="{FD8A465D-2091-45AE-B092-16F1B44661DD}" destId="{F97A5295-F55A-43BD-811C-87C67B95AD37}" srcOrd="0" destOrd="0" presId="urn:microsoft.com/office/officeart/2005/8/layout/list1"/>
    <dgm:cxn modelId="{3153B1EF-30CA-4165-8969-A298040D14A9}" type="presParOf" srcId="{FD8A465D-2091-45AE-B092-16F1B44661DD}" destId="{74FC3A67-0569-4374-B8C8-A417DD9D454B}" srcOrd="1" destOrd="0" presId="urn:microsoft.com/office/officeart/2005/8/layout/list1"/>
    <dgm:cxn modelId="{F88AC340-4AAB-4ABA-9DAE-43E1382E699B}" type="presParOf" srcId="{2B564F28-DC44-4866-8407-04DDFE663E64}" destId="{C9C81425-1A02-488B-A550-ACE726A94C46}" srcOrd="9" destOrd="0" presId="urn:microsoft.com/office/officeart/2005/8/layout/list1"/>
    <dgm:cxn modelId="{4EFD4E7A-B954-497D-B007-DD586337DC5F}" type="presParOf" srcId="{2B564F28-DC44-4866-8407-04DDFE663E64}" destId="{FD9D6CC2-9848-4A3E-AD5C-FB33F5CB3123}" srcOrd="10" destOrd="0" presId="urn:microsoft.com/office/officeart/2005/8/layout/list1"/>
    <dgm:cxn modelId="{9DB2C1B6-199F-4FE9-977F-BDE437B3CBA1}" type="presParOf" srcId="{2B564F28-DC44-4866-8407-04DDFE663E64}" destId="{11E1B3EC-6C67-4FAC-9580-226AAD7AAE40}" srcOrd="11" destOrd="0" presId="urn:microsoft.com/office/officeart/2005/8/layout/list1"/>
    <dgm:cxn modelId="{E278B091-4A33-4497-8311-E127EA24D965}" type="presParOf" srcId="{2B564F28-DC44-4866-8407-04DDFE663E64}" destId="{E2A957BD-C09E-4BA4-8886-9F235A9EAD3F}" srcOrd="12" destOrd="0" presId="urn:microsoft.com/office/officeart/2005/8/layout/list1"/>
    <dgm:cxn modelId="{06CE6D21-E7F5-4F8A-A2F0-A52FE5D95254}" type="presParOf" srcId="{E2A957BD-C09E-4BA4-8886-9F235A9EAD3F}" destId="{BBC66A3E-95A2-460C-A2B1-5416C615A472}" srcOrd="0" destOrd="0" presId="urn:microsoft.com/office/officeart/2005/8/layout/list1"/>
    <dgm:cxn modelId="{82D03162-A9D0-40AA-A1AD-7C5B8BAC71F4}" type="presParOf" srcId="{E2A957BD-C09E-4BA4-8886-9F235A9EAD3F}" destId="{B1112E9B-091C-42C1-AB0E-ABDA1FE14C67}" srcOrd="1" destOrd="0" presId="urn:microsoft.com/office/officeart/2005/8/layout/list1"/>
    <dgm:cxn modelId="{D1A4367B-5F0B-4D06-B13E-F4E3D1D5881E}" type="presParOf" srcId="{2B564F28-DC44-4866-8407-04DDFE663E64}" destId="{B20EFAE6-F545-4870-9EB6-69BAA9C9AF7F}" srcOrd="13" destOrd="0" presId="urn:microsoft.com/office/officeart/2005/8/layout/list1"/>
    <dgm:cxn modelId="{0BA0CC31-FDD8-49EF-833C-02CDF0E79F01}" type="presParOf" srcId="{2B564F28-DC44-4866-8407-04DDFE663E64}" destId="{6C0544F8-4CAF-4CB0-987D-D7B08EBF58FB}" srcOrd="14" destOrd="0" presId="urn:microsoft.com/office/officeart/2005/8/layout/list1"/>
    <dgm:cxn modelId="{9116E69C-31E4-4513-9ABE-7C1961172A0B}" type="presParOf" srcId="{2B564F28-DC44-4866-8407-04DDFE663E64}" destId="{7A6CCAC4-5565-496E-AE35-3BB1BAE13A0E}" srcOrd="15" destOrd="0" presId="urn:microsoft.com/office/officeart/2005/8/layout/list1"/>
    <dgm:cxn modelId="{42144A0C-8408-43C3-9339-3CB213F957DB}" type="presParOf" srcId="{2B564F28-DC44-4866-8407-04DDFE663E64}" destId="{ACC9F238-FA35-457F-893F-8F64ECB7E140}" srcOrd="16" destOrd="0" presId="urn:microsoft.com/office/officeart/2005/8/layout/list1"/>
    <dgm:cxn modelId="{B2FDEEDD-A573-4606-90A7-E0576ED67651}" type="presParOf" srcId="{ACC9F238-FA35-457F-893F-8F64ECB7E140}" destId="{DD6DEE72-3E9E-41E9-81D4-AA6778C813D5}" srcOrd="0" destOrd="0" presId="urn:microsoft.com/office/officeart/2005/8/layout/list1"/>
    <dgm:cxn modelId="{473202C7-3E42-425B-9BD1-1ED45EC5879B}" type="presParOf" srcId="{ACC9F238-FA35-457F-893F-8F64ECB7E140}" destId="{D20154D1-0A01-4C86-B7AC-676029118ECA}" srcOrd="1" destOrd="0" presId="urn:microsoft.com/office/officeart/2005/8/layout/list1"/>
    <dgm:cxn modelId="{CBC752AB-455A-46C2-9223-30D8E52D4535}" type="presParOf" srcId="{2B564F28-DC44-4866-8407-04DDFE663E64}" destId="{D0F5B71E-665C-41D8-A984-C2FBA7646F74}" srcOrd="17" destOrd="0" presId="urn:microsoft.com/office/officeart/2005/8/layout/list1"/>
    <dgm:cxn modelId="{34543A33-27B3-4989-B4A5-E57FDE518B0F}" type="presParOf" srcId="{2B564F28-DC44-4866-8407-04DDFE663E64}" destId="{F172BD30-DB48-4CF3-9319-6F9376428ECD}" srcOrd="18"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D8D115EA-CD9C-4896-B66B-42C2C64897A9}" type="datetimeFigureOut">
              <a:rPr lang="en-IN" smtClean="0"/>
              <a:pPr/>
              <a:t>11-08-2018</a:t>
            </a:fld>
            <a:endParaRPr lang="en-IN"/>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A193A288-A2D4-4D9F-AAB1-6081B5B9D352}" type="slidenum">
              <a:rPr lang="en-IN" smtClean="0"/>
              <a:pPr/>
              <a:t>‹#›</a:t>
            </a:fld>
            <a:endParaRPr lang="en-IN"/>
          </a:p>
        </p:txBody>
      </p:sp>
    </p:spTree>
    <p:extLst>
      <p:ext uri="{BB962C8B-B14F-4D97-AF65-F5344CB8AC3E}">
        <p14:creationId xmlns:p14="http://schemas.microsoft.com/office/powerpoint/2010/main" val="1501866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6CBC2FF9-4C92-4586-AFA8-EF01541D4378}" type="datetimeFigureOut">
              <a:rPr lang="en-IN" smtClean="0"/>
              <a:pPr/>
              <a:t>11-08-2018</a:t>
            </a:fld>
            <a:endParaRPr lang="en-IN"/>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IN" sz="1100" dirty="0" smtClean="0">
                <a:effectLst/>
                <a:latin typeface="Calibri" panose="020F0502020204030204" pitchFamily="34" charset="0"/>
                <a:ea typeface="Calibri" panose="020F0502020204030204" pitchFamily="34" charset="0"/>
                <a:cs typeface="Mangal"/>
              </a:rPr>
              <a:t>The Board for Regulation and Supervision of Payment and Settlement Systems (</a:t>
            </a:r>
            <a:r>
              <a:rPr lang="en-IN" sz="1100" dirty="0" err="1" smtClean="0">
                <a:effectLst/>
                <a:latin typeface="Calibri" panose="020F0502020204030204" pitchFamily="34" charset="0"/>
                <a:ea typeface="Calibri" panose="020F0502020204030204" pitchFamily="34" charset="0"/>
                <a:cs typeface="Mangal"/>
              </a:rPr>
              <a:t>BPSS</a:t>
            </a:r>
            <a:r>
              <a:rPr lang="en-IN" sz="1100" dirty="0" smtClean="0">
                <a:effectLst/>
                <a:latin typeface="Calibri" panose="020F0502020204030204" pitchFamily="34" charset="0"/>
                <a:ea typeface="Calibri" panose="020F0502020204030204" pitchFamily="34" charset="0"/>
                <a:cs typeface="Mangal"/>
              </a:rPr>
              <a:t>), a sub-committee of the Central Board of the Reserve Bank of India.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100" dirty="0" err="1" smtClean="0">
                <a:effectLst/>
                <a:latin typeface="Calibri" panose="020F0502020204030204" pitchFamily="34" charset="0"/>
              </a:rPr>
              <a:t>BPSS</a:t>
            </a:r>
            <a:r>
              <a:rPr lang="en-IN" sz="1100" dirty="0" smtClean="0">
                <a:effectLst/>
                <a:latin typeface="Calibri" panose="020F0502020204030204" pitchFamily="34" charset="0"/>
              </a:rPr>
              <a:t> </a:t>
            </a:r>
            <a:r>
              <a:rPr lang="en-IN" sz="1100" dirty="0" smtClean="0">
                <a:effectLst/>
                <a:latin typeface="Calibri" panose="020F0502020204030204" pitchFamily="34" charset="0"/>
                <a:ea typeface="Calibri" panose="020F0502020204030204" pitchFamily="34" charset="0"/>
                <a:cs typeface="Mangal"/>
              </a:rPr>
              <a:t>is the highest policy making body on payment systems in the country.</a:t>
            </a:r>
          </a:p>
          <a:p>
            <a:pPr lvl="0"/>
            <a:endParaRPr lang="en-IN" dirty="0"/>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F6B003C9-D3EA-401A-8A4F-49A8F03F4899}" type="slidenum">
              <a:rPr lang="en-IN" smtClean="0"/>
              <a:pPr/>
              <a:t>‹#›</a:t>
            </a:fld>
            <a:endParaRPr lang="en-IN"/>
          </a:p>
        </p:txBody>
      </p:sp>
    </p:spTree>
    <p:extLst>
      <p:ext uri="{BB962C8B-B14F-4D97-AF65-F5344CB8AC3E}">
        <p14:creationId xmlns:p14="http://schemas.microsoft.com/office/powerpoint/2010/main" val="2101272675"/>
      </p:ext>
    </p:extLst>
  </p:cSld>
  <p:clrMap bg1="lt1" tx1="dk1" bg2="lt2" tx2="dk2" accent1="accent1" accent2="accent2" accent3="accent3" accent4="accent4" accent5="accent5" accent6="accent6" hlink="hlink" folHlink="folHlink"/>
  <p:notesStyle>
    <a:lvl1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lang="en-IN" sz="1100" kern="1200" smtClean="0">
        <a:solidFill>
          <a:schemeClr val="tx1"/>
        </a:solidFill>
        <a:effectLst/>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6B003C9-D3EA-401A-8A4F-49A8F03F4899}" type="slidenum">
              <a:rPr lang="en-IN" smtClean="0"/>
              <a:pPr/>
              <a:t>1</a:t>
            </a:fld>
            <a:endParaRPr lang="en-IN"/>
          </a:p>
        </p:txBody>
      </p:sp>
    </p:spTree>
    <p:extLst>
      <p:ext uri="{BB962C8B-B14F-4D97-AF65-F5344CB8AC3E}">
        <p14:creationId xmlns:p14="http://schemas.microsoft.com/office/powerpoint/2010/main" val="3774282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6B003C9-D3EA-401A-8A4F-49A8F03F4899}" type="slidenum">
              <a:rPr lang="en-IN" smtClean="0"/>
              <a:pPr/>
              <a:t>10</a:t>
            </a:fld>
            <a:endParaRPr lang="en-IN"/>
          </a:p>
        </p:txBody>
      </p:sp>
    </p:spTree>
    <p:extLst>
      <p:ext uri="{BB962C8B-B14F-4D97-AF65-F5344CB8AC3E}">
        <p14:creationId xmlns:p14="http://schemas.microsoft.com/office/powerpoint/2010/main" val="3216319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IN" dirty="0" smtClean="0"/>
              <a:t>Payment System Vision 2018 revolves around</a:t>
            </a:r>
            <a:r>
              <a:rPr lang="en-IN" baseline="0" dirty="0" smtClean="0"/>
              <a:t> 5 Cs:</a:t>
            </a:r>
          </a:p>
          <a:p>
            <a:pPr marL="171450" indent="-171450"/>
            <a:r>
              <a:rPr lang="en-IN" dirty="0" smtClean="0"/>
              <a:t>Coverage – by enabling wider access to a variety of electronic payment services</a:t>
            </a:r>
          </a:p>
          <a:p>
            <a:r>
              <a:rPr lang="en-IN" dirty="0" smtClean="0"/>
              <a:t>Convenience – by enhancing user experience through ease of use and of products and processes</a:t>
            </a:r>
          </a:p>
          <a:p>
            <a:r>
              <a:rPr lang="en-IN" dirty="0" smtClean="0"/>
              <a:t>Confidence – by promoting integrity of systems, security of operations and customer protection</a:t>
            </a:r>
          </a:p>
          <a:p>
            <a:r>
              <a:rPr lang="en-IN" dirty="0" smtClean="0"/>
              <a:t>Convergence – by ensuring interoperability across service providers</a:t>
            </a:r>
          </a:p>
          <a:p>
            <a:r>
              <a:rPr lang="en-IN" dirty="0" smtClean="0"/>
              <a:t>Cost – by making services cost effective for users as well as service providers</a:t>
            </a:r>
          </a:p>
          <a:p>
            <a:pPr marL="0" indent="0">
              <a:buNone/>
            </a:pPr>
            <a:endParaRPr lang="en-IN" dirty="0" smtClean="0"/>
          </a:p>
        </p:txBody>
      </p:sp>
      <p:sp>
        <p:nvSpPr>
          <p:cNvPr id="4" name="Slide Number Placeholder 3"/>
          <p:cNvSpPr>
            <a:spLocks noGrp="1"/>
          </p:cNvSpPr>
          <p:nvPr>
            <p:ph type="sldNum" sz="quarter" idx="10"/>
          </p:nvPr>
        </p:nvSpPr>
        <p:spPr/>
        <p:txBody>
          <a:bodyPr/>
          <a:lstStyle/>
          <a:p>
            <a:fld id="{F6B003C9-D3EA-401A-8A4F-49A8F03F4899}" type="slidenum">
              <a:rPr lang="en-IN" smtClean="0"/>
              <a:pPr/>
              <a:t>11</a:t>
            </a:fld>
            <a:endParaRPr lang="en-IN"/>
          </a:p>
        </p:txBody>
      </p:sp>
    </p:spTree>
    <p:extLst>
      <p:ext uri="{BB962C8B-B14F-4D97-AF65-F5344CB8AC3E}">
        <p14:creationId xmlns:p14="http://schemas.microsoft.com/office/powerpoint/2010/main" val="1424700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Customer Centricity is one of the strategic initiative</a:t>
            </a:r>
            <a:r>
              <a:rPr lang="en-IN" baseline="0" dirty="0" smtClean="0"/>
              <a:t> of Vision 2018, includes customer education/ awareness and strong grievance </a:t>
            </a:r>
            <a:r>
              <a:rPr lang="en-IN" baseline="0" dirty="0" err="1" smtClean="0"/>
              <a:t>redressal</a:t>
            </a:r>
            <a:r>
              <a:rPr lang="en-IN" baseline="0" dirty="0" smtClean="0"/>
              <a:t> mechanism. </a:t>
            </a:r>
          </a:p>
          <a:p>
            <a:r>
              <a:rPr lang="en-IN" baseline="0" dirty="0" smtClean="0"/>
              <a:t>Move from cash intensive society to less cash society.</a:t>
            </a:r>
          </a:p>
          <a:p>
            <a:r>
              <a:rPr lang="en-IN" dirty="0" smtClean="0"/>
              <a:t>Improving Accessibility</a:t>
            </a:r>
            <a:r>
              <a:rPr lang="en-IN" baseline="0" dirty="0" smtClean="0"/>
              <a:t> and interoperability.</a:t>
            </a:r>
          </a:p>
          <a:p>
            <a:r>
              <a:rPr lang="en-IN" baseline="0" dirty="0" smtClean="0"/>
              <a:t>Making payment easy using biometrics.</a:t>
            </a:r>
          </a:p>
          <a:p>
            <a:r>
              <a:rPr lang="en-IN" baseline="0" dirty="0" smtClean="0"/>
              <a:t>Facilitate government initiatives through electronic platform.  </a:t>
            </a:r>
          </a:p>
          <a:p>
            <a:endParaRPr lang="en-IN" dirty="0"/>
          </a:p>
        </p:txBody>
      </p:sp>
      <p:sp>
        <p:nvSpPr>
          <p:cNvPr id="4" name="Slide Number Placeholder 3"/>
          <p:cNvSpPr>
            <a:spLocks noGrp="1"/>
          </p:cNvSpPr>
          <p:nvPr>
            <p:ph type="sldNum" sz="quarter" idx="10"/>
          </p:nvPr>
        </p:nvSpPr>
        <p:spPr/>
        <p:txBody>
          <a:bodyPr/>
          <a:lstStyle/>
          <a:p>
            <a:fld id="{F6B003C9-D3EA-401A-8A4F-49A8F03F4899}" type="slidenum">
              <a:rPr lang="en-IN" smtClean="0"/>
              <a:pPr/>
              <a:t>12</a:t>
            </a:fld>
            <a:endParaRPr lang="en-IN"/>
          </a:p>
        </p:txBody>
      </p:sp>
    </p:spTree>
    <p:extLst>
      <p:ext uri="{BB962C8B-B14F-4D97-AF65-F5344CB8AC3E}">
        <p14:creationId xmlns:p14="http://schemas.microsoft.com/office/powerpoint/2010/main" val="3031208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6B003C9-D3EA-401A-8A4F-49A8F03F4899}" type="slidenum">
              <a:rPr lang="en-IN" smtClean="0"/>
              <a:pPr/>
              <a:t>13</a:t>
            </a:fld>
            <a:endParaRPr lang="en-IN"/>
          </a:p>
        </p:txBody>
      </p:sp>
    </p:spTree>
    <p:extLst>
      <p:ext uri="{BB962C8B-B14F-4D97-AF65-F5344CB8AC3E}">
        <p14:creationId xmlns:p14="http://schemas.microsoft.com/office/powerpoint/2010/main" val="2660623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6B003C9-D3EA-401A-8A4F-49A8F03F4899}" type="slidenum">
              <a:rPr lang="en-IN" smtClean="0"/>
              <a:pPr/>
              <a:t>14</a:t>
            </a:fld>
            <a:endParaRPr lang="en-IN"/>
          </a:p>
        </p:txBody>
      </p:sp>
    </p:spTree>
    <p:extLst>
      <p:ext uri="{BB962C8B-B14F-4D97-AF65-F5344CB8AC3E}">
        <p14:creationId xmlns:p14="http://schemas.microsoft.com/office/powerpoint/2010/main" val="107779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6B003C9-D3EA-401A-8A4F-49A8F03F4899}" type="slidenum">
              <a:rPr lang="en-IN" smtClean="0"/>
              <a:pPr/>
              <a:t>15</a:t>
            </a:fld>
            <a:endParaRPr lang="en-IN"/>
          </a:p>
        </p:txBody>
      </p:sp>
    </p:spTree>
    <p:extLst>
      <p:ext uri="{BB962C8B-B14F-4D97-AF65-F5344CB8AC3E}">
        <p14:creationId xmlns:p14="http://schemas.microsoft.com/office/powerpoint/2010/main" val="1701338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6B003C9-D3EA-401A-8A4F-49A8F03F4899}" type="slidenum">
              <a:rPr lang="en-IN" smtClean="0"/>
              <a:pPr/>
              <a:t>16</a:t>
            </a:fld>
            <a:endParaRPr lang="en-IN"/>
          </a:p>
        </p:txBody>
      </p:sp>
    </p:spTree>
    <p:extLst>
      <p:ext uri="{BB962C8B-B14F-4D97-AF65-F5344CB8AC3E}">
        <p14:creationId xmlns:p14="http://schemas.microsoft.com/office/powerpoint/2010/main" val="291801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6B003C9-D3EA-401A-8A4F-49A8F03F4899}" type="slidenum">
              <a:rPr lang="en-IN" smtClean="0"/>
              <a:pPr/>
              <a:t>17</a:t>
            </a:fld>
            <a:endParaRPr lang="en-IN"/>
          </a:p>
        </p:txBody>
      </p:sp>
    </p:spTree>
    <p:extLst>
      <p:ext uri="{BB962C8B-B14F-4D97-AF65-F5344CB8AC3E}">
        <p14:creationId xmlns:p14="http://schemas.microsoft.com/office/powerpoint/2010/main" val="1224250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6B003C9-D3EA-401A-8A4F-49A8F03F4899}" type="slidenum">
              <a:rPr lang="en-IN" smtClean="0"/>
              <a:pPr/>
              <a:t>2</a:t>
            </a:fld>
            <a:endParaRPr lang="en-IN"/>
          </a:p>
        </p:txBody>
      </p:sp>
    </p:spTree>
    <p:extLst>
      <p:ext uri="{BB962C8B-B14F-4D97-AF65-F5344CB8AC3E}">
        <p14:creationId xmlns:p14="http://schemas.microsoft.com/office/powerpoint/2010/main" val="1452583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ESMA – European Securities and Markets Authority</a:t>
            </a:r>
          </a:p>
          <a:p>
            <a:r>
              <a:rPr lang="en-US" dirty="0" smtClean="0"/>
              <a:t>EMIR – European Market Infrastructure Regulation</a:t>
            </a:r>
            <a:endParaRPr lang="en-IN" dirty="0"/>
          </a:p>
        </p:txBody>
      </p:sp>
      <p:sp>
        <p:nvSpPr>
          <p:cNvPr id="4" name="Slide Number Placeholder 3"/>
          <p:cNvSpPr>
            <a:spLocks noGrp="1"/>
          </p:cNvSpPr>
          <p:nvPr>
            <p:ph type="sldNum" sz="quarter" idx="10"/>
          </p:nvPr>
        </p:nvSpPr>
        <p:spPr/>
        <p:txBody>
          <a:bodyPr/>
          <a:lstStyle/>
          <a:p>
            <a:fld id="{F6B003C9-D3EA-401A-8A4F-49A8F03F4899}" type="slidenum">
              <a:rPr lang="en-IN" smtClean="0"/>
              <a:pPr/>
              <a:t>3</a:t>
            </a:fld>
            <a:endParaRPr lang="en-IN"/>
          </a:p>
        </p:txBody>
      </p:sp>
    </p:spTree>
    <p:extLst>
      <p:ext uri="{BB962C8B-B14F-4D97-AF65-F5344CB8AC3E}">
        <p14:creationId xmlns:p14="http://schemas.microsoft.com/office/powerpoint/2010/main" val="2391952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6B003C9-D3EA-401A-8A4F-49A8F03F4899}" type="slidenum">
              <a:rPr lang="en-IN" smtClean="0"/>
              <a:pPr/>
              <a:t>4</a:t>
            </a:fld>
            <a:endParaRPr lang="en-IN"/>
          </a:p>
        </p:txBody>
      </p:sp>
    </p:spTree>
    <p:extLst>
      <p:ext uri="{BB962C8B-B14F-4D97-AF65-F5344CB8AC3E}">
        <p14:creationId xmlns:p14="http://schemas.microsoft.com/office/powerpoint/2010/main" val="2790602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6B003C9-D3EA-401A-8A4F-49A8F03F4899}" type="slidenum">
              <a:rPr lang="en-IN" smtClean="0"/>
              <a:pPr/>
              <a:t>5</a:t>
            </a:fld>
            <a:endParaRPr lang="en-IN"/>
          </a:p>
        </p:txBody>
      </p:sp>
    </p:spTree>
    <p:extLst>
      <p:ext uri="{BB962C8B-B14F-4D97-AF65-F5344CB8AC3E}">
        <p14:creationId xmlns:p14="http://schemas.microsoft.com/office/powerpoint/2010/main" val="318559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6B003C9-D3EA-401A-8A4F-49A8F03F4899}" type="slidenum">
              <a:rPr lang="en-IN" smtClean="0"/>
              <a:pPr/>
              <a:t>6</a:t>
            </a:fld>
            <a:endParaRPr lang="en-IN"/>
          </a:p>
        </p:txBody>
      </p:sp>
    </p:spTree>
    <p:extLst>
      <p:ext uri="{BB962C8B-B14F-4D97-AF65-F5344CB8AC3E}">
        <p14:creationId xmlns:p14="http://schemas.microsoft.com/office/powerpoint/2010/main" val="1760137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6B003C9-D3EA-401A-8A4F-49A8F03F4899}" type="slidenum">
              <a:rPr lang="en-IN" smtClean="0"/>
              <a:pPr/>
              <a:t>7</a:t>
            </a:fld>
            <a:endParaRPr lang="en-IN"/>
          </a:p>
        </p:txBody>
      </p:sp>
    </p:spTree>
    <p:extLst>
      <p:ext uri="{BB962C8B-B14F-4D97-AF65-F5344CB8AC3E}">
        <p14:creationId xmlns:p14="http://schemas.microsoft.com/office/powerpoint/2010/main" val="1247188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6B003C9-D3EA-401A-8A4F-49A8F03F4899}" type="slidenum">
              <a:rPr lang="en-IN" smtClean="0"/>
              <a:pPr/>
              <a:t>8</a:t>
            </a:fld>
            <a:endParaRPr lang="en-IN"/>
          </a:p>
        </p:txBody>
      </p:sp>
    </p:spTree>
    <p:extLst>
      <p:ext uri="{BB962C8B-B14F-4D97-AF65-F5344CB8AC3E}">
        <p14:creationId xmlns:p14="http://schemas.microsoft.com/office/powerpoint/2010/main" val="1291866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6B003C9-D3EA-401A-8A4F-49A8F03F4899}" type="slidenum">
              <a:rPr lang="en-IN" smtClean="0"/>
              <a:pPr/>
              <a:t>9</a:t>
            </a:fld>
            <a:endParaRPr lang="en-IN"/>
          </a:p>
        </p:txBody>
      </p:sp>
    </p:spTree>
    <p:extLst>
      <p:ext uri="{BB962C8B-B14F-4D97-AF65-F5344CB8AC3E}">
        <p14:creationId xmlns:p14="http://schemas.microsoft.com/office/powerpoint/2010/main" val="4045660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r>
              <a:rPr lang="en-US" smtClean="0"/>
              <a:t>5/15/2018</a:t>
            </a:r>
            <a:endParaRPr lang="en-US"/>
          </a:p>
        </p:txBody>
      </p:sp>
      <p:sp>
        <p:nvSpPr>
          <p:cNvPr id="5" name="Footer Placeholder 4"/>
          <p:cNvSpPr>
            <a:spLocks noGrp="1"/>
          </p:cNvSpPr>
          <p:nvPr>
            <p:ph type="ftr" sz="quarter" idx="11"/>
          </p:nvPr>
        </p:nvSpPr>
        <p:spPr/>
        <p:txBody>
          <a:bodyPr/>
          <a:lstStyle/>
          <a:p>
            <a:r>
              <a:rPr lang="en-US" smtClean="0"/>
              <a:t>Vision 2018</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6065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r>
              <a:rPr lang="en-US" smtClean="0"/>
              <a:t>5/15/2018</a:t>
            </a:r>
            <a:endParaRPr lang="en-US"/>
          </a:p>
        </p:txBody>
      </p:sp>
      <p:sp>
        <p:nvSpPr>
          <p:cNvPr id="5" name="Footer Placeholder 4"/>
          <p:cNvSpPr>
            <a:spLocks noGrp="1"/>
          </p:cNvSpPr>
          <p:nvPr>
            <p:ph type="ftr" sz="quarter" idx="11"/>
          </p:nvPr>
        </p:nvSpPr>
        <p:spPr/>
        <p:txBody>
          <a:bodyPr/>
          <a:lstStyle/>
          <a:p>
            <a:r>
              <a:rPr lang="en-US" smtClean="0"/>
              <a:t>Vision 2018</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9121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r>
              <a:rPr lang="en-US" smtClean="0"/>
              <a:t>5/15/2018</a:t>
            </a:r>
            <a:endParaRPr lang="en-US"/>
          </a:p>
        </p:txBody>
      </p:sp>
      <p:sp>
        <p:nvSpPr>
          <p:cNvPr id="5" name="Footer Placeholder 4"/>
          <p:cNvSpPr>
            <a:spLocks noGrp="1"/>
          </p:cNvSpPr>
          <p:nvPr>
            <p:ph type="ftr" sz="quarter" idx="11"/>
          </p:nvPr>
        </p:nvSpPr>
        <p:spPr/>
        <p:txBody>
          <a:bodyPr/>
          <a:lstStyle/>
          <a:p>
            <a:r>
              <a:rPr lang="en-US" smtClean="0"/>
              <a:t>Vision 2018</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62297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r>
              <a:rPr lang="en-US" smtClean="0"/>
              <a:t>5/15/2018</a:t>
            </a:r>
            <a:endParaRPr lang="en-US"/>
          </a:p>
        </p:txBody>
      </p:sp>
      <p:sp>
        <p:nvSpPr>
          <p:cNvPr id="5" name="Footer Placeholder 4"/>
          <p:cNvSpPr>
            <a:spLocks noGrp="1"/>
          </p:cNvSpPr>
          <p:nvPr>
            <p:ph type="ftr" sz="quarter" idx="11"/>
          </p:nvPr>
        </p:nvSpPr>
        <p:spPr/>
        <p:txBody>
          <a:bodyPr/>
          <a:lstStyle/>
          <a:p>
            <a:r>
              <a:rPr lang="en-US" smtClean="0"/>
              <a:t>Vision 2018</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5117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IN"/>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5/15/2018</a:t>
            </a:r>
            <a:endParaRPr lang="en-US"/>
          </a:p>
        </p:txBody>
      </p:sp>
      <p:sp>
        <p:nvSpPr>
          <p:cNvPr id="5" name="Footer Placeholder 4"/>
          <p:cNvSpPr>
            <a:spLocks noGrp="1"/>
          </p:cNvSpPr>
          <p:nvPr>
            <p:ph type="ftr" sz="quarter" idx="11"/>
          </p:nvPr>
        </p:nvSpPr>
        <p:spPr/>
        <p:txBody>
          <a:bodyPr/>
          <a:lstStyle/>
          <a:p>
            <a:r>
              <a:rPr lang="en-US" smtClean="0"/>
              <a:t>Vision 2018</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0902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r>
              <a:rPr lang="en-US" smtClean="0"/>
              <a:t>5/15/2018</a:t>
            </a:r>
            <a:endParaRPr lang="en-US"/>
          </a:p>
        </p:txBody>
      </p:sp>
      <p:sp>
        <p:nvSpPr>
          <p:cNvPr id="6" name="Footer Placeholder 5"/>
          <p:cNvSpPr>
            <a:spLocks noGrp="1"/>
          </p:cNvSpPr>
          <p:nvPr>
            <p:ph type="ftr" sz="quarter" idx="11"/>
          </p:nvPr>
        </p:nvSpPr>
        <p:spPr/>
        <p:txBody>
          <a:bodyPr/>
          <a:lstStyle/>
          <a:p>
            <a:r>
              <a:rPr lang="en-US" smtClean="0"/>
              <a:t>Vision 2018</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2622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r>
              <a:rPr lang="en-US" smtClean="0"/>
              <a:t>5/15/2018</a:t>
            </a:r>
            <a:endParaRPr lang="en-US"/>
          </a:p>
        </p:txBody>
      </p:sp>
      <p:sp>
        <p:nvSpPr>
          <p:cNvPr id="8" name="Footer Placeholder 7"/>
          <p:cNvSpPr>
            <a:spLocks noGrp="1"/>
          </p:cNvSpPr>
          <p:nvPr>
            <p:ph type="ftr" sz="quarter" idx="11"/>
          </p:nvPr>
        </p:nvSpPr>
        <p:spPr/>
        <p:txBody>
          <a:bodyPr/>
          <a:lstStyle/>
          <a:p>
            <a:r>
              <a:rPr lang="en-US" smtClean="0"/>
              <a:t>Vision 2018</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47053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r>
              <a:rPr lang="en-US" smtClean="0"/>
              <a:t>5/15/2018</a:t>
            </a:r>
            <a:endParaRPr lang="en-US"/>
          </a:p>
        </p:txBody>
      </p:sp>
      <p:sp>
        <p:nvSpPr>
          <p:cNvPr id="4" name="Footer Placeholder 3"/>
          <p:cNvSpPr>
            <a:spLocks noGrp="1"/>
          </p:cNvSpPr>
          <p:nvPr>
            <p:ph type="ftr" sz="quarter" idx="11"/>
          </p:nvPr>
        </p:nvSpPr>
        <p:spPr/>
        <p:txBody>
          <a:bodyPr/>
          <a:lstStyle/>
          <a:p>
            <a:r>
              <a:rPr lang="en-US" smtClean="0"/>
              <a:t>Vision 2018</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2225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5/15/2018</a:t>
            </a:r>
            <a:endParaRPr lang="en-US"/>
          </a:p>
        </p:txBody>
      </p:sp>
      <p:sp>
        <p:nvSpPr>
          <p:cNvPr id="3" name="Footer Placeholder 2"/>
          <p:cNvSpPr>
            <a:spLocks noGrp="1"/>
          </p:cNvSpPr>
          <p:nvPr>
            <p:ph type="ftr" sz="quarter" idx="11"/>
          </p:nvPr>
        </p:nvSpPr>
        <p:spPr/>
        <p:txBody>
          <a:bodyPr/>
          <a:lstStyle/>
          <a:p>
            <a:r>
              <a:rPr lang="en-US" smtClean="0"/>
              <a:t>Vision 2018</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622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IN"/>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5/15/2018</a:t>
            </a:r>
            <a:endParaRPr lang="en-US"/>
          </a:p>
        </p:txBody>
      </p:sp>
      <p:sp>
        <p:nvSpPr>
          <p:cNvPr id="6" name="Footer Placeholder 5"/>
          <p:cNvSpPr>
            <a:spLocks noGrp="1"/>
          </p:cNvSpPr>
          <p:nvPr>
            <p:ph type="ftr" sz="quarter" idx="11"/>
          </p:nvPr>
        </p:nvSpPr>
        <p:spPr/>
        <p:txBody>
          <a:bodyPr/>
          <a:lstStyle/>
          <a:p>
            <a:r>
              <a:rPr lang="en-US" smtClean="0"/>
              <a:t>Vision 2018</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1872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IN"/>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5/15/2018</a:t>
            </a:r>
            <a:endParaRPr lang="en-US"/>
          </a:p>
        </p:txBody>
      </p:sp>
      <p:sp>
        <p:nvSpPr>
          <p:cNvPr id="6" name="Footer Placeholder 5"/>
          <p:cNvSpPr>
            <a:spLocks noGrp="1"/>
          </p:cNvSpPr>
          <p:nvPr>
            <p:ph type="ftr" sz="quarter" idx="11"/>
          </p:nvPr>
        </p:nvSpPr>
        <p:spPr/>
        <p:txBody>
          <a:bodyPr/>
          <a:lstStyle/>
          <a:p>
            <a:r>
              <a:rPr lang="en-US" smtClean="0"/>
              <a:t>Vision 2018</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4321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5/15/2018</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Vision 2018</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111045878"/>
      </p:ext>
    </p:extLst>
  </p:cSld>
  <p:clrMap bg1="lt1" tx1="dk1" bg2="lt2" tx2="dk2" accent1="accent1" accent2="accent2" accent3="accent3" accent4="accent4" accent5="accent5" accent6="accent6" hlink="hlink" folHlink="folHlink"/>
  <p:sldLayoutIdLst>
    <p:sldLayoutId id="2147484430" r:id="rId1"/>
    <p:sldLayoutId id="2147484431" r:id="rId2"/>
    <p:sldLayoutId id="2147484432" r:id="rId3"/>
    <p:sldLayoutId id="2147484433" r:id="rId4"/>
    <p:sldLayoutId id="2147484434" r:id="rId5"/>
    <p:sldLayoutId id="2147484435" r:id="rId6"/>
    <p:sldLayoutId id="2147484436" r:id="rId7"/>
    <p:sldLayoutId id="2147484437" r:id="rId8"/>
    <p:sldLayoutId id="2147484438" r:id="rId9"/>
    <p:sldLayoutId id="2147484439" r:id="rId10"/>
    <p:sldLayoutId id="2147484440"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1.jpe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96706"/>
            <a:ext cx="7848600" cy="979894"/>
          </a:xfrm>
        </p:spPr>
        <p:txBody>
          <a:bodyPr>
            <a:normAutofit fontScale="90000"/>
          </a:bodyPr>
          <a:lstStyle/>
          <a:p>
            <a:pPr algn="ctr"/>
            <a:r>
              <a:rPr lang="en-US" sz="3600" b="1" dirty="0" smtClean="0">
                <a:solidFill>
                  <a:srgbClr val="0070C0"/>
                </a:solidFill>
                <a:latin typeface="Arial" panose="020B0604020202020204" pitchFamily="34" charset="0"/>
                <a:cs typeface="Arial" panose="020B0604020202020204" pitchFamily="34" charset="0"/>
              </a:rPr>
              <a:t>18th </a:t>
            </a:r>
            <a:r>
              <a:rPr lang="en-US" sz="3600" b="1" dirty="0" err="1" smtClean="0">
                <a:solidFill>
                  <a:srgbClr val="0070C0"/>
                </a:solidFill>
                <a:latin typeface="Arial" panose="020B0604020202020204" pitchFamily="34" charset="0"/>
                <a:cs typeface="Arial" panose="020B0604020202020204" pitchFamily="34" charset="0"/>
              </a:rPr>
              <a:t>SAARC</a:t>
            </a:r>
            <a:r>
              <a:rPr lang="en-US" sz="3600" b="1" dirty="0" smtClean="0">
                <a:solidFill>
                  <a:srgbClr val="0070C0"/>
                </a:solidFill>
                <a:latin typeface="Arial" panose="020B0604020202020204" pitchFamily="34" charset="0"/>
                <a:cs typeface="Arial" panose="020B0604020202020204" pitchFamily="34" charset="0"/>
              </a:rPr>
              <a:t> Payment Council Meeting </a:t>
            </a:r>
            <a:r>
              <a:rPr lang="en-US" sz="3600" b="1" dirty="0">
                <a:solidFill>
                  <a:srgbClr val="0070C0"/>
                </a:solidFill>
                <a:latin typeface="Arial" panose="020B0604020202020204" pitchFamily="34" charset="0"/>
                <a:cs typeface="Arial" panose="020B0604020202020204" pitchFamily="34" charset="0"/>
              </a:rPr>
              <a:t/>
            </a:r>
            <a:br>
              <a:rPr lang="en-US" sz="3600" b="1" dirty="0">
                <a:solidFill>
                  <a:srgbClr val="0070C0"/>
                </a:solidFill>
                <a:latin typeface="Arial" panose="020B0604020202020204" pitchFamily="34" charset="0"/>
                <a:cs typeface="Arial" panose="020B0604020202020204" pitchFamily="34" charset="0"/>
              </a:rPr>
            </a:br>
            <a:endParaRPr lang="en-IN" sz="3600" dirty="0">
              <a:solidFill>
                <a:srgbClr val="0070C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571472" y="5949280"/>
            <a:ext cx="8286808" cy="408678"/>
          </a:xfrm>
        </p:spPr>
        <p:txBody>
          <a:bodyPr>
            <a:normAutofit/>
          </a:bodyPr>
          <a:lstStyle/>
          <a:p>
            <a:pPr algn="ctr"/>
            <a:r>
              <a:rPr lang="en-IN" b="1" dirty="0" smtClean="0"/>
              <a:t>RESERVE BANK OF INDIA</a:t>
            </a:r>
            <a:endParaRPr lang="en-IN" b="1" dirty="0"/>
          </a:p>
        </p:txBody>
      </p:sp>
      <p:sp>
        <p:nvSpPr>
          <p:cNvPr id="4" name="Date Placeholder 3"/>
          <p:cNvSpPr>
            <a:spLocks noGrp="1"/>
          </p:cNvSpPr>
          <p:nvPr>
            <p:ph type="dt" sz="half" idx="10"/>
          </p:nvPr>
        </p:nvSpPr>
        <p:spPr/>
        <p:txBody>
          <a:bodyPr/>
          <a:lstStyle/>
          <a:p>
            <a:r>
              <a:rPr lang="en-US" altLang="en-US" sz="1200" i="1" dirty="0" smtClean="0">
                <a:solidFill>
                  <a:schemeClr val="tx1"/>
                </a:solidFill>
                <a:latin typeface="Arial" panose="020B0604020202020204" pitchFamily="34" charset="0"/>
                <a:cs typeface="Arial" panose="020B0604020202020204" pitchFamily="34" charset="0"/>
              </a:rPr>
              <a:t>August 13, 2018</a:t>
            </a:r>
            <a:r>
              <a:rPr lang="en-US" altLang="en-US" sz="1200" i="1" dirty="0" smtClean="0">
                <a:solidFill>
                  <a:schemeClr val="bg1"/>
                </a:solidFill>
                <a:latin typeface="Arial" panose="020B0604020202020204" pitchFamily="34" charset="0"/>
                <a:cs typeface="Arial" panose="020B0604020202020204" pitchFamily="34" charset="0"/>
              </a:rPr>
              <a:t>13</a:t>
            </a:r>
            <a:r>
              <a:rPr lang="en-US" altLang="en-US" sz="1100" i="1" dirty="0" smtClean="0">
                <a:solidFill>
                  <a:schemeClr val="bg1"/>
                </a:solidFill>
                <a:latin typeface="Arial" panose="020B0604020202020204" pitchFamily="34" charset="0"/>
                <a:cs typeface="Arial" panose="020B0604020202020204" pitchFamily="34" charset="0"/>
              </a:rPr>
              <a:t>, 2018</a:t>
            </a:r>
            <a:endParaRPr lang="en-US" altLang="en-US" sz="1100" i="1" dirty="0">
              <a:solidFill>
                <a:schemeClr val="bg1"/>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a:xfrm>
            <a:off x="4131685" y="6370268"/>
            <a:ext cx="869833" cy="365125"/>
          </a:xfrm>
        </p:spPr>
        <p:txBody>
          <a:bodyPr/>
          <a:lstStyle/>
          <a:p>
            <a:r>
              <a:rPr lang="en-US" dirty="0" smtClean="0">
                <a:solidFill>
                  <a:schemeClr val="tx1"/>
                </a:solidFill>
              </a:rPr>
              <a:t>RBI</a:t>
            </a:r>
            <a:endParaRPr lang="en-US" dirty="0">
              <a:solidFill>
                <a:schemeClr val="tx1"/>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7160" t="19056" r="17470" b="1"/>
          <a:stretch/>
        </p:blipFill>
        <p:spPr>
          <a:xfrm>
            <a:off x="4032334" y="0"/>
            <a:ext cx="1068533" cy="1088415"/>
          </a:xfrm>
          <a:prstGeom prst="rect">
            <a:avLst/>
          </a:prstGeom>
        </p:spPr>
      </p:pic>
    </p:spTree>
    <p:extLst>
      <p:ext uri="{BB962C8B-B14F-4D97-AF65-F5344CB8AC3E}">
        <p14:creationId xmlns:p14="http://schemas.microsoft.com/office/powerpoint/2010/main" val="434072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336" y="-31833"/>
            <a:ext cx="7759494" cy="689811"/>
          </a:xfrm>
        </p:spPr>
        <p:txBody>
          <a:bodyPr>
            <a:normAutofit fontScale="90000"/>
          </a:bodyPr>
          <a:lstStyle/>
          <a:p>
            <a:pPr>
              <a:lnSpc>
                <a:spcPct val="200000"/>
              </a:lnSpc>
              <a:defRPr/>
            </a:pPr>
            <a:r>
              <a:rPr lang="en-US" sz="3600" b="1" i="1" dirty="0">
                <a:solidFill>
                  <a:srgbClr val="0070C0"/>
                </a:solidFill>
                <a:latin typeface="Arial" panose="020B0604020202020204" pitchFamily="34" charset="0"/>
              </a:rPr>
              <a:t>Major Development since last Meeting</a:t>
            </a:r>
          </a:p>
        </p:txBody>
      </p:sp>
      <p:sp>
        <p:nvSpPr>
          <p:cNvPr id="11" name="Footer Placeholder 10"/>
          <p:cNvSpPr>
            <a:spLocks noGrp="1"/>
          </p:cNvSpPr>
          <p:nvPr>
            <p:ph type="ftr" sz="quarter" idx="11"/>
          </p:nvPr>
        </p:nvSpPr>
        <p:spPr>
          <a:xfrm>
            <a:off x="2764639" y="6526932"/>
            <a:ext cx="3617103" cy="230832"/>
          </a:xfrm>
        </p:spPr>
        <p:txBody>
          <a:bodyPr>
            <a:spAutoFit/>
          </a:bodyPr>
          <a:lstStyle/>
          <a:p>
            <a:r>
              <a:rPr lang="en-US" dirty="0" smtClean="0">
                <a:solidFill>
                  <a:schemeClr val="bg1">
                    <a:lumMod val="50000"/>
                  </a:schemeClr>
                </a:solidFill>
              </a:rPr>
              <a:t>RBI</a:t>
            </a:r>
            <a:endParaRPr lang="en-US" dirty="0">
              <a:solidFill>
                <a:schemeClr val="bg1">
                  <a:lumMod val="50000"/>
                </a:schemeClr>
              </a:solidFill>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solidFill>
                  <a:schemeClr val="bg1">
                    <a:lumMod val="50000"/>
                  </a:schemeClr>
                </a:solidFill>
              </a:rPr>
              <a:pPr/>
              <a:t>10</a:t>
            </a:fld>
            <a:endParaRPr lang="en-US">
              <a:solidFill>
                <a:schemeClr val="bg1">
                  <a:lumMod val="50000"/>
                </a:schemeClr>
              </a:solidFill>
            </a:endParaRPr>
          </a:p>
        </p:txBody>
      </p:sp>
      <p:cxnSp>
        <p:nvCxnSpPr>
          <p:cNvPr id="8" name="Straight Connector 7"/>
          <p:cNvCxnSpPr/>
          <p:nvPr/>
        </p:nvCxnSpPr>
        <p:spPr>
          <a:xfrm>
            <a:off x="271834" y="683794"/>
            <a:ext cx="860271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Slide Number Placeholder 5"/>
          <p:cNvSpPr txBox="1">
            <a:spLocks/>
          </p:cNvSpPr>
          <p:nvPr/>
        </p:nvSpPr>
        <p:spPr>
          <a:xfrm>
            <a:off x="7847293" y="6492875"/>
            <a:ext cx="98401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10</a:t>
            </a:fld>
            <a:endParaRPr lang="en-US"/>
          </a:p>
        </p:txBody>
      </p:sp>
      <p:sp>
        <p:nvSpPr>
          <p:cNvPr id="5" name="Rectangle 4"/>
          <p:cNvSpPr/>
          <p:nvPr/>
        </p:nvSpPr>
        <p:spPr>
          <a:xfrm>
            <a:off x="404581" y="1530158"/>
            <a:ext cx="8262645" cy="4093428"/>
          </a:xfrm>
          <a:prstGeom prst="rect">
            <a:avLst/>
          </a:prstGeom>
        </p:spPr>
        <p:txBody>
          <a:bodyPr wrap="square">
            <a:spAutoFit/>
          </a:bodyPr>
          <a:lstStyle/>
          <a:p>
            <a:pPr marL="285750" indent="-285750" algn="just">
              <a:spcBef>
                <a:spcPct val="0"/>
              </a:spcBef>
              <a:buFont typeface="Wingdings" panose="05000000000000000000" pitchFamily="2" charset="2"/>
              <a:buChar char="q"/>
            </a:pPr>
            <a:r>
              <a:rPr lang="en-IN" sz="2000" b="1" dirty="0" smtClean="0">
                <a:latin typeface="Arial" panose="020B0604020202020204" pitchFamily="34" charset="0"/>
              </a:rPr>
              <a:t>It facilitate </a:t>
            </a:r>
            <a:r>
              <a:rPr lang="en-IN" sz="2000" b="1" dirty="0">
                <a:latin typeface="Arial" panose="020B0604020202020204" pitchFamily="34" charset="0"/>
              </a:rPr>
              <a:t>the discounting of both invoices as well as bills of </a:t>
            </a:r>
            <a:r>
              <a:rPr lang="en-IN" sz="2000" b="1" dirty="0" smtClean="0">
                <a:latin typeface="Arial" panose="020B0604020202020204" pitchFamily="34" charset="0"/>
              </a:rPr>
              <a:t>exchange.</a:t>
            </a:r>
          </a:p>
          <a:p>
            <a:pPr algn="just">
              <a:spcBef>
                <a:spcPct val="0"/>
              </a:spcBef>
            </a:pPr>
            <a:endParaRPr lang="en-IN" altLang="en-US" sz="2000" b="1" dirty="0">
              <a:latin typeface="Arial" panose="020B0604020202020204" pitchFamily="34" charset="0"/>
            </a:endParaRPr>
          </a:p>
          <a:p>
            <a:pPr marL="285750" indent="-285750" algn="just">
              <a:spcBef>
                <a:spcPct val="0"/>
              </a:spcBef>
              <a:buFont typeface="Courier New" panose="02070309020205020404" pitchFamily="49" charset="0"/>
              <a:buChar char="o"/>
            </a:pPr>
            <a:r>
              <a:rPr lang="en-IN" sz="2000" b="1" dirty="0">
                <a:solidFill>
                  <a:srgbClr val="0070C0"/>
                </a:solidFill>
                <a:latin typeface="Arial" panose="020B0604020202020204" pitchFamily="34" charset="0"/>
              </a:rPr>
              <a:t>The transactions processed under </a:t>
            </a:r>
            <a:r>
              <a:rPr lang="en-IN" sz="2000" b="1" dirty="0" err="1">
                <a:solidFill>
                  <a:srgbClr val="0070C0"/>
                </a:solidFill>
                <a:latin typeface="Arial" panose="020B0604020202020204" pitchFamily="34" charset="0"/>
              </a:rPr>
              <a:t>TReDS</a:t>
            </a:r>
            <a:r>
              <a:rPr lang="en-IN" sz="2000" b="1" dirty="0">
                <a:solidFill>
                  <a:srgbClr val="0070C0"/>
                </a:solidFill>
                <a:latin typeface="Arial" panose="020B0604020202020204" pitchFamily="34" charset="0"/>
              </a:rPr>
              <a:t> will be “without recourse” to the </a:t>
            </a:r>
            <a:r>
              <a:rPr lang="en-IN" sz="2000" b="1" dirty="0" err="1" smtClean="0">
                <a:solidFill>
                  <a:srgbClr val="0070C0"/>
                </a:solidFill>
                <a:latin typeface="Arial" panose="020B0604020202020204" pitchFamily="34" charset="0"/>
              </a:rPr>
              <a:t>MSMEs</a:t>
            </a:r>
            <a:r>
              <a:rPr lang="en-IN" sz="2000" b="1" dirty="0" smtClean="0">
                <a:solidFill>
                  <a:srgbClr val="0070C0"/>
                </a:solidFill>
                <a:latin typeface="Arial" panose="020B0604020202020204" pitchFamily="34" charset="0"/>
              </a:rPr>
              <a:t>.</a:t>
            </a:r>
          </a:p>
          <a:p>
            <a:pPr algn="just">
              <a:spcBef>
                <a:spcPct val="0"/>
              </a:spcBef>
            </a:pPr>
            <a:endParaRPr lang="en-IN" altLang="en-US" sz="2000" b="1" dirty="0">
              <a:solidFill>
                <a:srgbClr val="0070C0"/>
              </a:solidFill>
              <a:latin typeface="Arial" panose="020B0604020202020204" pitchFamily="34" charset="0"/>
            </a:endParaRPr>
          </a:p>
          <a:p>
            <a:pPr marL="285750" indent="-285750" algn="just">
              <a:spcBef>
                <a:spcPct val="0"/>
              </a:spcBef>
              <a:buFont typeface="Wingdings" panose="05000000000000000000" pitchFamily="2" charset="2"/>
              <a:buChar char="q"/>
            </a:pPr>
            <a:r>
              <a:rPr lang="en-IN" altLang="en-US" sz="2000" b="1" dirty="0">
                <a:solidFill>
                  <a:srgbClr val="000000"/>
                </a:solidFill>
                <a:latin typeface="Arial" panose="020B0604020202020204" pitchFamily="34" charset="0"/>
              </a:rPr>
              <a:t> </a:t>
            </a:r>
            <a:r>
              <a:rPr lang="en-IN" sz="2000" b="1" dirty="0" err="1">
                <a:latin typeface="Arial" panose="020B0604020202020204" pitchFamily="34" charset="0"/>
              </a:rPr>
              <a:t>TReDS</a:t>
            </a:r>
            <a:r>
              <a:rPr lang="en-IN" sz="2000" b="1" dirty="0">
                <a:latin typeface="Arial" panose="020B0604020202020204" pitchFamily="34" charset="0"/>
              </a:rPr>
              <a:t> </a:t>
            </a:r>
            <a:r>
              <a:rPr lang="en-IN" sz="2000" b="1" dirty="0" smtClean="0">
                <a:latin typeface="Arial" panose="020B0604020202020204" pitchFamily="34" charset="0"/>
              </a:rPr>
              <a:t>provide </a:t>
            </a:r>
            <a:r>
              <a:rPr lang="en-IN" sz="2000" b="1" dirty="0">
                <a:latin typeface="Arial" panose="020B0604020202020204" pitchFamily="34" charset="0"/>
              </a:rPr>
              <a:t>the platform to bring </a:t>
            </a:r>
            <a:r>
              <a:rPr lang="en-IN" sz="2000" b="1" dirty="0" smtClean="0">
                <a:latin typeface="Arial" panose="020B0604020202020204" pitchFamily="34" charset="0"/>
              </a:rPr>
              <a:t>participants </a:t>
            </a:r>
            <a:r>
              <a:rPr lang="en-IN" sz="2000" b="1" dirty="0">
                <a:latin typeface="Arial" panose="020B0604020202020204" pitchFamily="34" charset="0"/>
              </a:rPr>
              <a:t>together for facilitating uploading, accepting, discounting, trading and settlement of the invoices / bills of </a:t>
            </a:r>
            <a:r>
              <a:rPr lang="en-IN" sz="2000" b="1" dirty="0" err="1" smtClean="0">
                <a:latin typeface="Arial" panose="020B0604020202020204" pitchFamily="34" charset="0"/>
              </a:rPr>
              <a:t>MSME</a:t>
            </a:r>
            <a:endParaRPr lang="en-IN" sz="2000" b="1" dirty="0" smtClean="0">
              <a:latin typeface="Arial" panose="020B0604020202020204" pitchFamily="34" charset="0"/>
            </a:endParaRPr>
          </a:p>
          <a:p>
            <a:pPr algn="just">
              <a:spcBef>
                <a:spcPct val="0"/>
              </a:spcBef>
            </a:pPr>
            <a:endParaRPr lang="en-IN" sz="2000" b="1" dirty="0" smtClean="0">
              <a:latin typeface="Arial" panose="020B0604020202020204" pitchFamily="34" charset="0"/>
            </a:endParaRPr>
          </a:p>
          <a:p>
            <a:pPr marL="342900" indent="-342900" algn="just">
              <a:spcBef>
                <a:spcPct val="0"/>
              </a:spcBef>
              <a:buFont typeface="Courier New" panose="02070309020205020404" pitchFamily="49" charset="0"/>
              <a:buChar char="o"/>
            </a:pPr>
            <a:r>
              <a:rPr lang="en-IN" sz="2000" b="1" dirty="0" err="1">
                <a:solidFill>
                  <a:srgbClr val="0070C0"/>
                </a:solidFill>
                <a:latin typeface="Arial" panose="020B0604020202020204" pitchFamily="34" charset="0"/>
              </a:rPr>
              <a:t>MSME</a:t>
            </a:r>
            <a:r>
              <a:rPr lang="en-IN" sz="2000" b="1" dirty="0">
                <a:solidFill>
                  <a:srgbClr val="0070C0"/>
                </a:solidFill>
                <a:latin typeface="Arial" panose="020B0604020202020204" pitchFamily="34" charset="0"/>
              </a:rPr>
              <a:t> sellers, corporate and other buyers, including the Government Departments and </a:t>
            </a:r>
            <a:r>
              <a:rPr lang="en-IN" sz="2000" b="1" dirty="0" err="1">
                <a:solidFill>
                  <a:srgbClr val="0070C0"/>
                </a:solidFill>
                <a:latin typeface="Arial" panose="020B0604020202020204" pitchFamily="34" charset="0"/>
              </a:rPr>
              <a:t>PSUs</a:t>
            </a:r>
            <a:r>
              <a:rPr lang="en-IN" sz="2000" b="1" dirty="0">
                <a:solidFill>
                  <a:srgbClr val="0070C0"/>
                </a:solidFill>
                <a:latin typeface="Arial" panose="020B0604020202020204" pitchFamily="34" charset="0"/>
              </a:rPr>
              <a:t>, and </a:t>
            </a:r>
            <a:r>
              <a:rPr lang="en-IN" sz="2000" b="1" dirty="0" smtClean="0">
                <a:solidFill>
                  <a:srgbClr val="0070C0"/>
                </a:solidFill>
                <a:latin typeface="Arial" panose="020B0604020202020204" pitchFamily="34" charset="0"/>
              </a:rPr>
              <a:t>financiers are the direct participants in the </a:t>
            </a:r>
            <a:r>
              <a:rPr lang="en-IN" sz="2000" b="1" dirty="0" err="1" smtClean="0">
                <a:solidFill>
                  <a:srgbClr val="0070C0"/>
                </a:solidFill>
                <a:latin typeface="Arial" panose="020B0604020202020204" pitchFamily="34" charset="0"/>
              </a:rPr>
              <a:t>TReDS</a:t>
            </a:r>
            <a:endParaRPr lang="en-IN" altLang="en-US" sz="2000" b="1" dirty="0">
              <a:solidFill>
                <a:srgbClr val="0070C0"/>
              </a:solidFill>
              <a:latin typeface="Arial" panose="020B0604020202020204" pitchFamily="34" charset="0"/>
            </a:endParaRPr>
          </a:p>
        </p:txBody>
      </p:sp>
      <p:sp>
        <p:nvSpPr>
          <p:cNvPr id="3" name="TextBox 2"/>
          <p:cNvSpPr txBox="1"/>
          <p:nvPr/>
        </p:nvSpPr>
        <p:spPr>
          <a:xfrm>
            <a:off x="611900" y="774768"/>
            <a:ext cx="6573766" cy="369332"/>
          </a:xfrm>
          <a:prstGeom prst="rect">
            <a:avLst/>
          </a:prstGeom>
          <a:noFill/>
        </p:spPr>
        <p:txBody>
          <a:bodyPr wrap="square" rtlCol="0">
            <a:spAutoFit/>
          </a:bodyPr>
          <a:lstStyle/>
          <a:p>
            <a:r>
              <a:rPr lang="en-US" b="1" i="1" dirty="0" smtClean="0">
                <a:solidFill>
                  <a:srgbClr val="000000"/>
                </a:solidFill>
                <a:latin typeface="Arial" panose="020B0604020202020204" pitchFamily="34" charset="0"/>
              </a:rPr>
              <a:t>Some Products in Retail Payments (5/5)                   </a:t>
            </a:r>
            <a:r>
              <a:rPr lang="en-US" b="1" i="1" dirty="0" err="1" smtClean="0">
                <a:solidFill>
                  <a:srgbClr val="FF9900"/>
                </a:solidFill>
                <a:latin typeface="Arial" panose="020B0604020202020204" pitchFamily="34" charset="0"/>
              </a:rPr>
              <a:t>TReDS</a:t>
            </a:r>
            <a:endParaRPr lang="en-IN" dirty="0">
              <a:solidFill>
                <a:srgbClr val="00B050"/>
              </a:solidFill>
            </a:endParaRP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7160" t="19056" r="17470" b="1"/>
          <a:stretch/>
        </p:blipFill>
        <p:spPr>
          <a:xfrm>
            <a:off x="8075467" y="0"/>
            <a:ext cx="1068533" cy="1088415"/>
          </a:xfrm>
          <a:prstGeom prst="rect">
            <a:avLst/>
          </a:prstGeom>
        </p:spPr>
      </p:pic>
    </p:spTree>
    <p:extLst>
      <p:ext uri="{BB962C8B-B14F-4D97-AF65-F5344CB8AC3E}">
        <p14:creationId xmlns:p14="http://schemas.microsoft.com/office/powerpoint/2010/main" val="3125774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93" y="-6656"/>
            <a:ext cx="7886700" cy="689811"/>
          </a:xfrm>
        </p:spPr>
        <p:txBody>
          <a:bodyPr>
            <a:noAutofit/>
          </a:bodyPr>
          <a:lstStyle/>
          <a:p>
            <a:pPr>
              <a:spcBef>
                <a:spcPts val="600"/>
              </a:spcBef>
              <a:defRPr/>
            </a:pPr>
            <a:r>
              <a:rPr lang="en-US" sz="2800" b="1" dirty="0">
                <a:latin typeface="Arial" pitchFamily="34" charset="0"/>
                <a:cs typeface="Arial" pitchFamily="34" charset="0"/>
              </a:rPr>
              <a:t>Payment System Vision Document </a:t>
            </a:r>
            <a:r>
              <a:rPr lang="en-US" sz="2800" b="1" dirty="0" smtClean="0">
                <a:latin typeface="Arial" pitchFamily="34" charset="0"/>
                <a:cs typeface="Arial" pitchFamily="34" charset="0"/>
              </a:rPr>
              <a:t>2018 (1/2)</a:t>
            </a:r>
            <a:endParaRPr lang="en-US" sz="2800" b="1" dirty="0">
              <a:latin typeface="Arial" pitchFamily="34" charset="0"/>
              <a:cs typeface="Arial" pitchFamily="34" charset="0"/>
            </a:endParaRPr>
          </a:p>
        </p:txBody>
      </p:sp>
      <p:sp>
        <p:nvSpPr>
          <p:cNvPr id="11" name="Footer Placeholder 10"/>
          <p:cNvSpPr>
            <a:spLocks noGrp="1"/>
          </p:cNvSpPr>
          <p:nvPr>
            <p:ph type="ftr" sz="quarter" idx="11"/>
          </p:nvPr>
        </p:nvSpPr>
        <p:spPr>
          <a:xfrm>
            <a:off x="2764639" y="6526932"/>
            <a:ext cx="3617103" cy="230832"/>
          </a:xfrm>
        </p:spPr>
        <p:txBody>
          <a:bodyPr>
            <a:spAutoFit/>
          </a:bodyPr>
          <a:lstStyle/>
          <a:p>
            <a:r>
              <a:rPr lang="en-US" dirty="0" smtClean="0">
                <a:solidFill>
                  <a:schemeClr val="bg1">
                    <a:lumMod val="50000"/>
                  </a:schemeClr>
                </a:solidFill>
              </a:rPr>
              <a:t>RBI</a:t>
            </a:r>
            <a:endParaRPr lang="en-US" dirty="0">
              <a:solidFill>
                <a:schemeClr val="bg1">
                  <a:lumMod val="50000"/>
                </a:schemeClr>
              </a:solidFill>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solidFill>
                  <a:schemeClr val="bg1">
                    <a:lumMod val="50000"/>
                  </a:schemeClr>
                </a:solidFill>
              </a:rPr>
              <a:pPr/>
              <a:t>11</a:t>
            </a:fld>
            <a:endParaRPr lang="en-US">
              <a:solidFill>
                <a:schemeClr val="bg1">
                  <a:lumMod val="50000"/>
                </a:schemeClr>
              </a:solidFill>
            </a:endParaRPr>
          </a:p>
        </p:txBody>
      </p:sp>
      <p:cxnSp>
        <p:nvCxnSpPr>
          <p:cNvPr id="8" name="Straight Connector 7"/>
          <p:cNvCxnSpPr/>
          <p:nvPr/>
        </p:nvCxnSpPr>
        <p:spPr>
          <a:xfrm>
            <a:off x="228600" y="685800"/>
            <a:ext cx="860271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Slide Number Placeholder 5"/>
          <p:cNvSpPr txBox="1">
            <a:spLocks/>
          </p:cNvSpPr>
          <p:nvPr/>
        </p:nvSpPr>
        <p:spPr>
          <a:xfrm>
            <a:off x="7847293" y="6492875"/>
            <a:ext cx="98401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11</a:t>
            </a:fld>
            <a:endParaRPr lang="en-US"/>
          </a:p>
        </p:txBody>
      </p:sp>
      <p:sp>
        <p:nvSpPr>
          <p:cNvPr id="3" name="Rectangle 2"/>
          <p:cNvSpPr/>
          <p:nvPr/>
        </p:nvSpPr>
        <p:spPr>
          <a:xfrm>
            <a:off x="525007" y="952957"/>
            <a:ext cx="7392346" cy="1615827"/>
          </a:xfrm>
          <a:prstGeom prst="rect">
            <a:avLst/>
          </a:prstGeom>
        </p:spPr>
        <p:txBody>
          <a:bodyPr wrap="square">
            <a:spAutoFit/>
          </a:bodyPr>
          <a:lstStyle/>
          <a:p>
            <a:pPr algn="just">
              <a:lnSpc>
                <a:spcPct val="150000"/>
              </a:lnSpc>
              <a:defRPr/>
            </a:pPr>
            <a:r>
              <a:rPr lang="en-US" b="1" i="1" dirty="0">
                <a:solidFill>
                  <a:schemeClr val="accent1"/>
                </a:solidFill>
                <a:latin typeface="Arial" panose="020B0604020202020204" pitchFamily="34" charset="0"/>
              </a:rPr>
              <a:t>Building best of class payment and settlement systems for a ‘less-cash’ India through responsive regulation, robust infrastructure, effective supervision and customer </a:t>
            </a:r>
            <a:r>
              <a:rPr lang="en-US" b="1" i="1" dirty="0" smtClean="0">
                <a:solidFill>
                  <a:schemeClr val="accent1"/>
                </a:solidFill>
                <a:latin typeface="Arial" panose="020B0604020202020204" pitchFamily="34" charset="0"/>
              </a:rPr>
              <a:t>centricity</a:t>
            </a:r>
            <a:endParaRPr lang="en-US" b="1" i="1" dirty="0">
              <a:solidFill>
                <a:schemeClr val="accent1"/>
              </a:solidFill>
              <a:latin typeface="Arial" panose="020B0604020202020204" pitchFamily="34" charset="0"/>
            </a:endParaRPr>
          </a:p>
          <a:p>
            <a:pPr algn="just">
              <a:defRPr/>
            </a:pPr>
            <a:endParaRPr lang="en-US" b="1" i="1" dirty="0">
              <a:solidFill>
                <a:srgbClr val="0066FF"/>
              </a:solidFill>
              <a:latin typeface="Arial" panose="020B0604020202020204" pitchFamily="34" charset="0"/>
            </a:endParaRPr>
          </a:p>
        </p:txBody>
      </p:sp>
      <p:graphicFrame>
        <p:nvGraphicFramePr>
          <p:cNvPr id="4" name="Diagram 3"/>
          <p:cNvGraphicFramePr/>
          <p:nvPr>
            <p:extLst/>
          </p:nvPr>
        </p:nvGraphicFramePr>
        <p:xfrm>
          <a:off x="1512604" y="2348880"/>
          <a:ext cx="5877680" cy="3737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p:cNvPicPr>
            <a:picLocks noChangeAspect="1"/>
          </p:cNvPicPr>
          <p:nvPr/>
        </p:nvPicPr>
        <p:blipFill rotWithShape="1">
          <a:blip r:embed="rId8" cstate="print">
            <a:extLst>
              <a:ext uri="{28A0092B-C50C-407E-A947-70E740481C1C}">
                <a14:useLocalDpi xmlns:a14="http://schemas.microsoft.com/office/drawing/2010/main" val="0"/>
              </a:ext>
            </a:extLst>
          </a:blip>
          <a:srcRect l="17160" t="19056" r="17470" b="1"/>
          <a:stretch/>
        </p:blipFill>
        <p:spPr>
          <a:xfrm>
            <a:off x="8075467" y="-6656"/>
            <a:ext cx="1068533" cy="1088415"/>
          </a:xfrm>
          <a:prstGeom prst="rect">
            <a:avLst/>
          </a:prstGeom>
        </p:spPr>
      </p:pic>
    </p:spTree>
    <p:extLst>
      <p:ext uri="{BB962C8B-B14F-4D97-AF65-F5344CB8AC3E}">
        <p14:creationId xmlns:p14="http://schemas.microsoft.com/office/powerpoint/2010/main" val="4287916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544" y="-27384"/>
            <a:ext cx="7886700" cy="689811"/>
          </a:xfrm>
        </p:spPr>
        <p:txBody>
          <a:bodyPr>
            <a:noAutofit/>
          </a:bodyPr>
          <a:lstStyle/>
          <a:p>
            <a:pPr>
              <a:spcBef>
                <a:spcPts val="600"/>
              </a:spcBef>
              <a:defRPr/>
            </a:pPr>
            <a:r>
              <a:rPr lang="en-US" sz="2800" b="1" dirty="0">
                <a:latin typeface="Arial" pitchFamily="34" charset="0"/>
                <a:cs typeface="Arial" pitchFamily="34" charset="0"/>
              </a:rPr>
              <a:t>Payment System Vision Document </a:t>
            </a:r>
            <a:r>
              <a:rPr lang="en-US" sz="2800" b="1" dirty="0" smtClean="0">
                <a:latin typeface="Arial" pitchFamily="34" charset="0"/>
                <a:cs typeface="Arial" pitchFamily="34" charset="0"/>
              </a:rPr>
              <a:t>2018 (2/2)</a:t>
            </a:r>
            <a:endParaRPr lang="en-US" sz="2800" b="1" dirty="0">
              <a:latin typeface="Arial" pitchFamily="34" charset="0"/>
              <a:cs typeface="Arial" pitchFamily="34" charset="0"/>
            </a:endParaRPr>
          </a:p>
        </p:txBody>
      </p:sp>
      <p:sp>
        <p:nvSpPr>
          <p:cNvPr id="11" name="Footer Placeholder 10"/>
          <p:cNvSpPr>
            <a:spLocks noGrp="1"/>
          </p:cNvSpPr>
          <p:nvPr>
            <p:ph type="ftr" sz="quarter" idx="11"/>
          </p:nvPr>
        </p:nvSpPr>
        <p:spPr>
          <a:xfrm>
            <a:off x="2764639" y="6526932"/>
            <a:ext cx="3617103" cy="230832"/>
          </a:xfrm>
        </p:spPr>
        <p:txBody>
          <a:bodyPr>
            <a:spAutoFit/>
          </a:bodyPr>
          <a:lstStyle/>
          <a:p>
            <a:r>
              <a:rPr lang="en-US" dirty="0" smtClean="0">
                <a:solidFill>
                  <a:schemeClr val="bg1">
                    <a:lumMod val="50000"/>
                  </a:schemeClr>
                </a:solidFill>
              </a:rPr>
              <a:t>RBI</a:t>
            </a:r>
            <a:endParaRPr lang="en-US" dirty="0">
              <a:solidFill>
                <a:schemeClr val="bg1">
                  <a:lumMod val="50000"/>
                </a:schemeClr>
              </a:solidFill>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solidFill>
                  <a:schemeClr val="bg1">
                    <a:lumMod val="50000"/>
                  </a:schemeClr>
                </a:solidFill>
              </a:rPr>
              <a:pPr/>
              <a:t>12</a:t>
            </a:fld>
            <a:endParaRPr lang="en-US">
              <a:solidFill>
                <a:schemeClr val="bg1">
                  <a:lumMod val="50000"/>
                </a:schemeClr>
              </a:solidFill>
            </a:endParaRPr>
          </a:p>
        </p:txBody>
      </p:sp>
      <p:cxnSp>
        <p:nvCxnSpPr>
          <p:cNvPr id="8" name="Straight Connector 7"/>
          <p:cNvCxnSpPr/>
          <p:nvPr/>
        </p:nvCxnSpPr>
        <p:spPr>
          <a:xfrm>
            <a:off x="228600" y="685800"/>
            <a:ext cx="860271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Slide Number Placeholder 5"/>
          <p:cNvSpPr txBox="1">
            <a:spLocks/>
          </p:cNvSpPr>
          <p:nvPr/>
        </p:nvSpPr>
        <p:spPr>
          <a:xfrm>
            <a:off x="7847293" y="6492875"/>
            <a:ext cx="98401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12</a:t>
            </a:fld>
            <a:endParaRPr lang="en-US"/>
          </a:p>
        </p:txBody>
      </p:sp>
      <p:sp>
        <p:nvSpPr>
          <p:cNvPr id="34" name="Slide Number Placeholder 5"/>
          <p:cNvSpPr txBox="1">
            <a:spLocks/>
          </p:cNvSpPr>
          <p:nvPr/>
        </p:nvSpPr>
        <p:spPr>
          <a:xfrm>
            <a:off x="6984731" y="652025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AAA120-4D1C-4369-B0E0-6040F3AAF914}" type="slidenum">
              <a:rPr lang="en-US" smtClean="0"/>
              <a:pPr/>
              <a:t>12</a:t>
            </a:fld>
            <a:endParaRPr lang="en-US" dirty="0"/>
          </a:p>
        </p:txBody>
      </p:sp>
      <p:graphicFrame>
        <p:nvGraphicFramePr>
          <p:cNvPr id="38" name="Diagram 37"/>
          <p:cNvGraphicFramePr/>
          <p:nvPr>
            <p:extLst/>
          </p:nvPr>
        </p:nvGraphicFramePr>
        <p:xfrm>
          <a:off x="5112523" y="1382490"/>
          <a:ext cx="374441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9" name="Diagram 38"/>
          <p:cNvGraphicFramePr/>
          <p:nvPr>
            <p:extLst/>
          </p:nvPr>
        </p:nvGraphicFramePr>
        <p:xfrm>
          <a:off x="274980" y="1772816"/>
          <a:ext cx="4176464" cy="39604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0" name="TextBox 39"/>
          <p:cNvSpPr txBox="1"/>
          <p:nvPr/>
        </p:nvSpPr>
        <p:spPr>
          <a:xfrm>
            <a:off x="5800989" y="1109990"/>
            <a:ext cx="2714361" cy="523220"/>
          </a:xfrm>
          <a:prstGeom prst="rect">
            <a:avLst/>
          </a:prstGeom>
          <a:noFill/>
        </p:spPr>
        <p:txBody>
          <a:bodyPr wrap="square" rtlCol="0">
            <a:spAutoFit/>
          </a:bodyPr>
          <a:lstStyle/>
          <a:p>
            <a:r>
              <a:rPr lang="en-US" sz="2800" dirty="0">
                <a:solidFill>
                  <a:schemeClr val="accent2"/>
                </a:solidFill>
                <a:latin typeface="Arial" pitchFamily="34" charset="0"/>
                <a:cs typeface="Arial" pitchFamily="34" charset="0"/>
              </a:rPr>
              <a:t>Key Enablers</a:t>
            </a:r>
          </a:p>
        </p:txBody>
      </p:sp>
      <p:sp>
        <p:nvSpPr>
          <p:cNvPr id="41" name="TextBox 40"/>
          <p:cNvSpPr txBox="1"/>
          <p:nvPr/>
        </p:nvSpPr>
        <p:spPr>
          <a:xfrm>
            <a:off x="514098" y="1109990"/>
            <a:ext cx="2250542" cy="523220"/>
          </a:xfrm>
          <a:prstGeom prst="rect">
            <a:avLst/>
          </a:prstGeom>
          <a:noFill/>
        </p:spPr>
        <p:txBody>
          <a:bodyPr wrap="square" rtlCol="0">
            <a:spAutoFit/>
          </a:bodyPr>
          <a:lstStyle/>
          <a:p>
            <a:r>
              <a:rPr lang="en-US" sz="2800" dirty="0">
                <a:solidFill>
                  <a:schemeClr val="accent2"/>
                </a:solidFill>
                <a:latin typeface="Arial" pitchFamily="34" charset="0"/>
                <a:cs typeface="Arial" pitchFamily="34" charset="0"/>
              </a:rPr>
              <a:t>Key Drivers</a:t>
            </a:r>
          </a:p>
        </p:txBody>
      </p:sp>
      <p:pic>
        <p:nvPicPr>
          <p:cNvPr id="13" name="Picture 12"/>
          <p:cNvPicPr>
            <a:picLocks noChangeAspect="1"/>
          </p:cNvPicPr>
          <p:nvPr/>
        </p:nvPicPr>
        <p:blipFill rotWithShape="1">
          <a:blip r:embed="rId13" cstate="print">
            <a:extLst>
              <a:ext uri="{28A0092B-C50C-407E-A947-70E740481C1C}">
                <a14:useLocalDpi xmlns:a14="http://schemas.microsoft.com/office/drawing/2010/main" val="0"/>
              </a:ext>
            </a:extLst>
          </a:blip>
          <a:srcRect l="17160" t="19056" r="17470" b="1"/>
          <a:stretch/>
        </p:blipFill>
        <p:spPr>
          <a:xfrm>
            <a:off x="8078787" y="0"/>
            <a:ext cx="1068533" cy="1088415"/>
          </a:xfrm>
          <a:prstGeom prst="rect">
            <a:avLst/>
          </a:prstGeom>
        </p:spPr>
      </p:pic>
    </p:spTree>
    <p:extLst>
      <p:ext uri="{BB962C8B-B14F-4D97-AF65-F5344CB8AC3E}">
        <p14:creationId xmlns:p14="http://schemas.microsoft.com/office/powerpoint/2010/main" val="2216522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94" y="-4011"/>
            <a:ext cx="7886700" cy="689811"/>
          </a:xfrm>
        </p:spPr>
        <p:txBody>
          <a:bodyPr>
            <a:noAutofit/>
          </a:bodyPr>
          <a:lstStyle/>
          <a:p>
            <a:pPr>
              <a:spcBef>
                <a:spcPts val="600"/>
              </a:spcBef>
              <a:defRPr/>
            </a:pPr>
            <a:r>
              <a:rPr lang="en-US" sz="2800" b="1" dirty="0" smtClean="0">
                <a:latin typeface="Arial" pitchFamily="34" charset="0"/>
                <a:cs typeface="Arial" pitchFamily="34" charset="0"/>
              </a:rPr>
              <a:t>Growth in Payment Systems (1/5)</a:t>
            </a:r>
            <a:endParaRPr lang="en-US" sz="2800" b="1" dirty="0">
              <a:latin typeface="Arial" pitchFamily="34" charset="0"/>
              <a:cs typeface="Arial" pitchFamily="34" charset="0"/>
            </a:endParaRPr>
          </a:p>
        </p:txBody>
      </p:sp>
      <p:sp>
        <p:nvSpPr>
          <p:cNvPr id="11" name="Footer Placeholder 10"/>
          <p:cNvSpPr>
            <a:spLocks noGrp="1"/>
          </p:cNvSpPr>
          <p:nvPr>
            <p:ph type="ftr" sz="quarter" idx="11"/>
          </p:nvPr>
        </p:nvSpPr>
        <p:spPr>
          <a:xfrm>
            <a:off x="2764639" y="6526932"/>
            <a:ext cx="3617103" cy="230832"/>
          </a:xfrm>
        </p:spPr>
        <p:txBody>
          <a:bodyPr>
            <a:spAutoFit/>
          </a:bodyPr>
          <a:lstStyle/>
          <a:p>
            <a:r>
              <a:rPr lang="en-US" dirty="0" smtClean="0">
                <a:solidFill>
                  <a:schemeClr val="bg1">
                    <a:lumMod val="50000"/>
                  </a:schemeClr>
                </a:solidFill>
              </a:rPr>
              <a:t>RBI</a:t>
            </a:r>
            <a:endParaRPr lang="en-US" dirty="0">
              <a:solidFill>
                <a:schemeClr val="bg1">
                  <a:lumMod val="50000"/>
                </a:schemeClr>
              </a:solidFill>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solidFill>
                  <a:schemeClr val="bg1">
                    <a:lumMod val="50000"/>
                  </a:schemeClr>
                </a:solidFill>
              </a:rPr>
              <a:pPr/>
              <a:t>13</a:t>
            </a:fld>
            <a:endParaRPr lang="en-US">
              <a:solidFill>
                <a:schemeClr val="bg1">
                  <a:lumMod val="50000"/>
                </a:schemeClr>
              </a:solidFill>
            </a:endParaRPr>
          </a:p>
        </p:txBody>
      </p:sp>
      <p:cxnSp>
        <p:nvCxnSpPr>
          <p:cNvPr id="8" name="Straight Connector 7"/>
          <p:cNvCxnSpPr/>
          <p:nvPr/>
        </p:nvCxnSpPr>
        <p:spPr>
          <a:xfrm>
            <a:off x="228600" y="685800"/>
            <a:ext cx="860271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Slide Number Placeholder 5"/>
          <p:cNvSpPr txBox="1">
            <a:spLocks/>
          </p:cNvSpPr>
          <p:nvPr/>
        </p:nvSpPr>
        <p:spPr>
          <a:xfrm>
            <a:off x="7847293" y="6492875"/>
            <a:ext cx="98401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13</a:t>
            </a:fld>
            <a:endParaRPr lang="en-US"/>
          </a:p>
        </p:txBody>
      </p:sp>
      <p:sp>
        <p:nvSpPr>
          <p:cNvPr id="34" name="Slide Number Placeholder 5"/>
          <p:cNvSpPr txBox="1">
            <a:spLocks/>
          </p:cNvSpPr>
          <p:nvPr/>
        </p:nvSpPr>
        <p:spPr>
          <a:xfrm>
            <a:off x="6984731" y="652025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AAA120-4D1C-4369-B0E0-6040F3AAF914}" type="slidenum">
              <a:rPr lang="en-US" smtClean="0"/>
              <a:pPr/>
              <a:t>13</a:t>
            </a:fld>
            <a:endParaRPr lang="en-US" dirty="0"/>
          </a:p>
        </p:txBody>
      </p:sp>
      <p:pic>
        <p:nvPicPr>
          <p:cNvPr id="13" name="Picture 1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3564" y="1595160"/>
            <a:ext cx="6375760" cy="2653267"/>
          </a:xfrm>
          <a:prstGeom prst="rect">
            <a:avLst/>
          </a:prstGeom>
          <a:noFill/>
        </p:spPr>
      </p:pic>
      <p:sp>
        <p:nvSpPr>
          <p:cNvPr id="3" name="TextBox 2"/>
          <p:cNvSpPr txBox="1"/>
          <p:nvPr/>
        </p:nvSpPr>
        <p:spPr>
          <a:xfrm>
            <a:off x="730703" y="4458626"/>
            <a:ext cx="8100609" cy="1477328"/>
          </a:xfrm>
          <a:prstGeom prst="rect">
            <a:avLst/>
          </a:prstGeom>
          <a:noFill/>
        </p:spPr>
        <p:txBody>
          <a:bodyPr wrap="square" rtlCol="0">
            <a:spAutoFit/>
          </a:bodyPr>
          <a:lstStyle/>
          <a:p>
            <a:pPr algn="just"/>
            <a:r>
              <a:rPr lang="en-US" dirty="0">
                <a:solidFill>
                  <a:srgbClr val="0070C0"/>
                </a:solidFill>
              </a:rPr>
              <a:t>During 2017-18, while in volume terms, the share was 7.37 per cent of the total transactions (down from 10.98 per cent the previous year), its share in value terms declined to 3.24 per cent (from 3.58 per </a:t>
            </a:r>
            <a:r>
              <a:rPr lang="en-US" dirty="0" smtClean="0">
                <a:solidFill>
                  <a:srgbClr val="0070C0"/>
                </a:solidFill>
              </a:rPr>
              <a:t>cent). </a:t>
            </a:r>
            <a:r>
              <a:rPr lang="en-US" dirty="0">
                <a:solidFill>
                  <a:srgbClr val="0070C0"/>
                </a:solidFill>
              </a:rPr>
              <a:t>Though in value terms, there was a decline, the rate of decline was lower in FY 2017-18 vis-à-vis the previous year.</a:t>
            </a:r>
            <a:endParaRPr lang="en-IN" dirty="0">
              <a:solidFill>
                <a:srgbClr val="0070C0"/>
              </a:solidFill>
            </a:endParaRPr>
          </a:p>
          <a:p>
            <a:endParaRPr lang="en-IN" dirty="0"/>
          </a:p>
        </p:txBody>
      </p:sp>
      <p:sp>
        <p:nvSpPr>
          <p:cNvPr id="4" name="TextBox 3"/>
          <p:cNvSpPr txBox="1"/>
          <p:nvPr/>
        </p:nvSpPr>
        <p:spPr>
          <a:xfrm>
            <a:off x="4352043" y="931799"/>
            <a:ext cx="3704446" cy="338554"/>
          </a:xfrm>
          <a:prstGeom prst="rect">
            <a:avLst/>
          </a:prstGeom>
          <a:noFill/>
        </p:spPr>
        <p:txBody>
          <a:bodyPr wrap="square" rtlCol="0">
            <a:spAutoFit/>
          </a:bodyPr>
          <a:lstStyle/>
          <a:p>
            <a:r>
              <a:rPr lang="en-IN" sz="1600" b="1" dirty="0" smtClean="0">
                <a:latin typeface="Arial" panose="020B0604020202020204" pitchFamily="34" charset="0"/>
                <a:cs typeface="Arial" panose="020B0604020202020204" pitchFamily="34" charset="0"/>
              </a:rPr>
              <a:t>Paper Vs Electronic Transactions</a:t>
            </a:r>
            <a:endParaRPr lang="en-IN" sz="1600" b="1"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l="17160" t="19056" r="17470" b="1"/>
          <a:stretch/>
        </p:blipFill>
        <p:spPr>
          <a:xfrm>
            <a:off x="8078787" y="-4011"/>
            <a:ext cx="1068533" cy="1088415"/>
          </a:xfrm>
          <a:prstGeom prst="rect">
            <a:avLst/>
          </a:prstGeom>
        </p:spPr>
      </p:pic>
    </p:spTree>
    <p:extLst>
      <p:ext uri="{BB962C8B-B14F-4D97-AF65-F5344CB8AC3E}">
        <p14:creationId xmlns:p14="http://schemas.microsoft.com/office/powerpoint/2010/main" val="33635299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94" y="-4011"/>
            <a:ext cx="7886700" cy="689811"/>
          </a:xfrm>
        </p:spPr>
        <p:txBody>
          <a:bodyPr>
            <a:noAutofit/>
          </a:bodyPr>
          <a:lstStyle/>
          <a:p>
            <a:pPr>
              <a:spcBef>
                <a:spcPts val="600"/>
              </a:spcBef>
              <a:defRPr/>
            </a:pPr>
            <a:r>
              <a:rPr lang="en-US" sz="2800" b="1" dirty="0" smtClean="0">
                <a:latin typeface="Arial" pitchFamily="34" charset="0"/>
                <a:cs typeface="Arial" pitchFamily="34" charset="0"/>
              </a:rPr>
              <a:t>Growth in Payment Systems (2/5) </a:t>
            </a:r>
            <a:endParaRPr lang="en-US" sz="2800" b="1" dirty="0">
              <a:latin typeface="Arial" pitchFamily="34" charset="0"/>
              <a:cs typeface="Arial" pitchFamily="34" charset="0"/>
            </a:endParaRPr>
          </a:p>
        </p:txBody>
      </p:sp>
      <p:sp>
        <p:nvSpPr>
          <p:cNvPr id="11" name="Footer Placeholder 10"/>
          <p:cNvSpPr>
            <a:spLocks noGrp="1"/>
          </p:cNvSpPr>
          <p:nvPr>
            <p:ph type="ftr" sz="quarter" idx="11"/>
          </p:nvPr>
        </p:nvSpPr>
        <p:spPr>
          <a:xfrm>
            <a:off x="2764639" y="6526932"/>
            <a:ext cx="3617103" cy="230832"/>
          </a:xfrm>
        </p:spPr>
        <p:txBody>
          <a:bodyPr>
            <a:spAutoFit/>
          </a:bodyPr>
          <a:lstStyle/>
          <a:p>
            <a:r>
              <a:rPr lang="en-US" dirty="0" smtClean="0">
                <a:solidFill>
                  <a:schemeClr val="bg1">
                    <a:lumMod val="50000"/>
                  </a:schemeClr>
                </a:solidFill>
              </a:rPr>
              <a:t>RBI</a:t>
            </a:r>
            <a:endParaRPr lang="en-US" dirty="0">
              <a:solidFill>
                <a:schemeClr val="bg1">
                  <a:lumMod val="50000"/>
                </a:schemeClr>
              </a:solidFill>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solidFill>
                  <a:schemeClr val="bg1">
                    <a:lumMod val="50000"/>
                  </a:schemeClr>
                </a:solidFill>
              </a:rPr>
              <a:pPr/>
              <a:t>14</a:t>
            </a:fld>
            <a:endParaRPr lang="en-US">
              <a:solidFill>
                <a:schemeClr val="bg1">
                  <a:lumMod val="50000"/>
                </a:schemeClr>
              </a:solidFill>
            </a:endParaRPr>
          </a:p>
        </p:txBody>
      </p:sp>
      <p:cxnSp>
        <p:nvCxnSpPr>
          <p:cNvPr id="8" name="Straight Connector 7"/>
          <p:cNvCxnSpPr/>
          <p:nvPr/>
        </p:nvCxnSpPr>
        <p:spPr>
          <a:xfrm>
            <a:off x="228600" y="685800"/>
            <a:ext cx="860271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Slide Number Placeholder 5"/>
          <p:cNvSpPr txBox="1">
            <a:spLocks/>
          </p:cNvSpPr>
          <p:nvPr/>
        </p:nvSpPr>
        <p:spPr>
          <a:xfrm>
            <a:off x="7847293" y="6492875"/>
            <a:ext cx="98401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14</a:t>
            </a:fld>
            <a:endParaRPr lang="en-US"/>
          </a:p>
        </p:txBody>
      </p:sp>
      <p:sp>
        <p:nvSpPr>
          <p:cNvPr id="34" name="Slide Number Placeholder 5"/>
          <p:cNvSpPr txBox="1">
            <a:spLocks/>
          </p:cNvSpPr>
          <p:nvPr/>
        </p:nvSpPr>
        <p:spPr>
          <a:xfrm>
            <a:off x="6984731" y="652025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AAA120-4D1C-4369-B0E0-6040F3AAF914}" type="slidenum">
              <a:rPr lang="en-US" smtClean="0"/>
              <a:pPr/>
              <a:t>14</a:t>
            </a:fld>
            <a:endParaRPr lang="en-US" dirty="0"/>
          </a:p>
        </p:txBody>
      </p:sp>
      <p:sp>
        <p:nvSpPr>
          <p:cNvPr id="15" name="Title 1"/>
          <p:cNvSpPr txBox="1">
            <a:spLocks/>
          </p:cNvSpPr>
          <p:nvPr/>
        </p:nvSpPr>
        <p:spPr>
          <a:xfrm>
            <a:off x="451186" y="990513"/>
            <a:ext cx="8078787" cy="559183"/>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IN" sz="1800" b="1" dirty="0" smtClean="0">
                <a:latin typeface="Arial" panose="020B0604020202020204" pitchFamily="34" charset="0"/>
                <a:cs typeface="Arial" panose="020B0604020202020204" pitchFamily="34" charset="0"/>
              </a:rPr>
              <a:t>Trends in RTGS</a:t>
            </a:r>
            <a:endParaRPr lang="en-IN" sz="1800" b="1" dirty="0">
              <a:latin typeface="Arial" panose="020B0604020202020204" pitchFamily="34" charset="0"/>
              <a:cs typeface="Arial" panose="020B0604020202020204" pitchFamily="34" charset="0"/>
            </a:endParaRPr>
          </a:p>
        </p:txBody>
      </p:sp>
      <p:graphicFrame>
        <p:nvGraphicFramePr>
          <p:cNvPr id="16" name="Content Placeholder 5"/>
          <p:cNvGraphicFramePr>
            <a:graphicFrameLocks noGrp="1"/>
          </p:cNvGraphicFramePr>
          <p:nvPr>
            <p:ph idx="1"/>
            <p:extLst>
              <p:ext uri="{D42A27DB-BD31-4B8C-83A1-F6EECF244321}">
                <p14:modId xmlns:p14="http://schemas.microsoft.com/office/powerpoint/2010/main" val="150175561"/>
              </p:ext>
            </p:extLst>
          </p:nvPr>
        </p:nvGraphicFramePr>
        <p:xfrm>
          <a:off x="1219200" y="1447800"/>
          <a:ext cx="6553200" cy="30108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555365391"/>
              </p:ext>
            </p:extLst>
          </p:nvPr>
        </p:nvGraphicFramePr>
        <p:xfrm>
          <a:off x="968181" y="4644253"/>
          <a:ext cx="7429500" cy="1701546"/>
        </p:xfrm>
        <a:graphic>
          <a:graphicData uri="http://schemas.openxmlformats.org/drawingml/2006/table">
            <a:tbl>
              <a:tblPr>
                <a:tableStyleId>{5C22544A-7EE6-4342-B048-85BDC9FD1C3A}</a:tableStyleId>
              </a:tblPr>
              <a:tblGrid>
                <a:gridCol w="7429500"/>
              </a:tblGrid>
              <a:tr h="1701546">
                <a:tc>
                  <a:txBody>
                    <a:bodyPr/>
                    <a:lstStyle/>
                    <a:p>
                      <a:pPr marL="342900" lvl="0" indent="-342900" algn="just">
                        <a:lnSpc>
                          <a:spcPct val="115000"/>
                        </a:lnSpc>
                        <a:spcAft>
                          <a:spcPts val="0"/>
                        </a:spcAft>
                        <a:buFont typeface="Symbol" panose="05050102010706020507" pitchFamily="18" charset="2"/>
                        <a:buChar char=""/>
                      </a:pPr>
                      <a:r>
                        <a:rPr lang="en-IN" sz="1400" dirty="0">
                          <a:effectLst/>
                        </a:rPr>
                        <a:t>The RTGS volume and value registered a y-o-y growth of 16% and 23% in Jun 18. However, RTGS volume declined by a percentage point in Jun 18 over May 18 mainly due to decline in interbank transactions, but value registered a growth of 8% during the same period. </a:t>
                      </a:r>
                      <a:endParaRPr lang="en-IN" sz="1800" dirty="0">
                        <a:effectLst/>
                      </a:endParaRPr>
                    </a:p>
                    <a:p>
                      <a:pPr marL="342900" lvl="0" indent="-342900" algn="just">
                        <a:lnSpc>
                          <a:spcPct val="115000"/>
                        </a:lnSpc>
                        <a:spcAft>
                          <a:spcPts val="1000"/>
                        </a:spcAft>
                        <a:buFont typeface="Symbol" panose="05050102010706020507" pitchFamily="18" charset="2"/>
                        <a:buChar char=""/>
                      </a:pPr>
                      <a:r>
                        <a:rPr lang="en-IN" sz="1400" dirty="0">
                          <a:effectLst/>
                        </a:rPr>
                        <a:t>The average value per transaction (AVPT) was approximately </a:t>
                      </a:r>
                      <a:r>
                        <a:rPr lang="en-IN" sz="1400" dirty="0" err="1">
                          <a:effectLst/>
                        </a:rPr>
                        <a:t>Rs</a:t>
                      </a:r>
                      <a:r>
                        <a:rPr lang="en-IN" sz="1400" dirty="0">
                          <a:effectLst/>
                        </a:rPr>
                        <a:t> 9.99 million during Jun 18(Chart 1). AVPT was </a:t>
                      </a:r>
                      <a:r>
                        <a:rPr lang="en-IN" sz="1400" dirty="0" err="1">
                          <a:effectLst/>
                        </a:rPr>
                        <a:t>Rs</a:t>
                      </a:r>
                      <a:r>
                        <a:rPr lang="en-IN" sz="1400" dirty="0">
                          <a:effectLst/>
                        </a:rPr>
                        <a:t>. 9.44 million and </a:t>
                      </a:r>
                      <a:r>
                        <a:rPr lang="en-IN" sz="1400" dirty="0" err="1">
                          <a:effectLst/>
                        </a:rPr>
                        <a:t>Rs</a:t>
                      </a:r>
                      <a:r>
                        <a:rPr lang="en-IN" sz="1400" dirty="0">
                          <a:effectLst/>
                        </a:rPr>
                        <a:t>. 9.50 million in Jun 17 and Jun 16 respectively.</a:t>
                      </a:r>
                      <a:endParaRPr lang="en-IN" sz="1800" dirty="0">
                        <a:effectLst/>
                        <a:latin typeface="Calibri" panose="020F0502020204030204" pitchFamily="34" charset="0"/>
                        <a:ea typeface="Calibri" panose="020F0502020204030204" pitchFamily="34" charset="0"/>
                        <a:cs typeface="Mangal"/>
                      </a:endParaRPr>
                    </a:p>
                  </a:txBody>
                  <a:tcPr marL="114300" marR="114300" marT="0" marB="0"/>
                </a:tc>
              </a:tr>
            </a:tbl>
          </a:graphicData>
        </a:graphic>
      </p:graphicFrame>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17160" t="19056" r="17470" b="1"/>
          <a:stretch/>
        </p:blipFill>
        <p:spPr>
          <a:xfrm>
            <a:off x="8078787" y="0"/>
            <a:ext cx="1068533" cy="1088415"/>
          </a:xfrm>
          <a:prstGeom prst="rect">
            <a:avLst/>
          </a:prstGeom>
        </p:spPr>
      </p:pic>
    </p:spTree>
    <p:extLst>
      <p:ext uri="{BB962C8B-B14F-4D97-AF65-F5344CB8AC3E}">
        <p14:creationId xmlns:p14="http://schemas.microsoft.com/office/powerpoint/2010/main" val="18312520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94" y="-4011"/>
            <a:ext cx="7886700" cy="689811"/>
          </a:xfrm>
        </p:spPr>
        <p:txBody>
          <a:bodyPr>
            <a:noAutofit/>
          </a:bodyPr>
          <a:lstStyle/>
          <a:p>
            <a:pPr>
              <a:spcBef>
                <a:spcPts val="600"/>
              </a:spcBef>
              <a:defRPr/>
            </a:pPr>
            <a:r>
              <a:rPr lang="en-US" sz="2800" b="1" dirty="0" smtClean="0">
                <a:latin typeface="Arial" pitchFamily="34" charset="0"/>
                <a:cs typeface="Arial" pitchFamily="34" charset="0"/>
              </a:rPr>
              <a:t>Growth in Payment Systems (3/5)</a:t>
            </a:r>
            <a:endParaRPr lang="en-US" sz="2800" b="1" dirty="0">
              <a:latin typeface="Arial" pitchFamily="34" charset="0"/>
              <a:cs typeface="Arial" pitchFamily="34" charset="0"/>
            </a:endParaRPr>
          </a:p>
        </p:txBody>
      </p:sp>
      <p:sp>
        <p:nvSpPr>
          <p:cNvPr id="11" name="Footer Placeholder 10"/>
          <p:cNvSpPr>
            <a:spLocks noGrp="1"/>
          </p:cNvSpPr>
          <p:nvPr>
            <p:ph type="ftr" sz="quarter" idx="11"/>
          </p:nvPr>
        </p:nvSpPr>
        <p:spPr>
          <a:xfrm>
            <a:off x="2764639" y="6526932"/>
            <a:ext cx="3617103" cy="230832"/>
          </a:xfrm>
        </p:spPr>
        <p:txBody>
          <a:bodyPr>
            <a:spAutoFit/>
          </a:bodyPr>
          <a:lstStyle/>
          <a:p>
            <a:r>
              <a:rPr lang="en-US" dirty="0" smtClean="0">
                <a:solidFill>
                  <a:schemeClr val="bg1">
                    <a:lumMod val="50000"/>
                  </a:schemeClr>
                </a:solidFill>
              </a:rPr>
              <a:t>RBI</a:t>
            </a:r>
            <a:endParaRPr lang="en-US" dirty="0">
              <a:solidFill>
                <a:schemeClr val="bg1">
                  <a:lumMod val="50000"/>
                </a:schemeClr>
              </a:solidFill>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solidFill>
                  <a:schemeClr val="bg1">
                    <a:lumMod val="50000"/>
                  </a:schemeClr>
                </a:solidFill>
              </a:rPr>
              <a:pPr/>
              <a:t>15</a:t>
            </a:fld>
            <a:endParaRPr lang="en-US">
              <a:solidFill>
                <a:schemeClr val="bg1">
                  <a:lumMod val="50000"/>
                </a:schemeClr>
              </a:solidFill>
            </a:endParaRPr>
          </a:p>
        </p:txBody>
      </p:sp>
      <p:cxnSp>
        <p:nvCxnSpPr>
          <p:cNvPr id="8" name="Straight Connector 7"/>
          <p:cNvCxnSpPr/>
          <p:nvPr/>
        </p:nvCxnSpPr>
        <p:spPr>
          <a:xfrm>
            <a:off x="228600" y="685800"/>
            <a:ext cx="860271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Slide Number Placeholder 5"/>
          <p:cNvSpPr txBox="1">
            <a:spLocks/>
          </p:cNvSpPr>
          <p:nvPr/>
        </p:nvSpPr>
        <p:spPr>
          <a:xfrm>
            <a:off x="7847293" y="6492875"/>
            <a:ext cx="98401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15</a:t>
            </a:fld>
            <a:endParaRPr lang="en-US"/>
          </a:p>
        </p:txBody>
      </p:sp>
      <p:sp>
        <p:nvSpPr>
          <p:cNvPr id="34" name="Slide Number Placeholder 5"/>
          <p:cNvSpPr txBox="1">
            <a:spLocks/>
          </p:cNvSpPr>
          <p:nvPr/>
        </p:nvSpPr>
        <p:spPr>
          <a:xfrm>
            <a:off x="6984731" y="652025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AAA120-4D1C-4369-B0E0-6040F3AAF914}" type="slidenum">
              <a:rPr lang="en-US" smtClean="0"/>
              <a:pPr/>
              <a:t>15</a:t>
            </a:fld>
            <a:endParaRPr lang="en-US" dirty="0"/>
          </a:p>
        </p:txBody>
      </p:sp>
      <p:sp>
        <p:nvSpPr>
          <p:cNvPr id="15" name="Title 1"/>
          <p:cNvSpPr txBox="1">
            <a:spLocks/>
          </p:cNvSpPr>
          <p:nvPr/>
        </p:nvSpPr>
        <p:spPr>
          <a:xfrm>
            <a:off x="451186" y="990513"/>
            <a:ext cx="8078787" cy="559183"/>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IN" sz="1800" b="1" dirty="0" smtClean="0">
                <a:latin typeface="Arial" panose="020B0604020202020204" pitchFamily="34" charset="0"/>
                <a:cs typeface="Arial" panose="020B0604020202020204" pitchFamily="34" charset="0"/>
              </a:rPr>
              <a:t>Trends in NEFT</a:t>
            </a:r>
            <a:endParaRPr lang="en-IN" sz="1800" b="1" dirty="0">
              <a:latin typeface="Arial" panose="020B0604020202020204" pitchFamily="34" charset="0"/>
              <a:cs typeface="Arial" panose="020B0604020202020204" pitchFamily="34" charset="0"/>
            </a:endParaRPr>
          </a:p>
        </p:txBody>
      </p:sp>
      <p:graphicFrame>
        <p:nvGraphicFramePr>
          <p:cNvPr id="13" name="Chart 12"/>
          <p:cNvGraphicFramePr/>
          <p:nvPr>
            <p:extLst>
              <p:ext uri="{D42A27DB-BD31-4B8C-83A1-F6EECF244321}">
                <p14:modId xmlns:p14="http://schemas.microsoft.com/office/powerpoint/2010/main" val="51757709"/>
              </p:ext>
            </p:extLst>
          </p:nvPr>
        </p:nvGraphicFramePr>
        <p:xfrm>
          <a:off x="1066800" y="1447800"/>
          <a:ext cx="7086599" cy="3505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239482696"/>
              </p:ext>
            </p:extLst>
          </p:nvPr>
        </p:nvGraphicFramePr>
        <p:xfrm>
          <a:off x="1102104" y="4778206"/>
          <a:ext cx="7429500" cy="1701546"/>
        </p:xfrm>
        <a:graphic>
          <a:graphicData uri="http://schemas.openxmlformats.org/drawingml/2006/table">
            <a:tbl>
              <a:tblPr>
                <a:tableStyleId>{5C22544A-7EE6-4342-B048-85BDC9FD1C3A}</a:tableStyleId>
              </a:tblPr>
              <a:tblGrid>
                <a:gridCol w="7429500"/>
              </a:tblGrid>
              <a:tr h="1701546">
                <a:tc>
                  <a:txBody>
                    <a:bodyPr/>
                    <a:lstStyle/>
                    <a:p>
                      <a:pPr marL="342900" lvl="0" indent="-342900" algn="just">
                        <a:lnSpc>
                          <a:spcPct val="115000"/>
                        </a:lnSpc>
                        <a:spcAft>
                          <a:spcPts val="0"/>
                        </a:spcAft>
                        <a:buFont typeface="Symbol" panose="05050102010706020507" pitchFamily="18" charset="2"/>
                        <a:buChar char=""/>
                      </a:pPr>
                      <a:r>
                        <a:rPr lang="en-IN" sz="1600" dirty="0">
                          <a:effectLst/>
                          <a:latin typeface="Arial" panose="020B0604020202020204" pitchFamily="34" charset="0"/>
                          <a:ea typeface="Calibri" panose="020F0502020204030204" pitchFamily="34" charset="0"/>
                          <a:cs typeface="Mangal"/>
                        </a:rPr>
                        <a:t>NEFT volume and value registered a growth of 16% and 50% respectively in Jun 18 over Jun 17</a:t>
                      </a:r>
                      <a:r>
                        <a:rPr lang="en-IN" sz="1600" b="1" dirty="0">
                          <a:effectLst/>
                          <a:latin typeface="Arial" panose="020B0604020202020204" pitchFamily="34" charset="0"/>
                          <a:ea typeface="Calibri" panose="020F0502020204030204" pitchFamily="34" charset="0"/>
                          <a:cs typeface="Mangal"/>
                        </a:rPr>
                        <a:t> Chart 2</a:t>
                      </a:r>
                      <a:r>
                        <a:rPr lang="en-IN" sz="1600" dirty="0">
                          <a:effectLst/>
                          <a:latin typeface="Arial" panose="020B0604020202020204" pitchFamily="34" charset="0"/>
                          <a:ea typeface="Calibri" panose="020F0502020204030204" pitchFamily="34" charset="0"/>
                          <a:cs typeface="Mangal"/>
                        </a:rPr>
                        <a:t>). </a:t>
                      </a:r>
                      <a:r>
                        <a:rPr lang="en-IN" sz="1600" b="1" dirty="0">
                          <a:solidFill>
                            <a:srgbClr val="FF0000"/>
                          </a:solidFill>
                          <a:effectLst/>
                          <a:latin typeface="Arial" panose="020B0604020202020204" pitchFamily="34" charset="0"/>
                          <a:ea typeface="Calibri" panose="020F0502020204030204" pitchFamily="34" charset="0"/>
                          <a:cs typeface="Mangal"/>
                        </a:rPr>
                        <a:t> </a:t>
                      </a:r>
                      <a:r>
                        <a:rPr lang="en-IN" sz="1600" dirty="0">
                          <a:effectLst/>
                          <a:latin typeface="Arial" panose="020B0604020202020204" pitchFamily="34" charset="0"/>
                          <a:ea typeface="Calibri" panose="020F0502020204030204" pitchFamily="34" charset="0"/>
                          <a:cs typeface="Mangal"/>
                        </a:rPr>
                        <a:t>Similarly</a:t>
                      </a:r>
                      <a:r>
                        <a:rPr lang="en-IN" sz="1600" b="1" dirty="0">
                          <a:solidFill>
                            <a:srgbClr val="FF0000"/>
                          </a:solidFill>
                          <a:effectLst/>
                          <a:latin typeface="Arial" panose="020B0604020202020204" pitchFamily="34" charset="0"/>
                          <a:ea typeface="Calibri" panose="020F0502020204030204" pitchFamily="34" charset="0"/>
                          <a:cs typeface="Mangal"/>
                        </a:rPr>
                        <a:t>, </a:t>
                      </a:r>
                      <a:r>
                        <a:rPr lang="en-IN" sz="1600" dirty="0">
                          <a:effectLst/>
                          <a:latin typeface="Arial" panose="020B0604020202020204" pitchFamily="34" charset="0"/>
                          <a:ea typeface="Calibri" panose="020F0502020204030204" pitchFamily="34" charset="0"/>
                          <a:cs typeface="Mangal"/>
                        </a:rPr>
                        <a:t>NEFT volume and value registered a growth of 2% and 11% in Jun 18 over May 18 respectively.</a:t>
                      </a:r>
                      <a:endParaRPr lang="en-IN" sz="2000" dirty="0">
                        <a:effectLst/>
                        <a:latin typeface="Calibri" panose="020F0502020204030204" pitchFamily="34" charset="0"/>
                        <a:ea typeface="Calibri" panose="020F0502020204030204" pitchFamily="34" charset="0"/>
                        <a:cs typeface="Mangal"/>
                      </a:endParaRPr>
                    </a:p>
                    <a:p>
                      <a:pPr marL="342900" lvl="0" indent="-342900" algn="just">
                        <a:lnSpc>
                          <a:spcPct val="115000"/>
                        </a:lnSpc>
                        <a:spcAft>
                          <a:spcPts val="1000"/>
                        </a:spcAft>
                        <a:buFont typeface="Symbol" panose="05050102010706020507" pitchFamily="18" charset="2"/>
                        <a:buChar char=""/>
                      </a:pPr>
                      <a:r>
                        <a:rPr lang="en-IN" sz="1600" dirty="0">
                          <a:effectLst/>
                          <a:latin typeface="Arial" panose="020B0604020202020204" pitchFamily="34" charset="0"/>
                          <a:ea typeface="Calibri" panose="020F0502020204030204" pitchFamily="34" charset="0"/>
                          <a:cs typeface="Mangal"/>
                        </a:rPr>
                        <a:t>The average value per transaction was approximately </a:t>
                      </a:r>
                      <a:r>
                        <a:rPr lang="en-IN" sz="1600" dirty="0" err="1">
                          <a:effectLst/>
                          <a:latin typeface="Arial" panose="020B0604020202020204" pitchFamily="34" charset="0"/>
                          <a:ea typeface="Calibri" panose="020F0502020204030204" pitchFamily="34" charset="0"/>
                          <a:cs typeface="Mangal"/>
                        </a:rPr>
                        <a:t>Rs</a:t>
                      </a:r>
                      <a:r>
                        <a:rPr lang="en-IN" sz="1600" dirty="0">
                          <a:effectLst/>
                          <a:latin typeface="Arial" panose="020B0604020202020204" pitchFamily="34" charset="0"/>
                          <a:ea typeface="Calibri" panose="020F0502020204030204" pitchFamily="34" charset="0"/>
                          <a:cs typeface="Mangal"/>
                        </a:rPr>
                        <a:t> 1,07,348 during Jun 18, which was higher than May 18 (it was </a:t>
                      </a:r>
                      <a:r>
                        <a:rPr lang="en-IN" sz="1600" dirty="0" err="1">
                          <a:effectLst/>
                          <a:latin typeface="Arial" panose="020B0604020202020204" pitchFamily="34" charset="0"/>
                          <a:ea typeface="Calibri" panose="020F0502020204030204" pitchFamily="34" charset="0"/>
                          <a:cs typeface="Mangal"/>
                        </a:rPr>
                        <a:t>Rs</a:t>
                      </a:r>
                      <a:r>
                        <a:rPr lang="en-IN" sz="1600" dirty="0">
                          <a:effectLst/>
                          <a:latin typeface="Arial" panose="020B0604020202020204" pitchFamily="34" charset="0"/>
                          <a:ea typeface="Calibri" panose="020F0502020204030204" pitchFamily="34" charset="0"/>
                          <a:cs typeface="Mangal"/>
                        </a:rPr>
                        <a:t> 99,193)</a:t>
                      </a:r>
                      <a:endParaRPr lang="en-IN" sz="2000" dirty="0">
                        <a:effectLst/>
                        <a:latin typeface="Calibri" panose="020F0502020204030204" pitchFamily="34" charset="0"/>
                        <a:ea typeface="Calibri" panose="020F0502020204030204" pitchFamily="34" charset="0"/>
                        <a:cs typeface="Mangal"/>
                      </a:endParaRPr>
                    </a:p>
                  </a:txBody>
                  <a:tcPr marL="114300" marR="114300" marT="0" marB="0"/>
                </a:tc>
              </a:tr>
            </a:tbl>
          </a:graphicData>
        </a:graphic>
      </p:graphicFrame>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17160" t="19056" r="17470" b="1"/>
          <a:stretch/>
        </p:blipFill>
        <p:spPr>
          <a:xfrm>
            <a:off x="8078787" y="6320"/>
            <a:ext cx="1068533" cy="1088415"/>
          </a:xfrm>
          <a:prstGeom prst="rect">
            <a:avLst/>
          </a:prstGeom>
        </p:spPr>
      </p:pic>
    </p:spTree>
    <p:extLst>
      <p:ext uri="{BB962C8B-B14F-4D97-AF65-F5344CB8AC3E}">
        <p14:creationId xmlns:p14="http://schemas.microsoft.com/office/powerpoint/2010/main" val="3686325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94" y="-4011"/>
            <a:ext cx="7886700" cy="689811"/>
          </a:xfrm>
        </p:spPr>
        <p:txBody>
          <a:bodyPr>
            <a:noAutofit/>
          </a:bodyPr>
          <a:lstStyle/>
          <a:p>
            <a:pPr>
              <a:spcBef>
                <a:spcPts val="600"/>
              </a:spcBef>
              <a:defRPr/>
            </a:pPr>
            <a:r>
              <a:rPr lang="en-US" sz="2800" b="1" dirty="0" smtClean="0">
                <a:latin typeface="Arial" pitchFamily="34" charset="0"/>
                <a:cs typeface="Arial" pitchFamily="34" charset="0"/>
              </a:rPr>
              <a:t>Growth in Payment Systems (4/5)</a:t>
            </a:r>
            <a:endParaRPr lang="en-US" sz="2800" b="1" dirty="0">
              <a:latin typeface="Arial" pitchFamily="34" charset="0"/>
              <a:cs typeface="Arial" pitchFamily="34" charset="0"/>
            </a:endParaRPr>
          </a:p>
        </p:txBody>
      </p:sp>
      <p:sp>
        <p:nvSpPr>
          <p:cNvPr id="11" name="Footer Placeholder 10"/>
          <p:cNvSpPr>
            <a:spLocks noGrp="1"/>
          </p:cNvSpPr>
          <p:nvPr>
            <p:ph type="ftr" sz="quarter" idx="11"/>
          </p:nvPr>
        </p:nvSpPr>
        <p:spPr>
          <a:xfrm>
            <a:off x="2764639" y="6526932"/>
            <a:ext cx="3617103" cy="230832"/>
          </a:xfrm>
        </p:spPr>
        <p:txBody>
          <a:bodyPr>
            <a:spAutoFit/>
          </a:bodyPr>
          <a:lstStyle/>
          <a:p>
            <a:r>
              <a:rPr lang="en-US" dirty="0" smtClean="0">
                <a:solidFill>
                  <a:schemeClr val="bg1">
                    <a:lumMod val="50000"/>
                  </a:schemeClr>
                </a:solidFill>
              </a:rPr>
              <a:t>RBI</a:t>
            </a:r>
            <a:endParaRPr lang="en-US" dirty="0">
              <a:solidFill>
                <a:schemeClr val="bg1">
                  <a:lumMod val="50000"/>
                </a:schemeClr>
              </a:solidFill>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solidFill>
                  <a:schemeClr val="bg1">
                    <a:lumMod val="50000"/>
                  </a:schemeClr>
                </a:solidFill>
              </a:rPr>
              <a:pPr/>
              <a:t>16</a:t>
            </a:fld>
            <a:endParaRPr lang="en-US">
              <a:solidFill>
                <a:schemeClr val="bg1">
                  <a:lumMod val="50000"/>
                </a:schemeClr>
              </a:solidFill>
            </a:endParaRPr>
          </a:p>
        </p:txBody>
      </p:sp>
      <p:cxnSp>
        <p:nvCxnSpPr>
          <p:cNvPr id="8" name="Straight Connector 7"/>
          <p:cNvCxnSpPr/>
          <p:nvPr/>
        </p:nvCxnSpPr>
        <p:spPr>
          <a:xfrm>
            <a:off x="228600" y="685800"/>
            <a:ext cx="860271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Slide Number Placeholder 5"/>
          <p:cNvSpPr txBox="1">
            <a:spLocks/>
          </p:cNvSpPr>
          <p:nvPr/>
        </p:nvSpPr>
        <p:spPr>
          <a:xfrm>
            <a:off x="7847293" y="6492875"/>
            <a:ext cx="98401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16</a:t>
            </a:fld>
            <a:endParaRPr lang="en-US"/>
          </a:p>
        </p:txBody>
      </p:sp>
      <p:sp>
        <p:nvSpPr>
          <p:cNvPr id="34" name="Slide Number Placeholder 5"/>
          <p:cNvSpPr txBox="1">
            <a:spLocks/>
          </p:cNvSpPr>
          <p:nvPr/>
        </p:nvSpPr>
        <p:spPr>
          <a:xfrm>
            <a:off x="6984731" y="652025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AAA120-4D1C-4369-B0E0-6040F3AAF914}" type="slidenum">
              <a:rPr lang="en-US" smtClean="0"/>
              <a:pPr/>
              <a:t>16</a:t>
            </a:fld>
            <a:endParaRPr lang="en-US" dirty="0"/>
          </a:p>
        </p:txBody>
      </p:sp>
      <p:sp>
        <p:nvSpPr>
          <p:cNvPr id="15" name="Title 1"/>
          <p:cNvSpPr txBox="1">
            <a:spLocks/>
          </p:cNvSpPr>
          <p:nvPr/>
        </p:nvSpPr>
        <p:spPr>
          <a:xfrm>
            <a:off x="451186" y="990513"/>
            <a:ext cx="8078787" cy="559183"/>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IN" sz="1800" b="1" dirty="0" smtClean="0">
                <a:latin typeface="Arial" panose="020B0604020202020204" pitchFamily="34" charset="0"/>
                <a:cs typeface="Arial" panose="020B0604020202020204" pitchFamily="34" charset="0"/>
              </a:rPr>
              <a:t>Trends in Card Payments</a:t>
            </a:r>
            <a:endParaRPr lang="en-IN" sz="1800" b="1" dirty="0">
              <a:latin typeface="Arial" panose="020B0604020202020204" pitchFamily="34" charset="0"/>
              <a:cs typeface="Arial" panose="020B0604020202020204" pitchFamily="34" charset="0"/>
            </a:endParaRPr>
          </a:p>
        </p:txBody>
      </p:sp>
      <p:graphicFrame>
        <p:nvGraphicFramePr>
          <p:cNvPr id="16" name="Chart 15"/>
          <p:cNvGraphicFramePr/>
          <p:nvPr>
            <p:extLst>
              <p:ext uri="{D42A27DB-BD31-4B8C-83A1-F6EECF244321}">
                <p14:modId xmlns:p14="http://schemas.microsoft.com/office/powerpoint/2010/main" val="1740818098"/>
              </p:ext>
            </p:extLst>
          </p:nvPr>
        </p:nvGraphicFramePr>
        <p:xfrm>
          <a:off x="552450" y="1625896"/>
          <a:ext cx="3733800" cy="2667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p:nvPr>
            <p:extLst>
              <p:ext uri="{D42A27DB-BD31-4B8C-83A1-F6EECF244321}">
                <p14:modId xmlns:p14="http://schemas.microsoft.com/office/powerpoint/2010/main" val="4056071696"/>
              </p:ext>
            </p:extLst>
          </p:nvPr>
        </p:nvGraphicFramePr>
        <p:xfrm>
          <a:off x="4286250" y="1549696"/>
          <a:ext cx="4343400" cy="2514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906041454"/>
              </p:ext>
            </p:extLst>
          </p:nvPr>
        </p:nvGraphicFramePr>
        <p:xfrm>
          <a:off x="1064554" y="4481513"/>
          <a:ext cx="7429500" cy="2057400"/>
        </p:xfrm>
        <a:graphic>
          <a:graphicData uri="http://schemas.openxmlformats.org/drawingml/2006/table">
            <a:tbl>
              <a:tblPr>
                <a:tableStyleId>{5C22544A-7EE6-4342-B048-85BDC9FD1C3A}</a:tableStyleId>
              </a:tblPr>
              <a:tblGrid>
                <a:gridCol w="7429500"/>
              </a:tblGrid>
              <a:tr h="2057400">
                <a:tc>
                  <a:txBody>
                    <a:bodyPr/>
                    <a:lstStyle/>
                    <a:p>
                      <a:pPr marL="342900" lvl="0" indent="-342900" algn="just">
                        <a:lnSpc>
                          <a:spcPct val="115000"/>
                        </a:lnSpc>
                        <a:spcAft>
                          <a:spcPts val="0"/>
                        </a:spcAft>
                        <a:buFont typeface="Symbol" panose="05050102010706020507" pitchFamily="18" charset="2"/>
                        <a:buChar char=""/>
                      </a:pPr>
                      <a:r>
                        <a:rPr lang="en-IN" sz="1200" dirty="0">
                          <a:effectLst/>
                          <a:latin typeface="Arial" panose="020B0604020202020204" pitchFamily="34" charset="0"/>
                          <a:ea typeface="Calibri" panose="020F0502020204030204" pitchFamily="34" charset="0"/>
                          <a:cs typeface="Mangal"/>
                        </a:rPr>
                        <a:t>The Volume and value of PPI transactions increased by 8% and 16% in May 18 over Apr 18. Also, y-o-y growth in volume and value of PPI transactions was 26% and 46% in May 18 (</a:t>
                      </a:r>
                      <a:r>
                        <a:rPr lang="en-IN" sz="1200" b="1" dirty="0">
                          <a:effectLst/>
                          <a:latin typeface="Arial" panose="020B0604020202020204" pitchFamily="34" charset="0"/>
                          <a:ea typeface="Calibri" panose="020F0502020204030204" pitchFamily="34" charset="0"/>
                          <a:cs typeface="Mangal"/>
                        </a:rPr>
                        <a:t>Chart 4</a:t>
                      </a:r>
                      <a:r>
                        <a:rPr lang="en-IN" sz="1200" dirty="0">
                          <a:effectLst/>
                          <a:latin typeface="Arial" panose="020B0604020202020204" pitchFamily="34" charset="0"/>
                          <a:ea typeface="Calibri" panose="020F0502020204030204" pitchFamily="34" charset="0"/>
                          <a:cs typeface="Mangal"/>
                        </a:rPr>
                        <a:t>).</a:t>
                      </a:r>
                      <a:endParaRPr lang="en-IN" sz="1600" dirty="0">
                        <a:effectLst/>
                        <a:latin typeface="Calibri" panose="020F0502020204030204" pitchFamily="34" charset="0"/>
                        <a:ea typeface="Calibri" panose="020F0502020204030204" pitchFamily="34" charset="0"/>
                        <a:cs typeface="Mangal"/>
                      </a:endParaRPr>
                    </a:p>
                    <a:p>
                      <a:pPr marL="342900" lvl="0" indent="-342900" algn="just">
                        <a:lnSpc>
                          <a:spcPct val="115000"/>
                        </a:lnSpc>
                        <a:spcAft>
                          <a:spcPts val="0"/>
                        </a:spcAft>
                        <a:buFont typeface="Symbol" panose="05050102010706020507" pitchFamily="18" charset="2"/>
                        <a:buChar char=""/>
                      </a:pPr>
                      <a:r>
                        <a:rPr lang="en-IN" sz="1200" dirty="0">
                          <a:effectLst/>
                          <a:latin typeface="Arial" panose="020B0604020202020204" pitchFamily="34" charset="0"/>
                          <a:ea typeface="Calibri" panose="020F0502020204030204" pitchFamily="34" charset="0"/>
                          <a:cs typeface="Mangal"/>
                        </a:rPr>
                        <a:t>PPIs volume and value grew by 26% and 46% in May 18 over May 17. </a:t>
                      </a:r>
                      <a:endParaRPr lang="en-IN" sz="1600" dirty="0">
                        <a:effectLst/>
                        <a:latin typeface="Calibri" panose="020F0502020204030204" pitchFamily="34" charset="0"/>
                        <a:ea typeface="Calibri" panose="020F0502020204030204" pitchFamily="34" charset="0"/>
                        <a:cs typeface="Mangal"/>
                      </a:endParaRPr>
                    </a:p>
                    <a:p>
                      <a:pPr marL="342900" marR="0" lvl="0" indent="-342900" algn="just" defTabSz="457200" rtl="0" eaLnBrk="1" fontAlgn="auto" latinLnBrk="0" hangingPunct="1">
                        <a:lnSpc>
                          <a:spcPct val="115000"/>
                        </a:lnSpc>
                        <a:spcBef>
                          <a:spcPts val="0"/>
                        </a:spcBef>
                        <a:spcAft>
                          <a:spcPts val="1000"/>
                        </a:spcAft>
                        <a:buClrTx/>
                        <a:buSzTx/>
                        <a:buFont typeface="Symbol" panose="05050102010706020507" pitchFamily="18" charset="2"/>
                        <a:buChar char=""/>
                        <a:tabLst/>
                        <a:defRPr/>
                      </a:pPr>
                      <a:r>
                        <a:rPr lang="en-IN" sz="1200" dirty="0">
                          <a:effectLst/>
                          <a:latin typeface="Arial" panose="020B0604020202020204" pitchFamily="34" charset="0"/>
                          <a:ea typeface="Calibri" panose="020F0502020204030204" pitchFamily="34" charset="0"/>
                          <a:cs typeface="Mangal"/>
                        </a:rPr>
                        <a:t>The volume and value of Cards at POS transactions have been steadily growing since Feb 2018.  </a:t>
                      </a:r>
                      <a:r>
                        <a:rPr lang="en-IN" sz="1200" kern="1200" dirty="0">
                          <a:solidFill>
                            <a:schemeClr val="dk1"/>
                          </a:solidFill>
                          <a:effectLst/>
                          <a:latin typeface="Arial" panose="020B0604020202020204" pitchFamily="34" charset="0"/>
                          <a:ea typeface="Calibri" panose="020F0502020204030204" pitchFamily="34" charset="0"/>
                          <a:cs typeface="Mangal"/>
                        </a:rPr>
                        <a:t>The y-o-y growth for volume and value of Cards at POS was 30% and 28% respectively in May 18. The average value per transaction was </a:t>
                      </a:r>
                      <a:r>
                        <a:rPr lang="en-IN" sz="1200" kern="1200" dirty="0" err="1">
                          <a:solidFill>
                            <a:schemeClr val="dk1"/>
                          </a:solidFill>
                          <a:effectLst/>
                          <a:latin typeface="Arial" panose="020B0604020202020204" pitchFamily="34" charset="0"/>
                          <a:ea typeface="Calibri" panose="020F0502020204030204" pitchFamily="34" charset="0"/>
                          <a:cs typeface="Mangal"/>
                        </a:rPr>
                        <a:t>Rs</a:t>
                      </a:r>
                      <a:r>
                        <a:rPr lang="en-IN" sz="1200" kern="1200" dirty="0">
                          <a:solidFill>
                            <a:schemeClr val="dk1"/>
                          </a:solidFill>
                          <a:effectLst/>
                          <a:latin typeface="Arial" panose="020B0604020202020204" pitchFamily="34" charset="0"/>
                          <a:ea typeface="Calibri" panose="020F0502020204030204" pitchFamily="34" charset="0"/>
                          <a:cs typeface="Mangal"/>
                        </a:rPr>
                        <a:t>. 1,920 in May 18 (Chart 4</a:t>
                      </a:r>
                      <a:r>
                        <a:rPr lang="en-IN" sz="1200" kern="1200" dirty="0" smtClean="0">
                          <a:solidFill>
                            <a:schemeClr val="dk1"/>
                          </a:solidFill>
                          <a:effectLst/>
                          <a:latin typeface="Arial" panose="020B0604020202020204" pitchFamily="34" charset="0"/>
                          <a:ea typeface="Calibri" panose="020F0502020204030204" pitchFamily="34" charset="0"/>
                          <a:cs typeface="Mangal"/>
                        </a:rPr>
                        <a:t>). </a:t>
                      </a:r>
                    </a:p>
                    <a:p>
                      <a:pPr marL="342900" marR="0" lvl="0" indent="-342900" algn="just" defTabSz="457200" rtl="0" eaLnBrk="1" fontAlgn="auto" latinLnBrk="0" hangingPunct="1">
                        <a:lnSpc>
                          <a:spcPct val="115000"/>
                        </a:lnSpc>
                        <a:spcBef>
                          <a:spcPts val="0"/>
                        </a:spcBef>
                        <a:spcAft>
                          <a:spcPts val="1000"/>
                        </a:spcAft>
                        <a:buClrTx/>
                        <a:buSzTx/>
                        <a:buFont typeface="Symbol" panose="05050102010706020507" pitchFamily="18" charset="2"/>
                        <a:buChar char=""/>
                        <a:tabLst/>
                        <a:defRPr/>
                      </a:pPr>
                      <a:r>
                        <a:rPr lang="en-IN" sz="1200" kern="1200" dirty="0" smtClean="0">
                          <a:solidFill>
                            <a:schemeClr val="dk1"/>
                          </a:solidFill>
                          <a:effectLst/>
                          <a:latin typeface="Arial" panose="020B0604020202020204" pitchFamily="34" charset="0"/>
                          <a:ea typeface="Calibri" panose="020F0502020204030204" pitchFamily="34" charset="0"/>
                          <a:cs typeface="Mangal"/>
                        </a:rPr>
                        <a:t>Though the volume of debit cards at POS are almost double than the volume of credit cards at POS, both are moving together in terms of value (Chart 5). </a:t>
                      </a:r>
                    </a:p>
                  </a:txBody>
                  <a:tcPr marL="114300" marR="114300" marT="0" marB="0"/>
                </a:tc>
              </a:tr>
            </a:tbl>
          </a:graphicData>
        </a:graphic>
      </p:graphicFrame>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l="17160" t="19056" r="17470" b="1"/>
          <a:stretch/>
        </p:blipFill>
        <p:spPr>
          <a:xfrm>
            <a:off x="8075467" y="-5299"/>
            <a:ext cx="1068533" cy="1088415"/>
          </a:xfrm>
          <a:prstGeom prst="rect">
            <a:avLst/>
          </a:prstGeom>
        </p:spPr>
      </p:pic>
    </p:spTree>
    <p:extLst>
      <p:ext uri="{BB962C8B-B14F-4D97-AF65-F5344CB8AC3E}">
        <p14:creationId xmlns:p14="http://schemas.microsoft.com/office/powerpoint/2010/main" val="8087188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94" y="-4011"/>
            <a:ext cx="5873648" cy="689811"/>
          </a:xfrm>
        </p:spPr>
        <p:txBody>
          <a:bodyPr>
            <a:noAutofit/>
          </a:bodyPr>
          <a:lstStyle/>
          <a:p>
            <a:pPr>
              <a:spcBef>
                <a:spcPts val="600"/>
              </a:spcBef>
              <a:defRPr/>
            </a:pPr>
            <a:r>
              <a:rPr lang="en-US" sz="2800" b="1" dirty="0" smtClean="0">
                <a:latin typeface="Arial" pitchFamily="34" charset="0"/>
                <a:cs typeface="Arial" pitchFamily="34" charset="0"/>
              </a:rPr>
              <a:t>Growth in Payment Systems (5/5)</a:t>
            </a:r>
            <a:endParaRPr lang="en-US" sz="2800" b="1" dirty="0">
              <a:latin typeface="Arial" pitchFamily="34" charset="0"/>
              <a:cs typeface="Arial" pitchFamily="34" charset="0"/>
            </a:endParaRPr>
          </a:p>
        </p:txBody>
      </p:sp>
      <p:sp>
        <p:nvSpPr>
          <p:cNvPr id="11" name="Footer Placeholder 10"/>
          <p:cNvSpPr>
            <a:spLocks noGrp="1"/>
          </p:cNvSpPr>
          <p:nvPr>
            <p:ph type="ftr" sz="quarter" idx="11"/>
          </p:nvPr>
        </p:nvSpPr>
        <p:spPr>
          <a:xfrm>
            <a:off x="2764639" y="6526932"/>
            <a:ext cx="3617103" cy="230832"/>
          </a:xfrm>
        </p:spPr>
        <p:txBody>
          <a:bodyPr>
            <a:spAutoFit/>
          </a:bodyPr>
          <a:lstStyle/>
          <a:p>
            <a:r>
              <a:rPr lang="en-US" dirty="0" smtClean="0">
                <a:solidFill>
                  <a:schemeClr val="bg1">
                    <a:lumMod val="50000"/>
                  </a:schemeClr>
                </a:solidFill>
              </a:rPr>
              <a:t>RBI</a:t>
            </a:r>
            <a:endParaRPr lang="en-US" dirty="0">
              <a:solidFill>
                <a:schemeClr val="bg1">
                  <a:lumMod val="50000"/>
                </a:schemeClr>
              </a:solidFill>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solidFill>
                  <a:schemeClr val="bg1">
                    <a:lumMod val="50000"/>
                  </a:schemeClr>
                </a:solidFill>
              </a:rPr>
              <a:pPr/>
              <a:t>17</a:t>
            </a:fld>
            <a:endParaRPr lang="en-US">
              <a:solidFill>
                <a:schemeClr val="bg1">
                  <a:lumMod val="50000"/>
                </a:schemeClr>
              </a:solidFill>
            </a:endParaRPr>
          </a:p>
        </p:txBody>
      </p:sp>
      <p:cxnSp>
        <p:nvCxnSpPr>
          <p:cNvPr id="8" name="Straight Connector 7"/>
          <p:cNvCxnSpPr/>
          <p:nvPr/>
        </p:nvCxnSpPr>
        <p:spPr>
          <a:xfrm>
            <a:off x="228600" y="685800"/>
            <a:ext cx="860271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Slide Number Placeholder 5"/>
          <p:cNvSpPr txBox="1">
            <a:spLocks/>
          </p:cNvSpPr>
          <p:nvPr/>
        </p:nvSpPr>
        <p:spPr>
          <a:xfrm>
            <a:off x="7847293" y="6492875"/>
            <a:ext cx="98401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17</a:t>
            </a:fld>
            <a:endParaRPr lang="en-US"/>
          </a:p>
        </p:txBody>
      </p:sp>
      <p:sp>
        <p:nvSpPr>
          <p:cNvPr id="34" name="Slide Number Placeholder 5"/>
          <p:cNvSpPr txBox="1">
            <a:spLocks/>
          </p:cNvSpPr>
          <p:nvPr/>
        </p:nvSpPr>
        <p:spPr>
          <a:xfrm>
            <a:off x="6984731" y="652025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AAA120-4D1C-4369-B0E0-6040F3AAF914}" type="slidenum">
              <a:rPr lang="en-US" smtClean="0"/>
              <a:pPr/>
              <a:t>17</a:t>
            </a:fld>
            <a:endParaRPr lang="en-US" dirty="0"/>
          </a:p>
        </p:txBody>
      </p:sp>
      <p:sp>
        <p:nvSpPr>
          <p:cNvPr id="15" name="Title 1"/>
          <p:cNvSpPr txBox="1">
            <a:spLocks/>
          </p:cNvSpPr>
          <p:nvPr/>
        </p:nvSpPr>
        <p:spPr>
          <a:xfrm>
            <a:off x="451186" y="990513"/>
            <a:ext cx="8078787" cy="381087"/>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IN" sz="1800" b="1" dirty="0" smtClean="0">
                <a:latin typeface="Arial" panose="020B0604020202020204" pitchFamily="34" charset="0"/>
                <a:cs typeface="Arial" panose="020B0604020202020204" pitchFamily="34" charset="0"/>
              </a:rPr>
              <a:t>Ticket Size of Payments</a:t>
            </a:r>
            <a:endParaRPr lang="en-IN" sz="1800" b="1" dirty="0">
              <a:latin typeface="Arial" panose="020B0604020202020204" pitchFamily="34" charset="0"/>
              <a:cs typeface="Arial" panose="020B0604020202020204" pitchFamily="34" charset="0"/>
            </a:endParaRPr>
          </a:p>
        </p:txBody>
      </p:sp>
      <p:graphicFrame>
        <p:nvGraphicFramePr>
          <p:cNvPr id="16" name="Chart 15"/>
          <p:cNvGraphicFramePr/>
          <p:nvPr>
            <p:extLst>
              <p:ext uri="{D42A27DB-BD31-4B8C-83A1-F6EECF244321}">
                <p14:modId xmlns:p14="http://schemas.microsoft.com/office/powerpoint/2010/main" val="226621934"/>
              </p:ext>
            </p:extLst>
          </p:nvPr>
        </p:nvGraphicFramePr>
        <p:xfrm>
          <a:off x="649998" y="1359330"/>
          <a:ext cx="7962900" cy="3124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169419777"/>
              </p:ext>
            </p:extLst>
          </p:nvPr>
        </p:nvGraphicFramePr>
        <p:xfrm>
          <a:off x="961842" y="4911061"/>
          <a:ext cx="7429500" cy="1117259"/>
        </p:xfrm>
        <a:graphic>
          <a:graphicData uri="http://schemas.openxmlformats.org/drawingml/2006/table">
            <a:tbl>
              <a:tblPr>
                <a:tableStyleId>{5C22544A-7EE6-4342-B048-85BDC9FD1C3A}</a:tableStyleId>
              </a:tblPr>
              <a:tblGrid>
                <a:gridCol w="7429500"/>
              </a:tblGrid>
              <a:tr h="1117259">
                <a:tc>
                  <a:txBody>
                    <a:bodyPr/>
                    <a:lstStyle/>
                    <a:p>
                      <a:pPr marL="342900" lvl="0" indent="-342900" algn="just">
                        <a:lnSpc>
                          <a:spcPct val="115000"/>
                        </a:lnSpc>
                        <a:spcAft>
                          <a:spcPts val="0"/>
                        </a:spcAft>
                        <a:buFont typeface="Symbol" panose="05050102010706020507" pitchFamily="18" charset="2"/>
                        <a:buChar char=""/>
                      </a:pPr>
                      <a:r>
                        <a:rPr lang="en-IN" sz="1800" kern="1200" dirty="0" smtClean="0">
                          <a:solidFill>
                            <a:schemeClr val="dk1"/>
                          </a:solidFill>
                          <a:effectLst/>
                          <a:latin typeface="+mn-lt"/>
                          <a:ea typeface="+mn-ea"/>
                          <a:cs typeface="+mn-cs"/>
                        </a:rPr>
                        <a:t>In terms of fast payment systems the average value per transaction (AVPT) was higher for IMPS and it was </a:t>
                      </a:r>
                      <a:r>
                        <a:rPr lang="en-IN" sz="1800" kern="1200" dirty="0" err="1" smtClean="0">
                          <a:solidFill>
                            <a:schemeClr val="dk1"/>
                          </a:solidFill>
                          <a:effectLst/>
                          <a:latin typeface="+mn-lt"/>
                          <a:ea typeface="+mn-ea"/>
                          <a:cs typeface="+mn-cs"/>
                        </a:rPr>
                        <a:t>Rs</a:t>
                      </a:r>
                      <a:r>
                        <a:rPr lang="en-IN" sz="1800" kern="1200" dirty="0" smtClean="0">
                          <a:solidFill>
                            <a:schemeClr val="dk1"/>
                          </a:solidFill>
                          <a:effectLst/>
                          <a:latin typeface="+mn-lt"/>
                          <a:ea typeface="+mn-ea"/>
                          <a:cs typeface="+mn-cs"/>
                        </a:rPr>
                        <a:t>. 9,380 in Jun 18 (</a:t>
                      </a:r>
                      <a:r>
                        <a:rPr lang="en-IN" sz="1800" b="1" kern="1200" dirty="0" smtClean="0">
                          <a:solidFill>
                            <a:schemeClr val="dk1"/>
                          </a:solidFill>
                          <a:effectLst/>
                          <a:latin typeface="+mn-lt"/>
                          <a:ea typeface="+mn-ea"/>
                          <a:cs typeface="+mn-cs"/>
                        </a:rPr>
                        <a:t>Chart 6</a:t>
                      </a:r>
                      <a:r>
                        <a:rPr lang="en-IN" sz="1800" kern="1200" dirty="0" smtClean="0">
                          <a:solidFill>
                            <a:schemeClr val="dk1"/>
                          </a:solidFill>
                          <a:effectLst/>
                          <a:latin typeface="+mn-lt"/>
                          <a:ea typeface="+mn-ea"/>
                          <a:cs typeface="+mn-cs"/>
                        </a:rPr>
                        <a:t>). AVPT was </a:t>
                      </a:r>
                      <a:r>
                        <a:rPr lang="en-IN" sz="1800" kern="1200" dirty="0" err="1" smtClean="0">
                          <a:solidFill>
                            <a:schemeClr val="dk1"/>
                          </a:solidFill>
                          <a:effectLst/>
                          <a:latin typeface="+mn-lt"/>
                          <a:ea typeface="+mn-ea"/>
                          <a:cs typeface="+mn-cs"/>
                        </a:rPr>
                        <a:t>Rs</a:t>
                      </a:r>
                      <a:r>
                        <a:rPr lang="en-IN" sz="1800" kern="1200" dirty="0" smtClean="0">
                          <a:solidFill>
                            <a:schemeClr val="dk1"/>
                          </a:solidFill>
                          <a:effectLst/>
                          <a:latin typeface="+mn-lt"/>
                          <a:ea typeface="+mn-ea"/>
                          <a:cs typeface="+mn-cs"/>
                        </a:rPr>
                        <a:t>. 9,060 a year ago. </a:t>
                      </a:r>
                      <a:endParaRPr lang="en-IN" sz="1200" kern="1200" dirty="0" smtClean="0">
                        <a:solidFill>
                          <a:schemeClr val="dk1"/>
                        </a:solidFill>
                        <a:effectLst/>
                        <a:latin typeface="Arial" panose="020B0604020202020204" pitchFamily="34" charset="0"/>
                        <a:ea typeface="Calibri" panose="020F0502020204030204" pitchFamily="34" charset="0"/>
                        <a:cs typeface="Mangal"/>
                      </a:endParaRPr>
                    </a:p>
                  </a:txBody>
                  <a:tcPr marL="114300" marR="114300" marT="0" marB="0"/>
                </a:tc>
              </a:tr>
            </a:tbl>
          </a:graphicData>
        </a:graphic>
      </p:graphicFrame>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17160" t="19056" r="17470" b="1"/>
          <a:stretch/>
        </p:blipFill>
        <p:spPr>
          <a:xfrm>
            <a:off x="8075467" y="4864"/>
            <a:ext cx="1068533" cy="1088415"/>
          </a:xfrm>
          <a:prstGeom prst="rect">
            <a:avLst/>
          </a:prstGeom>
        </p:spPr>
      </p:pic>
    </p:spTree>
    <p:extLst>
      <p:ext uri="{BB962C8B-B14F-4D97-AF65-F5344CB8AC3E}">
        <p14:creationId xmlns:p14="http://schemas.microsoft.com/office/powerpoint/2010/main" val="25050045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08094" y="-4011"/>
            <a:ext cx="7886700" cy="68981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IN" dirty="0"/>
          </a:p>
        </p:txBody>
      </p:sp>
      <p:cxnSp>
        <p:nvCxnSpPr>
          <p:cNvPr id="7" name="Straight Connector 6"/>
          <p:cNvCxnSpPr/>
          <p:nvPr/>
        </p:nvCxnSpPr>
        <p:spPr>
          <a:xfrm>
            <a:off x="228600" y="685800"/>
            <a:ext cx="860271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en-US" dirty="0" smtClean="0">
                <a:solidFill>
                  <a:schemeClr val="bg1">
                    <a:lumMod val="50000"/>
                  </a:schemeClr>
                </a:solidFill>
              </a:rPr>
              <a:t>RBI</a:t>
            </a:r>
            <a:endParaRPr lang="en-US"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769447" y="1686556"/>
            <a:ext cx="4762500" cy="3190875"/>
          </a:xfrm>
          <a:prstGeom prst="rect">
            <a:avLst/>
          </a:prstGeom>
          <a:ln>
            <a:noFill/>
          </a:ln>
          <a:effectLst>
            <a:softEdge rad="1125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7160" t="19056" r="17470" b="1"/>
          <a:stretch/>
        </p:blipFill>
        <p:spPr>
          <a:xfrm>
            <a:off x="4037733" y="724655"/>
            <a:ext cx="1068533" cy="1088415"/>
          </a:xfrm>
          <a:prstGeom prst="rect">
            <a:avLst/>
          </a:prstGeom>
        </p:spPr>
      </p:pic>
    </p:spTree>
    <p:extLst>
      <p:ext uri="{BB962C8B-B14F-4D97-AF65-F5344CB8AC3E}">
        <p14:creationId xmlns:p14="http://schemas.microsoft.com/office/powerpoint/2010/main" val="4143323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94" y="-4011"/>
            <a:ext cx="2836275" cy="689811"/>
          </a:xfrm>
        </p:spPr>
        <p:txBody>
          <a:bodyPr>
            <a:normAutofit/>
          </a:bodyPr>
          <a:lstStyle/>
          <a:p>
            <a:pPr defTabSz="685800">
              <a:lnSpc>
                <a:spcPct val="90000"/>
              </a:lnSpc>
            </a:pPr>
            <a:r>
              <a:rPr lang="en-IN" sz="3600" b="1" dirty="0" smtClean="0">
                <a:solidFill>
                  <a:srgbClr val="0070C0"/>
                </a:solidFill>
                <a:latin typeface="Arial" panose="020B0604020202020204" pitchFamily="34" charset="0"/>
                <a:cs typeface="Arial" panose="020B0604020202020204" pitchFamily="34" charset="0"/>
              </a:rPr>
              <a:t>Contents</a:t>
            </a:r>
            <a:endParaRPr lang="en-IN" sz="3600" b="1" dirty="0">
              <a:solidFill>
                <a:srgbClr val="0070C0"/>
              </a:solidFill>
              <a:latin typeface="Arial" panose="020B0604020202020204" pitchFamily="34" charset="0"/>
              <a:cs typeface="Arial" panose="020B0604020202020204" pitchFamily="34" charset="0"/>
            </a:endParaRPr>
          </a:p>
        </p:txBody>
      </p:sp>
      <p:sp>
        <p:nvSpPr>
          <p:cNvPr id="11" name="Footer Placeholder 10"/>
          <p:cNvSpPr>
            <a:spLocks noGrp="1"/>
          </p:cNvSpPr>
          <p:nvPr>
            <p:ph type="ftr" sz="quarter" idx="11"/>
          </p:nvPr>
        </p:nvSpPr>
        <p:spPr>
          <a:xfrm>
            <a:off x="2764639" y="6526932"/>
            <a:ext cx="3617103" cy="230832"/>
          </a:xfrm>
        </p:spPr>
        <p:txBody>
          <a:bodyPr>
            <a:spAutoFit/>
          </a:bodyPr>
          <a:lstStyle/>
          <a:p>
            <a:r>
              <a:rPr lang="en-US" dirty="0" smtClean="0">
                <a:solidFill>
                  <a:schemeClr val="bg1">
                    <a:lumMod val="50000"/>
                  </a:schemeClr>
                </a:solidFill>
              </a:rPr>
              <a:t>RBI</a:t>
            </a:r>
            <a:endParaRPr lang="en-US" dirty="0">
              <a:solidFill>
                <a:schemeClr val="bg1">
                  <a:lumMod val="50000"/>
                </a:schemeClr>
              </a:solidFill>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solidFill>
                  <a:schemeClr val="bg1">
                    <a:lumMod val="50000"/>
                  </a:schemeClr>
                </a:solidFill>
              </a:rPr>
              <a:pPr/>
              <a:t>2</a:t>
            </a:fld>
            <a:endParaRPr lang="en-US">
              <a:solidFill>
                <a:schemeClr val="bg1">
                  <a:lumMod val="50000"/>
                </a:schemeClr>
              </a:solidFill>
            </a:endParaRPr>
          </a:p>
        </p:txBody>
      </p:sp>
      <p:cxnSp>
        <p:nvCxnSpPr>
          <p:cNvPr id="8" name="Straight Connector 7"/>
          <p:cNvCxnSpPr/>
          <p:nvPr/>
        </p:nvCxnSpPr>
        <p:spPr>
          <a:xfrm>
            <a:off x="228600" y="685800"/>
            <a:ext cx="860271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Slide Number Placeholder 5"/>
          <p:cNvSpPr txBox="1">
            <a:spLocks/>
          </p:cNvSpPr>
          <p:nvPr/>
        </p:nvSpPr>
        <p:spPr>
          <a:xfrm>
            <a:off x="7847293" y="6492875"/>
            <a:ext cx="98401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a:t>
            </a:fld>
            <a:endParaRPr lang="en-US"/>
          </a:p>
        </p:txBody>
      </p:sp>
      <p:sp>
        <p:nvSpPr>
          <p:cNvPr id="5" name="Rectangle 4"/>
          <p:cNvSpPr/>
          <p:nvPr/>
        </p:nvSpPr>
        <p:spPr>
          <a:xfrm>
            <a:off x="586606" y="1772816"/>
            <a:ext cx="7886700" cy="2800767"/>
          </a:xfrm>
          <a:prstGeom prst="rect">
            <a:avLst/>
          </a:prstGeom>
        </p:spPr>
        <p:txBody>
          <a:bodyPr wrap="square">
            <a:spAutoFit/>
          </a:bodyPr>
          <a:lstStyle/>
          <a:p>
            <a:pPr marL="400050" indent="-400050">
              <a:lnSpc>
                <a:spcPct val="200000"/>
              </a:lnSpc>
              <a:buFont typeface="+mj-lt"/>
              <a:buAutoNum type="arabicPeriod"/>
              <a:defRPr/>
            </a:pPr>
            <a:r>
              <a:rPr lang="en-US" b="1" dirty="0" smtClean="0">
                <a:solidFill>
                  <a:srgbClr val="0070C0"/>
                </a:solidFill>
                <a:latin typeface="Arial" panose="020B0604020202020204" pitchFamily="34" charset="0"/>
              </a:rPr>
              <a:t>Major Development since last Meeting</a:t>
            </a:r>
          </a:p>
          <a:p>
            <a:pPr lvl="2">
              <a:defRPr/>
            </a:pPr>
            <a:r>
              <a:rPr lang="en-US" sz="1600" b="1" dirty="0" smtClean="0">
                <a:solidFill>
                  <a:srgbClr val="0070C0"/>
                </a:solidFill>
                <a:latin typeface="Arial" panose="020B0604020202020204" pitchFamily="34" charset="0"/>
              </a:rPr>
              <a:t>Financial Market Infrastructure</a:t>
            </a:r>
          </a:p>
          <a:p>
            <a:pPr lvl="2">
              <a:defRPr/>
            </a:pPr>
            <a:r>
              <a:rPr lang="en-US" sz="1600" b="1" dirty="0">
                <a:solidFill>
                  <a:srgbClr val="0070C0"/>
                </a:solidFill>
                <a:latin typeface="Arial" panose="020B0604020202020204" pitchFamily="34" charset="0"/>
              </a:rPr>
              <a:t>Retail Payments</a:t>
            </a:r>
          </a:p>
          <a:p>
            <a:pPr marL="400050" indent="-400050">
              <a:lnSpc>
                <a:spcPct val="200000"/>
              </a:lnSpc>
              <a:buFont typeface="+mj-lt"/>
              <a:buAutoNum type="arabicPeriod"/>
              <a:defRPr/>
            </a:pPr>
            <a:r>
              <a:rPr lang="en-US" b="1" dirty="0" smtClean="0">
                <a:latin typeface="Arial" panose="020B0604020202020204" pitchFamily="34" charset="0"/>
              </a:rPr>
              <a:t>Some Products in Retail Payments</a:t>
            </a:r>
          </a:p>
          <a:p>
            <a:pPr marL="400050" indent="-400050">
              <a:lnSpc>
                <a:spcPct val="200000"/>
              </a:lnSpc>
              <a:buFont typeface="+mj-lt"/>
              <a:buAutoNum type="arabicPeriod"/>
              <a:defRPr/>
            </a:pPr>
            <a:r>
              <a:rPr lang="en-US" b="1" dirty="0" smtClean="0">
                <a:solidFill>
                  <a:srgbClr val="0070C0"/>
                </a:solidFill>
                <a:latin typeface="Arial" panose="020B0604020202020204" pitchFamily="34" charset="0"/>
              </a:rPr>
              <a:t>Vision 2015-2018</a:t>
            </a:r>
          </a:p>
          <a:p>
            <a:pPr marL="400050" indent="-400050">
              <a:lnSpc>
                <a:spcPct val="200000"/>
              </a:lnSpc>
              <a:buFont typeface="+mj-lt"/>
              <a:buAutoNum type="arabicPeriod"/>
              <a:defRPr/>
            </a:pPr>
            <a:r>
              <a:rPr lang="en-US" b="1" dirty="0">
                <a:latin typeface="Arial" panose="020B0604020202020204" pitchFamily="34" charset="0"/>
              </a:rPr>
              <a:t>Growth in Payment </a:t>
            </a:r>
            <a:r>
              <a:rPr lang="en-US" b="1" dirty="0" smtClean="0">
                <a:latin typeface="Arial" panose="020B0604020202020204" pitchFamily="34" charset="0"/>
              </a:rPr>
              <a:t>Systems</a:t>
            </a:r>
            <a:endParaRPr lang="en-US" b="1" dirty="0">
              <a:latin typeface="Arial" panose="020B0604020202020204" pitchFamily="34" charset="0"/>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7160" t="19056" r="17470" b="1"/>
          <a:stretch/>
        </p:blipFill>
        <p:spPr>
          <a:xfrm>
            <a:off x="8075467" y="0"/>
            <a:ext cx="1068533" cy="1088415"/>
          </a:xfrm>
          <a:prstGeom prst="rect">
            <a:avLst/>
          </a:prstGeom>
        </p:spPr>
      </p:pic>
    </p:spTree>
    <p:extLst>
      <p:ext uri="{BB962C8B-B14F-4D97-AF65-F5344CB8AC3E}">
        <p14:creationId xmlns:p14="http://schemas.microsoft.com/office/powerpoint/2010/main" val="23362452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336" y="-31833"/>
            <a:ext cx="7759494" cy="689811"/>
          </a:xfrm>
        </p:spPr>
        <p:txBody>
          <a:bodyPr>
            <a:normAutofit fontScale="90000"/>
          </a:bodyPr>
          <a:lstStyle/>
          <a:p>
            <a:pPr>
              <a:lnSpc>
                <a:spcPct val="200000"/>
              </a:lnSpc>
              <a:defRPr/>
            </a:pPr>
            <a:r>
              <a:rPr lang="en-US" sz="3600" b="1" i="1" dirty="0">
                <a:solidFill>
                  <a:srgbClr val="0070C0"/>
                </a:solidFill>
                <a:latin typeface="Arial" panose="020B0604020202020204" pitchFamily="34" charset="0"/>
              </a:rPr>
              <a:t>Major Development since last Meeting</a:t>
            </a:r>
          </a:p>
        </p:txBody>
      </p:sp>
      <p:sp>
        <p:nvSpPr>
          <p:cNvPr id="11" name="Footer Placeholder 10"/>
          <p:cNvSpPr>
            <a:spLocks noGrp="1"/>
          </p:cNvSpPr>
          <p:nvPr>
            <p:ph type="ftr" sz="quarter" idx="11"/>
          </p:nvPr>
        </p:nvSpPr>
        <p:spPr>
          <a:xfrm>
            <a:off x="2764639" y="6526932"/>
            <a:ext cx="3617103" cy="230832"/>
          </a:xfrm>
        </p:spPr>
        <p:txBody>
          <a:bodyPr>
            <a:spAutoFit/>
          </a:bodyPr>
          <a:lstStyle/>
          <a:p>
            <a:r>
              <a:rPr lang="en-US" dirty="0" smtClean="0">
                <a:solidFill>
                  <a:schemeClr val="bg1">
                    <a:lumMod val="50000"/>
                  </a:schemeClr>
                </a:solidFill>
              </a:rPr>
              <a:t>RBI</a:t>
            </a:r>
            <a:endParaRPr lang="en-US" dirty="0">
              <a:solidFill>
                <a:schemeClr val="bg1">
                  <a:lumMod val="50000"/>
                </a:schemeClr>
              </a:solidFill>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solidFill>
                  <a:schemeClr val="bg1">
                    <a:lumMod val="50000"/>
                  </a:schemeClr>
                </a:solidFill>
              </a:rPr>
              <a:pPr/>
              <a:t>3</a:t>
            </a:fld>
            <a:endParaRPr lang="en-US">
              <a:solidFill>
                <a:schemeClr val="bg1">
                  <a:lumMod val="50000"/>
                </a:schemeClr>
              </a:solidFill>
            </a:endParaRPr>
          </a:p>
        </p:txBody>
      </p:sp>
      <p:cxnSp>
        <p:nvCxnSpPr>
          <p:cNvPr id="8" name="Straight Connector 7"/>
          <p:cNvCxnSpPr/>
          <p:nvPr/>
        </p:nvCxnSpPr>
        <p:spPr>
          <a:xfrm>
            <a:off x="271834" y="683794"/>
            <a:ext cx="860271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Slide Number Placeholder 5"/>
          <p:cNvSpPr txBox="1">
            <a:spLocks/>
          </p:cNvSpPr>
          <p:nvPr/>
        </p:nvSpPr>
        <p:spPr>
          <a:xfrm>
            <a:off x="7847293" y="6492875"/>
            <a:ext cx="98401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a:t>
            </a:fld>
            <a:endParaRPr lang="en-US"/>
          </a:p>
        </p:txBody>
      </p:sp>
      <p:sp>
        <p:nvSpPr>
          <p:cNvPr id="5" name="Rectangle 4"/>
          <p:cNvSpPr/>
          <p:nvPr/>
        </p:nvSpPr>
        <p:spPr>
          <a:xfrm>
            <a:off x="504425" y="1554402"/>
            <a:ext cx="8137529" cy="4062651"/>
          </a:xfrm>
          <a:prstGeom prst="rect">
            <a:avLst/>
          </a:prstGeom>
        </p:spPr>
        <p:txBody>
          <a:bodyPr wrap="square">
            <a:spAutoFit/>
          </a:bodyPr>
          <a:lstStyle/>
          <a:p>
            <a:pPr marL="285750" indent="-285750" algn="just">
              <a:spcBef>
                <a:spcPct val="0"/>
              </a:spcBef>
              <a:buFont typeface="Courier New" panose="02070309020205020404" pitchFamily="49" charset="0"/>
              <a:buChar char="o"/>
            </a:pPr>
            <a:r>
              <a:rPr lang="en-IN" altLang="en-US" sz="2000" b="1" dirty="0" err="1" smtClean="0">
                <a:solidFill>
                  <a:srgbClr val="0070C0"/>
                </a:solidFill>
                <a:latin typeface="Arial" panose="020B0604020202020204" pitchFamily="34" charset="0"/>
              </a:rPr>
              <a:t>CCIL</a:t>
            </a:r>
            <a:r>
              <a:rPr lang="en-IN" altLang="en-US" sz="2000" b="1" dirty="0" smtClean="0">
                <a:solidFill>
                  <a:srgbClr val="0070C0"/>
                </a:solidFill>
                <a:latin typeface="Arial" panose="020B0604020202020204" pitchFamily="34" charset="0"/>
              </a:rPr>
              <a:t> has been designated as Trade Repository under PSS Act 2007</a:t>
            </a:r>
          </a:p>
          <a:p>
            <a:pPr algn="just">
              <a:spcBef>
                <a:spcPct val="0"/>
              </a:spcBef>
            </a:pPr>
            <a:endParaRPr lang="en-IN" altLang="en-US" sz="2000" b="1" dirty="0">
              <a:solidFill>
                <a:schemeClr val="accent1"/>
              </a:solidFill>
              <a:latin typeface="Arial" panose="020B0604020202020204" pitchFamily="34" charset="0"/>
            </a:endParaRPr>
          </a:p>
          <a:p>
            <a:pPr marL="285750" indent="-285750" algn="just">
              <a:spcBef>
                <a:spcPct val="0"/>
              </a:spcBef>
              <a:buFont typeface="Wingdings" panose="05000000000000000000" pitchFamily="2" charset="2"/>
              <a:buChar char="q"/>
            </a:pPr>
            <a:r>
              <a:rPr lang="en-IN" altLang="en-US" sz="2000" b="1" dirty="0" err="1" smtClean="0">
                <a:latin typeface="Arial" panose="020B0604020202020204" pitchFamily="34" charset="0"/>
              </a:rPr>
              <a:t>ESMA</a:t>
            </a:r>
            <a:r>
              <a:rPr lang="en-IN" altLang="en-US" sz="2000" b="1" dirty="0" smtClean="0">
                <a:latin typeface="Arial" panose="020B0604020202020204" pitchFamily="34" charset="0"/>
              </a:rPr>
              <a:t> identifies </a:t>
            </a:r>
            <a:r>
              <a:rPr lang="en-IN" altLang="en-US" sz="2000" b="1" dirty="0" err="1" smtClean="0">
                <a:latin typeface="Arial" panose="020B0604020202020204" pitchFamily="34" charset="0"/>
              </a:rPr>
              <a:t>CCIL</a:t>
            </a:r>
            <a:r>
              <a:rPr lang="en-IN" altLang="en-US" sz="2000" b="1" dirty="0" smtClean="0">
                <a:latin typeface="Arial" panose="020B0604020202020204" pitchFamily="34" charset="0"/>
              </a:rPr>
              <a:t> as a recognised </a:t>
            </a:r>
            <a:r>
              <a:rPr lang="en-IN" altLang="en-US" sz="2000" b="1" dirty="0" err="1" smtClean="0">
                <a:latin typeface="Arial" panose="020B0604020202020204" pitchFamily="34" charset="0"/>
              </a:rPr>
              <a:t>CCP</a:t>
            </a:r>
            <a:r>
              <a:rPr lang="en-IN" altLang="en-US" sz="2000" b="1" dirty="0" smtClean="0">
                <a:latin typeface="Arial" panose="020B0604020202020204" pitchFamily="34" charset="0"/>
              </a:rPr>
              <a:t> as India has equivalent regulatory </a:t>
            </a:r>
            <a:r>
              <a:rPr lang="en-IN" altLang="en-US" sz="2000" b="1" dirty="0" err="1" smtClean="0">
                <a:latin typeface="Arial" panose="020B0604020202020204" pitchFamily="34" charset="0"/>
              </a:rPr>
              <a:t>regim</a:t>
            </a:r>
            <a:r>
              <a:rPr lang="en-IN" altLang="en-US" sz="2000" b="1" dirty="0" smtClean="0">
                <a:latin typeface="Arial" panose="020B0604020202020204" pitchFamily="34" charset="0"/>
              </a:rPr>
              <a:t> under EMIR</a:t>
            </a:r>
          </a:p>
          <a:p>
            <a:pPr marL="285750" indent="-285750" algn="just">
              <a:spcBef>
                <a:spcPct val="0"/>
              </a:spcBef>
              <a:buFont typeface="Wingdings" panose="05000000000000000000" pitchFamily="2" charset="2"/>
              <a:buChar char="q"/>
            </a:pPr>
            <a:endParaRPr lang="en-IN" altLang="en-US" sz="2000" b="1" i="1" dirty="0">
              <a:latin typeface="Arial" panose="020B0604020202020204" pitchFamily="34" charset="0"/>
            </a:endParaRPr>
          </a:p>
          <a:p>
            <a:pPr marL="285750" indent="-285750" algn="just">
              <a:spcBef>
                <a:spcPct val="0"/>
              </a:spcBef>
              <a:buFont typeface="Courier New" panose="02070309020205020404" pitchFamily="49" charset="0"/>
              <a:buChar char="o"/>
            </a:pPr>
            <a:r>
              <a:rPr lang="en-IN" altLang="en-US" sz="2000" b="1" dirty="0" smtClean="0">
                <a:solidFill>
                  <a:srgbClr val="0070C0"/>
                </a:solidFill>
                <a:latin typeface="Arial" panose="020B0604020202020204" pitchFamily="34" charset="0"/>
              </a:rPr>
              <a:t>Under </a:t>
            </a:r>
            <a:r>
              <a:rPr lang="en-IN" altLang="en-US" sz="2000" b="1" dirty="0" err="1" smtClean="0">
                <a:solidFill>
                  <a:srgbClr val="0070C0"/>
                </a:solidFill>
                <a:latin typeface="Arial" panose="020B0604020202020204" pitchFamily="34" charset="0"/>
              </a:rPr>
              <a:t>FSAP</a:t>
            </a:r>
            <a:r>
              <a:rPr lang="en-IN" altLang="en-US" sz="2000" b="1" dirty="0" smtClean="0">
                <a:solidFill>
                  <a:srgbClr val="0070C0"/>
                </a:solidFill>
                <a:latin typeface="Arial" panose="020B0604020202020204" pitchFamily="34" charset="0"/>
              </a:rPr>
              <a:t>, </a:t>
            </a:r>
            <a:r>
              <a:rPr lang="en-IN" altLang="en-US" sz="2000" b="1" dirty="0" err="1" smtClean="0">
                <a:solidFill>
                  <a:srgbClr val="0070C0"/>
                </a:solidFill>
                <a:latin typeface="Arial" panose="020B0604020202020204" pitchFamily="34" charset="0"/>
              </a:rPr>
              <a:t>CCIL</a:t>
            </a:r>
            <a:r>
              <a:rPr lang="en-IN" altLang="en-US" sz="2000" b="1" dirty="0" smtClean="0">
                <a:solidFill>
                  <a:srgbClr val="0070C0"/>
                </a:solidFill>
                <a:latin typeface="Arial" panose="020B0604020202020204" pitchFamily="34" charset="0"/>
              </a:rPr>
              <a:t> a </a:t>
            </a:r>
            <a:r>
              <a:rPr lang="en-IN" altLang="en-US" sz="2000" b="1" dirty="0" err="1" smtClean="0">
                <a:solidFill>
                  <a:srgbClr val="0070C0"/>
                </a:solidFill>
                <a:latin typeface="Arial" panose="020B0604020202020204" pitchFamily="34" charset="0"/>
              </a:rPr>
              <a:t>CCP</a:t>
            </a:r>
            <a:r>
              <a:rPr lang="en-IN" altLang="en-US" sz="2000" b="1" dirty="0" smtClean="0">
                <a:solidFill>
                  <a:srgbClr val="0070C0"/>
                </a:solidFill>
                <a:latin typeface="Arial" panose="020B0604020202020204" pitchFamily="34" charset="0"/>
              </a:rPr>
              <a:t> in India is found compliant of 21 </a:t>
            </a:r>
            <a:r>
              <a:rPr lang="en-IN" altLang="en-US" sz="2000" b="1" dirty="0" err="1" smtClean="0">
                <a:solidFill>
                  <a:srgbClr val="0070C0"/>
                </a:solidFill>
                <a:latin typeface="Arial" panose="020B0604020202020204" pitchFamily="34" charset="0"/>
              </a:rPr>
              <a:t>PFMI</a:t>
            </a:r>
            <a:r>
              <a:rPr lang="en-IN" altLang="en-US" sz="2000" b="1" dirty="0" smtClean="0">
                <a:solidFill>
                  <a:srgbClr val="0070C0"/>
                </a:solidFill>
                <a:latin typeface="Arial" panose="020B0604020202020204" pitchFamily="34" charset="0"/>
              </a:rPr>
              <a:t> principles </a:t>
            </a:r>
            <a:endParaRPr lang="en-IN" altLang="en-US" sz="2000" b="1" i="1" dirty="0" smtClean="0">
              <a:solidFill>
                <a:srgbClr val="0070C0"/>
              </a:solidFill>
              <a:latin typeface="Arial" panose="020B0604020202020204" pitchFamily="34" charset="0"/>
            </a:endParaRPr>
          </a:p>
          <a:p>
            <a:pPr algn="just">
              <a:spcBef>
                <a:spcPct val="0"/>
              </a:spcBef>
            </a:pPr>
            <a:endParaRPr lang="en-IN" altLang="en-US" sz="2000" b="1" i="1" dirty="0">
              <a:solidFill>
                <a:schemeClr val="accent1"/>
              </a:solidFill>
              <a:latin typeface="Arial" panose="020B0604020202020204" pitchFamily="34" charset="0"/>
            </a:endParaRPr>
          </a:p>
          <a:p>
            <a:pPr marL="285750" indent="-285750" algn="just">
              <a:spcBef>
                <a:spcPct val="0"/>
              </a:spcBef>
              <a:buFont typeface="Wingdings" panose="05000000000000000000" pitchFamily="2" charset="2"/>
              <a:buChar char="q"/>
            </a:pPr>
            <a:r>
              <a:rPr lang="en-IN" altLang="en-US" sz="2000" b="1" dirty="0" err="1" smtClean="0">
                <a:latin typeface="Arial" panose="020B0604020202020204" pitchFamily="34" charset="0"/>
              </a:rPr>
              <a:t>RBI</a:t>
            </a:r>
            <a:r>
              <a:rPr lang="en-IN" altLang="en-US" sz="2000" b="1" dirty="0" smtClean="0">
                <a:latin typeface="Arial" panose="020B0604020202020204" pitchFamily="34" charset="0"/>
              </a:rPr>
              <a:t> Mandates LEI for participants of OTC derivatives market and also to large corporate borrowers with fund base / not-fund based exposure (₹ 50 million and above)</a:t>
            </a:r>
          </a:p>
          <a:p>
            <a:pPr algn="just">
              <a:spcBef>
                <a:spcPct val="0"/>
              </a:spcBef>
            </a:pPr>
            <a:endParaRPr lang="en-IN" altLang="en-US" b="1" i="1" dirty="0">
              <a:latin typeface="Arial" panose="020B0604020202020204" pitchFamily="34" charset="0"/>
            </a:endParaRPr>
          </a:p>
        </p:txBody>
      </p:sp>
      <p:sp>
        <p:nvSpPr>
          <p:cNvPr id="3" name="TextBox 2"/>
          <p:cNvSpPr txBox="1"/>
          <p:nvPr/>
        </p:nvSpPr>
        <p:spPr>
          <a:xfrm>
            <a:off x="3621576" y="774613"/>
            <a:ext cx="4671620" cy="369332"/>
          </a:xfrm>
          <a:prstGeom prst="rect">
            <a:avLst/>
          </a:prstGeom>
          <a:noFill/>
        </p:spPr>
        <p:txBody>
          <a:bodyPr wrap="square" rtlCol="0">
            <a:spAutoFit/>
          </a:bodyPr>
          <a:lstStyle/>
          <a:p>
            <a:r>
              <a:rPr lang="en-US" b="1" i="1" dirty="0">
                <a:solidFill>
                  <a:srgbClr val="0070C0"/>
                </a:solidFill>
                <a:latin typeface="Arial" panose="020B0604020202020204" pitchFamily="34" charset="0"/>
              </a:rPr>
              <a:t>Financial Market </a:t>
            </a:r>
            <a:r>
              <a:rPr lang="en-US" b="1" i="1" dirty="0" smtClean="0">
                <a:solidFill>
                  <a:srgbClr val="0070C0"/>
                </a:solidFill>
                <a:latin typeface="Arial" panose="020B0604020202020204" pitchFamily="34" charset="0"/>
              </a:rPr>
              <a:t>Infrastructure (1/2)</a:t>
            </a:r>
            <a:endParaRPr lang="en-IN" dirty="0"/>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7160" t="19056" r="17470" b="1"/>
          <a:stretch/>
        </p:blipFill>
        <p:spPr>
          <a:xfrm>
            <a:off x="8075467" y="0"/>
            <a:ext cx="1068533" cy="1088415"/>
          </a:xfrm>
          <a:prstGeom prst="rect">
            <a:avLst/>
          </a:prstGeom>
        </p:spPr>
      </p:pic>
    </p:spTree>
    <p:extLst>
      <p:ext uri="{BB962C8B-B14F-4D97-AF65-F5344CB8AC3E}">
        <p14:creationId xmlns:p14="http://schemas.microsoft.com/office/powerpoint/2010/main" val="849752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336" y="-31833"/>
            <a:ext cx="7759494" cy="689811"/>
          </a:xfrm>
        </p:spPr>
        <p:txBody>
          <a:bodyPr>
            <a:normAutofit fontScale="90000"/>
          </a:bodyPr>
          <a:lstStyle/>
          <a:p>
            <a:pPr>
              <a:lnSpc>
                <a:spcPct val="200000"/>
              </a:lnSpc>
              <a:defRPr/>
            </a:pPr>
            <a:r>
              <a:rPr lang="en-US" sz="3600" b="1" i="1" dirty="0">
                <a:solidFill>
                  <a:srgbClr val="0070C0"/>
                </a:solidFill>
                <a:latin typeface="Arial" panose="020B0604020202020204" pitchFamily="34" charset="0"/>
              </a:rPr>
              <a:t>Major Development since last Meeting</a:t>
            </a:r>
          </a:p>
        </p:txBody>
      </p:sp>
      <p:sp>
        <p:nvSpPr>
          <p:cNvPr id="11" name="Footer Placeholder 10"/>
          <p:cNvSpPr>
            <a:spLocks noGrp="1"/>
          </p:cNvSpPr>
          <p:nvPr>
            <p:ph type="ftr" sz="quarter" idx="11"/>
          </p:nvPr>
        </p:nvSpPr>
        <p:spPr>
          <a:xfrm>
            <a:off x="2764639" y="6526932"/>
            <a:ext cx="3617103" cy="230832"/>
          </a:xfrm>
        </p:spPr>
        <p:txBody>
          <a:bodyPr>
            <a:spAutoFit/>
          </a:bodyPr>
          <a:lstStyle/>
          <a:p>
            <a:r>
              <a:rPr lang="en-US" dirty="0" smtClean="0">
                <a:solidFill>
                  <a:schemeClr val="bg1">
                    <a:lumMod val="50000"/>
                  </a:schemeClr>
                </a:solidFill>
              </a:rPr>
              <a:t>RBI</a:t>
            </a:r>
            <a:endParaRPr lang="en-US" dirty="0">
              <a:solidFill>
                <a:schemeClr val="bg1">
                  <a:lumMod val="50000"/>
                </a:schemeClr>
              </a:solidFill>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solidFill>
                  <a:schemeClr val="bg1">
                    <a:lumMod val="50000"/>
                  </a:schemeClr>
                </a:solidFill>
              </a:rPr>
              <a:pPr/>
              <a:t>4</a:t>
            </a:fld>
            <a:endParaRPr lang="en-US">
              <a:solidFill>
                <a:schemeClr val="bg1">
                  <a:lumMod val="50000"/>
                </a:schemeClr>
              </a:solidFill>
            </a:endParaRPr>
          </a:p>
        </p:txBody>
      </p:sp>
      <p:cxnSp>
        <p:nvCxnSpPr>
          <p:cNvPr id="8" name="Straight Connector 7"/>
          <p:cNvCxnSpPr/>
          <p:nvPr/>
        </p:nvCxnSpPr>
        <p:spPr>
          <a:xfrm>
            <a:off x="271834" y="683794"/>
            <a:ext cx="860271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Slide Number Placeholder 5"/>
          <p:cNvSpPr txBox="1">
            <a:spLocks/>
          </p:cNvSpPr>
          <p:nvPr/>
        </p:nvSpPr>
        <p:spPr>
          <a:xfrm>
            <a:off x="7847293" y="6492875"/>
            <a:ext cx="98401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4</a:t>
            </a:fld>
            <a:endParaRPr lang="en-US"/>
          </a:p>
        </p:txBody>
      </p:sp>
      <p:sp>
        <p:nvSpPr>
          <p:cNvPr id="5" name="Rectangle 4"/>
          <p:cNvSpPr/>
          <p:nvPr/>
        </p:nvSpPr>
        <p:spPr>
          <a:xfrm>
            <a:off x="504425" y="1554402"/>
            <a:ext cx="8137529" cy="3046988"/>
          </a:xfrm>
          <a:prstGeom prst="rect">
            <a:avLst/>
          </a:prstGeom>
        </p:spPr>
        <p:txBody>
          <a:bodyPr wrap="square">
            <a:spAutoFit/>
          </a:bodyPr>
          <a:lstStyle/>
          <a:p>
            <a:pPr marL="285750" indent="-285750" algn="just">
              <a:spcBef>
                <a:spcPct val="0"/>
              </a:spcBef>
              <a:buFont typeface="Courier New" panose="02070309020205020404" pitchFamily="49" charset="0"/>
              <a:buChar char="o"/>
            </a:pPr>
            <a:r>
              <a:rPr lang="en-IN" altLang="en-US" sz="2800" b="1" dirty="0" smtClean="0">
                <a:solidFill>
                  <a:srgbClr val="0070C0"/>
                </a:solidFill>
                <a:latin typeface="Arial" panose="020B0604020202020204" pitchFamily="34" charset="0"/>
              </a:rPr>
              <a:t>Real Time Gross Settlement System</a:t>
            </a:r>
          </a:p>
          <a:p>
            <a:pPr algn="just">
              <a:spcBef>
                <a:spcPct val="0"/>
              </a:spcBef>
            </a:pPr>
            <a:endParaRPr lang="en-IN" altLang="en-US" sz="2000" b="1" dirty="0">
              <a:solidFill>
                <a:schemeClr val="accent1"/>
              </a:solidFill>
              <a:latin typeface="Arial" panose="020B0604020202020204" pitchFamily="34" charset="0"/>
            </a:endParaRPr>
          </a:p>
          <a:p>
            <a:pPr marL="1200150" lvl="2" indent="-285750" algn="just">
              <a:lnSpc>
                <a:spcPct val="200000"/>
              </a:lnSpc>
              <a:spcBef>
                <a:spcPct val="0"/>
              </a:spcBef>
              <a:buFont typeface="Wingdings" panose="05000000000000000000" pitchFamily="2" charset="2"/>
              <a:buChar char="ü"/>
            </a:pPr>
            <a:r>
              <a:rPr lang="en-IN" altLang="en-US" b="1" dirty="0" smtClean="0">
                <a:latin typeface="Arial" panose="020B0604020202020204" pitchFamily="34" charset="0"/>
              </a:rPr>
              <a:t>Rationalisation of Charges</a:t>
            </a:r>
          </a:p>
          <a:p>
            <a:pPr marL="1200150" lvl="2" indent="-285750" algn="just">
              <a:lnSpc>
                <a:spcPct val="200000"/>
              </a:lnSpc>
              <a:spcBef>
                <a:spcPct val="0"/>
              </a:spcBef>
              <a:buFont typeface="Wingdings" panose="05000000000000000000" pitchFamily="2" charset="2"/>
              <a:buChar char="ü"/>
            </a:pPr>
            <a:r>
              <a:rPr lang="en-IN" altLang="en-US" b="1" dirty="0" smtClean="0">
                <a:solidFill>
                  <a:srgbClr val="0070C0"/>
                </a:solidFill>
                <a:latin typeface="Arial" panose="020B0604020202020204" pitchFamily="34" charset="0"/>
              </a:rPr>
              <a:t>Implementation of Mixed </a:t>
            </a:r>
            <a:r>
              <a:rPr lang="en-IN" altLang="en-US" b="1" dirty="0" err="1" smtClean="0">
                <a:solidFill>
                  <a:srgbClr val="0070C0"/>
                </a:solidFill>
                <a:latin typeface="Arial" panose="020B0604020202020204" pitchFamily="34" charset="0"/>
              </a:rPr>
              <a:t>MNSB</a:t>
            </a:r>
            <a:r>
              <a:rPr lang="en-IN" altLang="en-US" b="1" dirty="0" smtClean="0">
                <a:solidFill>
                  <a:srgbClr val="0070C0"/>
                </a:solidFill>
                <a:latin typeface="Arial" panose="020B0604020202020204" pitchFamily="34" charset="0"/>
              </a:rPr>
              <a:t> (without </a:t>
            </a:r>
            <a:r>
              <a:rPr lang="en-IN" altLang="en-US" b="1" dirty="0" err="1" smtClean="0">
                <a:solidFill>
                  <a:srgbClr val="0070C0"/>
                </a:solidFill>
                <a:latin typeface="Arial" panose="020B0604020202020204" pitchFamily="34" charset="0"/>
              </a:rPr>
              <a:t>LOC</a:t>
            </a:r>
            <a:r>
              <a:rPr lang="en-IN" altLang="en-US" b="1" dirty="0" smtClean="0">
                <a:solidFill>
                  <a:srgbClr val="0070C0"/>
                </a:solidFill>
                <a:latin typeface="Arial" panose="020B0604020202020204" pitchFamily="34" charset="0"/>
              </a:rPr>
              <a:t>)</a:t>
            </a:r>
          </a:p>
          <a:p>
            <a:pPr marL="1200150" lvl="2" indent="-285750" algn="just">
              <a:lnSpc>
                <a:spcPct val="200000"/>
              </a:lnSpc>
              <a:spcBef>
                <a:spcPct val="0"/>
              </a:spcBef>
              <a:buFont typeface="Wingdings" panose="05000000000000000000" pitchFamily="2" charset="2"/>
              <a:buChar char="ü"/>
            </a:pPr>
            <a:r>
              <a:rPr lang="en-IN" altLang="en-US" b="1" dirty="0" smtClean="0">
                <a:latin typeface="Arial" panose="020B0604020202020204" pitchFamily="34" charset="0"/>
              </a:rPr>
              <a:t>Positive Confirmation</a:t>
            </a:r>
          </a:p>
          <a:p>
            <a:pPr marL="1200150" lvl="2" indent="-285750" algn="just">
              <a:lnSpc>
                <a:spcPct val="200000"/>
              </a:lnSpc>
              <a:spcBef>
                <a:spcPct val="0"/>
              </a:spcBef>
              <a:buFont typeface="Wingdings" panose="05000000000000000000" pitchFamily="2" charset="2"/>
              <a:buChar char="ü"/>
            </a:pPr>
            <a:r>
              <a:rPr lang="en-IN" altLang="en-US" b="1" dirty="0" smtClean="0">
                <a:solidFill>
                  <a:srgbClr val="0070C0"/>
                </a:solidFill>
                <a:latin typeface="Arial" panose="020B0604020202020204" pitchFamily="34" charset="0"/>
              </a:rPr>
              <a:t>Hardware upgrade </a:t>
            </a:r>
            <a:r>
              <a:rPr lang="en-IN" b="1" dirty="0">
                <a:solidFill>
                  <a:srgbClr val="0070C0"/>
                </a:solidFill>
                <a:latin typeface="Arial" panose="020B0604020202020204" pitchFamily="34" charset="0"/>
              </a:rPr>
              <a:t>Z196 to Z14</a:t>
            </a:r>
            <a:endParaRPr lang="en-IN" altLang="en-US" b="1" dirty="0">
              <a:solidFill>
                <a:srgbClr val="0070C0"/>
              </a:solidFill>
              <a:latin typeface="Arial" panose="020B0604020202020204" pitchFamily="34" charset="0"/>
            </a:endParaRPr>
          </a:p>
        </p:txBody>
      </p:sp>
      <p:sp>
        <p:nvSpPr>
          <p:cNvPr id="3" name="TextBox 2"/>
          <p:cNvSpPr txBox="1"/>
          <p:nvPr/>
        </p:nvSpPr>
        <p:spPr>
          <a:xfrm>
            <a:off x="3621576" y="774613"/>
            <a:ext cx="4671620" cy="369332"/>
          </a:xfrm>
          <a:prstGeom prst="rect">
            <a:avLst/>
          </a:prstGeom>
          <a:noFill/>
        </p:spPr>
        <p:txBody>
          <a:bodyPr wrap="square" rtlCol="0">
            <a:spAutoFit/>
          </a:bodyPr>
          <a:lstStyle/>
          <a:p>
            <a:r>
              <a:rPr lang="en-US" b="1" i="1" dirty="0">
                <a:solidFill>
                  <a:srgbClr val="0070C0"/>
                </a:solidFill>
                <a:latin typeface="Arial" panose="020B0604020202020204" pitchFamily="34" charset="0"/>
              </a:rPr>
              <a:t>Financial Market </a:t>
            </a:r>
            <a:r>
              <a:rPr lang="en-US" b="1" i="1" dirty="0" smtClean="0">
                <a:solidFill>
                  <a:srgbClr val="0070C0"/>
                </a:solidFill>
                <a:latin typeface="Arial" panose="020B0604020202020204" pitchFamily="34" charset="0"/>
              </a:rPr>
              <a:t>Infrastructure (2/2)</a:t>
            </a:r>
            <a:endParaRPr lang="en-IN" dirty="0"/>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7160" t="19056" r="17470" b="1"/>
          <a:stretch/>
        </p:blipFill>
        <p:spPr>
          <a:xfrm>
            <a:off x="8075467" y="0"/>
            <a:ext cx="1068533" cy="1088415"/>
          </a:xfrm>
          <a:prstGeom prst="rect">
            <a:avLst/>
          </a:prstGeom>
        </p:spPr>
      </p:pic>
    </p:spTree>
    <p:extLst>
      <p:ext uri="{BB962C8B-B14F-4D97-AF65-F5344CB8AC3E}">
        <p14:creationId xmlns:p14="http://schemas.microsoft.com/office/powerpoint/2010/main" val="800781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336" y="-31833"/>
            <a:ext cx="7759494" cy="689811"/>
          </a:xfrm>
        </p:spPr>
        <p:txBody>
          <a:bodyPr>
            <a:normAutofit fontScale="90000"/>
          </a:bodyPr>
          <a:lstStyle/>
          <a:p>
            <a:pPr>
              <a:lnSpc>
                <a:spcPct val="200000"/>
              </a:lnSpc>
              <a:defRPr/>
            </a:pPr>
            <a:r>
              <a:rPr lang="en-US" sz="3600" b="1" i="1" dirty="0">
                <a:solidFill>
                  <a:srgbClr val="0070C0"/>
                </a:solidFill>
                <a:latin typeface="Arial" panose="020B0604020202020204" pitchFamily="34" charset="0"/>
              </a:rPr>
              <a:t>Major Development since last Meeting</a:t>
            </a:r>
          </a:p>
        </p:txBody>
      </p:sp>
      <p:sp>
        <p:nvSpPr>
          <p:cNvPr id="11" name="Footer Placeholder 10"/>
          <p:cNvSpPr>
            <a:spLocks noGrp="1"/>
          </p:cNvSpPr>
          <p:nvPr>
            <p:ph type="ftr" sz="quarter" idx="11"/>
          </p:nvPr>
        </p:nvSpPr>
        <p:spPr>
          <a:xfrm>
            <a:off x="2764639" y="6526932"/>
            <a:ext cx="3617103" cy="230832"/>
          </a:xfrm>
        </p:spPr>
        <p:txBody>
          <a:bodyPr>
            <a:spAutoFit/>
          </a:bodyPr>
          <a:lstStyle/>
          <a:p>
            <a:r>
              <a:rPr lang="en-US" dirty="0" smtClean="0">
                <a:solidFill>
                  <a:schemeClr val="bg1">
                    <a:lumMod val="50000"/>
                  </a:schemeClr>
                </a:solidFill>
              </a:rPr>
              <a:t>RBI</a:t>
            </a:r>
            <a:endParaRPr lang="en-US" dirty="0">
              <a:solidFill>
                <a:schemeClr val="bg1">
                  <a:lumMod val="50000"/>
                </a:schemeClr>
              </a:solidFill>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solidFill>
                  <a:schemeClr val="bg1">
                    <a:lumMod val="50000"/>
                  </a:schemeClr>
                </a:solidFill>
              </a:rPr>
              <a:pPr/>
              <a:t>5</a:t>
            </a:fld>
            <a:endParaRPr lang="en-US">
              <a:solidFill>
                <a:schemeClr val="bg1">
                  <a:lumMod val="50000"/>
                </a:schemeClr>
              </a:solidFill>
            </a:endParaRPr>
          </a:p>
        </p:txBody>
      </p:sp>
      <p:cxnSp>
        <p:nvCxnSpPr>
          <p:cNvPr id="8" name="Straight Connector 7"/>
          <p:cNvCxnSpPr/>
          <p:nvPr/>
        </p:nvCxnSpPr>
        <p:spPr>
          <a:xfrm>
            <a:off x="271834" y="683794"/>
            <a:ext cx="860271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Slide Number Placeholder 5"/>
          <p:cNvSpPr txBox="1">
            <a:spLocks/>
          </p:cNvSpPr>
          <p:nvPr/>
        </p:nvSpPr>
        <p:spPr>
          <a:xfrm>
            <a:off x="7847293" y="6492875"/>
            <a:ext cx="98401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5</a:t>
            </a:fld>
            <a:endParaRPr lang="en-US"/>
          </a:p>
        </p:txBody>
      </p:sp>
      <p:sp>
        <p:nvSpPr>
          <p:cNvPr id="5" name="Rectangle 4"/>
          <p:cNvSpPr/>
          <p:nvPr/>
        </p:nvSpPr>
        <p:spPr>
          <a:xfrm>
            <a:off x="504425" y="1554402"/>
            <a:ext cx="8137529" cy="3754874"/>
          </a:xfrm>
          <a:prstGeom prst="rect">
            <a:avLst/>
          </a:prstGeom>
        </p:spPr>
        <p:txBody>
          <a:bodyPr wrap="square">
            <a:spAutoFit/>
          </a:bodyPr>
          <a:lstStyle/>
          <a:p>
            <a:pPr marL="285750" indent="-285750" algn="just">
              <a:spcBef>
                <a:spcPct val="0"/>
              </a:spcBef>
              <a:buFont typeface="Courier New" panose="02070309020205020404" pitchFamily="49" charset="0"/>
              <a:buChar char="o"/>
            </a:pPr>
            <a:r>
              <a:rPr lang="en-IN" altLang="en-US" sz="2000" b="1" dirty="0" smtClean="0">
                <a:solidFill>
                  <a:srgbClr val="0070C0"/>
                </a:solidFill>
                <a:latin typeface="Arial" panose="020B0604020202020204" pitchFamily="34" charset="0"/>
              </a:rPr>
              <a:t>Introduced half hourly settlements in NEFT</a:t>
            </a:r>
          </a:p>
          <a:p>
            <a:pPr algn="just">
              <a:spcBef>
                <a:spcPct val="0"/>
              </a:spcBef>
            </a:pPr>
            <a:endParaRPr lang="en-IN" altLang="en-US" sz="2000" b="1" dirty="0">
              <a:solidFill>
                <a:schemeClr val="accent1"/>
              </a:solidFill>
              <a:latin typeface="Arial" panose="020B0604020202020204" pitchFamily="34" charset="0"/>
            </a:endParaRPr>
          </a:p>
          <a:p>
            <a:pPr marL="285750" indent="-285750" algn="just">
              <a:spcBef>
                <a:spcPct val="0"/>
              </a:spcBef>
              <a:buFont typeface="Wingdings" panose="05000000000000000000" pitchFamily="2" charset="2"/>
              <a:buChar char="q"/>
            </a:pPr>
            <a:r>
              <a:rPr lang="en-IN" altLang="en-US" sz="2000" b="1" dirty="0" smtClean="0">
                <a:latin typeface="Arial" panose="020B0604020202020204" pitchFamily="34" charset="0"/>
              </a:rPr>
              <a:t>Rationalisation of Merchant Discount Rate for various categories of merchants.</a:t>
            </a:r>
          </a:p>
          <a:p>
            <a:pPr algn="just">
              <a:spcBef>
                <a:spcPct val="0"/>
              </a:spcBef>
            </a:pPr>
            <a:endParaRPr lang="en-IN" altLang="en-US" sz="2000" b="1" i="1" dirty="0">
              <a:latin typeface="Arial" panose="020B0604020202020204" pitchFamily="34" charset="0"/>
            </a:endParaRPr>
          </a:p>
          <a:p>
            <a:pPr marL="285750" indent="-285750" algn="just">
              <a:spcBef>
                <a:spcPct val="0"/>
              </a:spcBef>
              <a:buFont typeface="Courier New" panose="02070309020205020404" pitchFamily="49" charset="0"/>
              <a:buChar char="o"/>
            </a:pPr>
            <a:r>
              <a:rPr lang="en-IN" altLang="en-US" sz="2000" b="1" dirty="0" smtClean="0">
                <a:solidFill>
                  <a:srgbClr val="0070C0"/>
                </a:solidFill>
                <a:latin typeface="Arial" panose="020B0604020202020204" pitchFamily="34" charset="0"/>
              </a:rPr>
              <a:t>Comprehensive Review of PPI guidelines with major focus on </a:t>
            </a:r>
            <a:r>
              <a:rPr lang="en-IN" altLang="en-US" sz="2000" b="1" dirty="0" err="1" smtClean="0">
                <a:solidFill>
                  <a:srgbClr val="0070C0"/>
                </a:solidFill>
                <a:latin typeface="Arial" panose="020B0604020202020204" pitchFamily="34" charset="0"/>
              </a:rPr>
              <a:t>KYC</a:t>
            </a:r>
            <a:r>
              <a:rPr lang="en-IN" altLang="en-US" sz="2000" b="1" dirty="0" smtClean="0">
                <a:solidFill>
                  <a:srgbClr val="0070C0"/>
                </a:solidFill>
                <a:latin typeface="Arial" panose="020B0604020202020204" pitchFamily="34" charset="0"/>
              </a:rPr>
              <a:t> guidelines, type of PPI, customer service and protection, complaint redressed mechanism, non-forfeiture of unutilised balance, security /safety and Interoperability</a:t>
            </a:r>
            <a:endParaRPr lang="en-IN" altLang="en-US" sz="2000" b="1" i="1" dirty="0" smtClean="0">
              <a:solidFill>
                <a:srgbClr val="0070C0"/>
              </a:solidFill>
              <a:latin typeface="Arial" panose="020B0604020202020204" pitchFamily="34" charset="0"/>
            </a:endParaRPr>
          </a:p>
          <a:p>
            <a:pPr algn="just">
              <a:spcBef>
                <a:spcPct val="0"/>
              </a:spcBef>
            </a:pPr>
            <a:endParaRPr lang="en-IN" altLang="en-US" sz="2000" b="1" i="1" dirty="0">
              <a:solidFill>
                <a:schemeClr val="accent1"/>
              </a:solidFill>
              <a:latin typeface="Arial" panose="020B0604020202020204" pitchFamily="34" charset="0"/>
            </a:endParaRPr>
          </a:p>
          <a:p>
            <a:pPr marL="285750" indent="-285750" algn="just">
              <a:spcBef>
                <a:spcPct val="0"/>
              </a:spcBef>
              <a:buFont typeface="Wingdings" panose="05000000000000000000" pitchFamily="2" charset="2"/>
              <a:buChar char="q"/>
            </a:pPr>
            <a:r>
              <a:rPr lang="en-IN" altLang="en-US" sz="2000" b="1" dirty="0" smtClean="0">
                <a:latin typeface="Arial" panose="020B0604020202020204" pitchFamily="34" charset="0"/>
              </a:rPr>
              <a:t>Interoperable cash deposit under </a:t>
            </a:r>
            <a:r>
              <a:rPr lang="en-IN" altLang="en-US" sz="2000" b="1" dirty="0" err="1" smtClean="0">
                <a:latin typeface="Arial" panose="020B0604020202020204" pitchFamily="34" charset="0"/>
              </a:rPr>
              <a:t>NFS</a:t>
            </a:r>
            <a:r>
              <a:rPr lang="en-IN" altLang="en-US" sz="2000" b="1" dirty="0" smtClean="0">
                <a:latin typeface="Arial" panose="020B0604020202020204" pitchFamily="34" charset="0"/>
              </a:rPr>
              <a:t> network.</a:t>
            </a:r>
          </a:p>
          <a:p>
            <a:pPr algn="just">
              <a:spcBef>
                <a:spcPct val="0"/>
              </a:spcBef>
            </a:pPr>
            <a:endParaRPr lang="en-IN" altLang="en-US" b="1" i="1" dirty="0">
              <a:latin typeface="Arial" panose="020B0604020202020204" pitchFamily="34" charset="0"/>
            </a:endParaRPr>
          </a:p>
        </p:txBody>
      </p:sp>
      <p:sp>
        <p:nvSpPr>
          <p:cNvPr id="3" name="TextBox 2"/>
          <p:cNvSpPr txBox="1"/>
          <p:nvPr/>
        </p:nvSpPr>
        <p:spPr>
          <a:xfrm>
            <a:off x="3621576" y="774613"/>
            <a:ext cx="4671620" cy="369332"/>
          </a:xfrm>
          <a:prstGeom prst="rect">
            <a:avLst/>
          </a:prstGeom>
          <a:noFill/>
        </p:spPr>
        <p:txBody>
          <a:bodyPr wrap="square" rtlCol="0">
            <a:spAutoFit/>
          </a:bodyPr>
          <a:lstStyle/>
          <a:p>
            <a:r>
              <a:rPr lang="en-US" b="1" i="1" dirty="0" smtClean="0">
                <a:solidFill>
                  <a:srgbClr val="0070C0"/>
                </a:solidFill>
                <a:latin typeface="Arial" panose="020B0604020202020204" pitchFamily="34" charset="0"/>
              </a:rPr>
              <a:t>Retail Payments</a:t>
            </a:r>
            <a:endParaRPr lang="en-IN" dirty="0"/>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7160" t="19056" r="17470" b="1"/>
          <a:stretch/>
        </p:blipFill>
        <p:spPr>
          <a:xfrm>
            <a:off x="8075467" y="0"/>
            <a:ext cx="1068533" cy="1088415"/>
          </a:xfrm>
          <a:prstGeom prst="rect">
            <a:avLst/>
          </a:prstGeom>
        </p:spPr>
      </p:pic>
    </p:spTree>
    <p:extLst>
      <p:ext uri="{BB962C8B-B14F-4D97-AF65-F5344CB8AC3E}">
        <p14:creationId xmlns:p14="http://schemas.microsoft.com/office/powerpoint/2010/main" val="8101855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336" y="-31833"/>
            <a:ext cx="7759494" cy="689811"/>
          </a:xfrm>
        </p:spPr>
        <p:txBody>
          <a:bodyPr>
            <a:normAutofit fontScale="90000"/>
          </a:bodyPr>
          <a:lstStyle/>
          <a:p>
            <a:pPr>
              <a:lnSpc>
                <a:spcPct val="200000"/>
              </a:lnSpc>
              <a:defRPr/>
            </a:pPr>
            <a:r>
              <a:rPr lang="en-US" sz="3600" b="1" i="1" dirty="0">
                <a:solidFill>
                  <a:srgbClr val="0070C0"/>
                </a:solidFill>
                <a:latin typeface="Arial" panose="020B0604020202020204" pitchFamily="34" charset="0"/>
              </a:rPr>
              <a:t>Major Development since last Meeting</a:t>
            </a:r>
          </a:p>
        </p:txBody>
      </p:sp>
      <p:sp>
        <p:nvSpPr>
          <p:cNvPr id="11" name="Footer Placeholder 10"/>
          <p:cNvSpPr>
            <a:spLocks noGrp="1"/>
          </p:cNvSpPr>
          <p:nvPr>
            <p:ph type="ftr" sz="quarter" idx="11"/>
          </p:nvPr>
        </p:nvSpPr>
        <p:spPr>
          <a:xfrm>
            <a:off x="2764639" y="6526932"/>
            <a:ext cx="3617103" cy="230832"/>
          </a:xfrm>
        </p:spPr>
        <p:txBody>
          <a:bodyPr>
            <a:spAutoFit/>
          </a:bodyPr>
          <a:lstStyle/>
          <a:p>
            <a:r>
              <a:rPr lang="en-US" dirty="0" smtClean="0">
                <a:solidFill>
                  <a:schemeClr val="bg1">
                    <a:lumMod val="50000"/>
                  </a:schemeClr>
                </a:solidFill>
              </a:rPr>
              <a:t>RBI</a:t>
            </a:r>
            <a:endParaRPr lang="en-US" dirty="0">
              <a:solidFill>
                <a:schemeClr val="bg1">
                  <a:lumMod val="50000"/>
                </a:schemeClr>
              </a:solidFill>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solidFill>
                  <a:schemeClr val="bg1">
                    <a:lumMod val="50000"/>
                  </a:schemeClr>
                </a:solidFill>
              </a:rPr>
              <a:pPr/>
              <a:t>6</a:t>
            </a:fld>
            <a:endParaRPr lang="en-US">
              <a:solidFill>
                <a:schemeClr val="bg1">
                  <a:lumMod val="50000"/>
                </a:schemeClr>
              </a:solidFill>
            </a:endParaRPr>
          </a:p>
        </p:txBody>
      </p:sp>
      <p:cxnSp>
        <p:nvCxnSpPr>
          <p:cNvPr id="8" name="Straight Connector 7"/>
          <p:cNvCxnSpPr/>
          <p:nvPr/>
        </p:nvCxnSpPr>
        <p:spPr>
          <a:xfrm>
            <a:off x="271834" y="683794"/>
            <a:ext cx="860271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Slide Number Placeholder 5"/>
          <p:cNvSpPr txBox="1">
            <a:spLocks/>
          </p:cNvSpPr>
          <p:nvPr/>
        </p:nvSpPr>
        <p:spPr>
          <a:xfrm>
            <a:off x="7847293" y="6492875"/>
            <a:ext cx="98401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6</a:t>
            </a:fld>
            <a:endParaRPr lang="en-US"/>
          </a:p>
        </p:txBody>
      </p:sp>
      <p:sp>
        <p:nvSpPr>
          <p:cNvPr id="5" name="Rectangle 4"/>
          <p:cNvSpPr/>
          <p:nvPr/>
        </p:nvSpPr>
        <p:spPr>
          <a:xfrm>
            <a:off x="4343770" y="1202397"/>
            <a:ext cx="4530775" cy="5324535"/>
          </a:xfrm>
          <a:prstGeom prst="rect">
            <a:avLst/>
          </a:prstGeom>
        </p:spPr>
        <p:txBody>
          <a:bodyPr wrap="square">
            <a:spAutoFit/>
          </a:bodyPr>
          <a:lstStyle/>
          <a:p>
            <a:pPr marL="285750" indent="-285750" algn="just">
              <a:spcBef>
                <a:spcPct val="0"/>
              </a:spcBef>
              <a:buFont typeface="Courier New" panose="02070309020205020404" pitchFamily="49" charset="0"/>
              <a:buChar char="o"/>
            </a:pPr>
            <a:r>
              <a:rPr lang="en-IN" altLang="en-US" sz="2000" b="1" dirty="0" smtClean="0">
                <a:solidFill>
                  <a:srgbClr val="0070C0"/>
                </a:solidFill>
                <a:latin typeface="Arial" panose="020B0604020202020204" pitchFamily="34" charset="0"/>
              </a:rPr>
              <a:t>A fast Payment System – Users can send/ receive money </a:t>
            </a:r>
            <a:r>
              <a:rPr lang="en-IN" altLang="en-US" sz="2000" b="1" dirty="0" err="1" smtClean="0">
                <a:solidFill>
                  <a:srgbClr val="0070C0"/>
                </a:solidFill>
                <a:latin typeface="Arial" panose="020B0604020202020204" pitchFamily="34" charset="0"/>
              </a:rPr>
              <a:t>upto</a:t>
            </a:r>
            <a:r>
              <a:rPr lang="en-IN" altLang="en-US" sz="2000" b="1" dirty="0" smtClean="0">
                <a:solidFill>
                  <a:srgbClr val="0070C0"/>
                </a:solidFill>
                <a:latin typeface="Arial" panose="020B0604020202020204" pitchFamily="34" charset="0"/>
              </a:rPr>
              <a:t> ₹ 100 thousand.</a:t>
            </a:r>
          </a:p>
          <a:p>
            <a:pPr algn="just">
              <a:spcBef>
                <a:spcPct val="0"/>
              </a:spcBef>
            </a:pPr>
            <a:endParaRPr lang="en-IN" altLang="en-US" sz="2000" b="1" dirty="0">
              <a:solidFill>
                <a:schemeClr val="accent1"/>
              </a:solidFill>
              <a:latin typeface="Arial" panose="020B0604020202020204" pitchFamily="34" charset="0"/>
            </a:endParaRPr>
          </a:p>
          <a:p>
            <a:pPr marL="285750" indent="-285750" algn="just">
              <a:spcBef>
                <a:spcPct val="0"/>
              </a:spcBef>
              <a:buFont typeface="Wingdings" panose="05000000000000000000" pitchFamily="2" charset="2"/>
              <a:buChar char="q"/>
            </a:pPr>
            <a:r>
              <a:rPr lang="en-IN" altLang="en-US" sz="2000" b="1" dirty="0" smtClean="0">
                <a:latin typeface="Arial" panose="020B0604020202020204" pitchFamily="34" charset="0"/>
              </a:rPr>
              <a:t>Uses an identifier called </a:t>
            </a:r>
            <a:r>
              <a:rPr lang="en-IN" altLang="en-US" sz="2000" b="1" dirty="0" err="1" smtClean="0">
                <a:latin typeface="Arial" panose="020B0604020202020204" pitchFamily="34" charset="0"/>
              </a:rPr>
              <a:t>VPA</a:t>
            </a:r>
            <a:r>
              <a:rPr lang="en-IN" altLang="en-US" sz="2000" b="1" dirty="0" smtClean="0">
                <a:latin typeface="Arial" panose="020B0604020202020204" pitchFamily="34" charset="0"/>
              </a:rPr>
              <a:t> (Virtual Payment Address)</a:t>
            </a:r>
          </a:p>
          <a:p>
            <a:pPr algn="just">
              <a:spcBef>
                <a:spcPct val="0"/>
              </a:spcBef>
            </a:pPr>
            <a:endParaRPr lang="en-IN" altLang="en-US" sz="2000" b="1" i="1" dirty="0">
              <a:latin typeface="Arial" panose="020B0604020202020204" pitchFamily="34" charset="0"/>
            </a:endParaRPr>
          </a:p>
          <a:p>
            <a:pPr marL="285750" indent="-285750" algn="just">
              <a:spcBef>
                <a:spcPct val="0"/>
              </a:spcBef>
              <a:buFont typeface="Courier New" panose="02070309020205020404" pitchFamily="49" charset="0"/>
              <a:buChar char="o"/>
            </a:pPr>
            <a:r>
              <a:rPr lang="en-IN" altLang="en-US" sz="2000" b="1" dirty="0" smtClean="0">
                <a:solidFill>
                  <a:srgbClr val="0070C0"/>
                </a:solidFill>
                <a:latin typeface="Arial" panose="020B0604020202020204" pitchFamily="34" charset="0"/>
              </a:rPr>
              <a:t>Enables interoperability among mobile banking apps of different banks</a:t>
            </a:r>
          </a:p>
          <a:p>
            <a:pPr marL="285750" indent="-285750" algn="just">
              <a:spcBef>
                <a:spcPct val="0"/>
              </a:spcBef>
              <a:buFont typeface="Courier New" panose="02070309020205020404" pitchFamily="49" charset="0"/>
              <a:buChar char="o"/>
            </a:pPr>
            <a:endParaRPr lang="en-IN" altLang="en-US" sz="2000" b="1" i="1" dirty="0" smtClean="0">
              <a:solidFill>
                <a:srgbClr val="0070C0"/>
              </a:solidFill>
              <a:latin typeface="Arial" panose="020B0604020202020204" pitchFamily="34" charset="0"/>
            </a:endParaRPr>
          </a:p>
          <a:p>
            <a:pPr marL="285750" indent="-285750" algn="just">
              <a:spcBef>
                <a:spcPct val="0"/>
              </a:spcBef>
              <a:buFont typeface="Wingdings" panose="05000000000000000000" pitchFamily="2" charset="2"/>
              <a:buChar char="q"/>
            </a:pPr>
            <a:r>
              <a:rPr lang="en-IN" altLang="en-US" sz="2000" b="1" dirty="0">
                <a:solidFill>
                  <a:srgbClr val="000000"/>
                </a:solidFill>
                <a:latin typeface="Arial" panose="020B0604020202020204" pitchFamily="34" charset="0"/>
              </a:rPr>
              <a:t> </a:t>
            </a:r>
            <a:r>
              <a:rPr lang="en-IN" altLang="en-US" sz="2000" b="1" dirty="0" smtClean="0">
                <a:solidFill>
                  <a:srgbClr val="000000"/>
                </a:solidFill>
                <a:latin typeface="Arial" panose="020B0604020202020204" pitchFamily="34" charset="0"/>
              </a:rPr>
              <a:t>Facilitates </a:t>
            </a:r>
            <a:r>
              <a:rPr lang="en-IN" altLang="en-US" sz="2000" b="1" dirty="0" smtClean="0">
                <a:latin typeface="Arial" panose="020B0604020202020204" pitchFamily="34" charset="0"/>
              </a:rPr>
              <a:t>Merchant </a:t>
            </a:r>
            <a:r>
              <a:rPr lang="en-IN" altLang="en-US" sz="2000" b="1" dirty="0">
                <a:latin typeface="Arial" panose="020B0604020202020204" pitchFamily="34" charset="0"/>
              </a:rPr>
              <a:t>Pull </a:t>
            </a:r>
            <a:r>
              <a:rPr lang="en-IN" altLang="en-US" sz="2000" b="1" dirty="0" smtClean="0">
                <a:latin typeface="Arial" panose="020B0604020202020204" pitchFamily="34" charset="0"/>
              </a:rPr>
              <a:t>payments</a:t>
            </a:r>
          </a:p>
          <a:p>
            <a:pPr algn="just">
              <a:spcBef>
                <a:spcPct val="0"/>
              </a:spcBef>
            </a:pPr>
            <a:endParaRPr lang="en-IN" altLang="en-US" sz="2000" b="1" dirty="0" smtClean="0">
              <a:latin typeface="Arial" panose="020B0604020202020204" pitchFamily="34" charset="0"/>
            </a:endParaRPr>
          </a:p>
          <a:p>
            <a:pPr marL="285750" indent="-285750" algn="just">
              <a:spcBef>
                <a:spcPct val="0"/>
              </a:spcBef>
              <a:buFont typeface="Courier New" panose="02070309020205020404" pitchFamily="49" charset="0"/>
              <a:buChar char="o"/>
            </a:pPr>
            <a:r>
              <a:rPr lang="en-IN" sz="2000" b="1" dirty="0">
                <a:solidFill>
                  <a:srgbClr val="0070C0"/>
                </a:solidFill>
                <a:latin typeface="Arial" panose="020B0604020202020204" pitchFamily="34" charset="0"/>
              </a:rPr>
              <a:t>M</a:t>
            </a:r>
            <a:r>
              <a:rPr lang="en-IN" sz="2000" b="1" dirty="0" smtClean="0">
                <a:solidFill>
                  <a:srgbClr val="0070C0"/>
                </a:solidFill>
                <a:latin typeface="Arial" panose="020B0604020202020204" pitchFamily="34" charset="0"/>
              </a:rPr>
              <a:t>ultiple </a:t>
            </a:r>
            <a:r>
              <a:rPr lang="en-IN" sz="2000" b="1" dirty="0">
                <a:solidFill>
                  <a:srgbClr val="0070C0"/>
                </a:solidFill>
                <a:latin typeface="Arial" panose="020B0604020202020204" pitchFamily="34" charset="0"/>
              </a:rPr>
              <a:t>bank model for large third party players </a:t>
            </a:r>
            <a:r>
              <a:rPr lang="en-IN" sz="2000" b="1" dirty="0" smtClean="0">
                <a:solidFill>
                  <a:srgbClr val="0070C0"/>
                </a:solidFill>
                <a:latin typeface="Arial" panose="020B0604020202020204" pitchFamily="34" charset="0"/>
              </a:rPr>
              <a:t>– Google </a:t>
            </a:r>
            <a:r>
              <a:rPr lang="en-IN" sz="2000" b="1" dirty="0" err="1" smtClean="0">
                <a:solidFill>
                  <a:srgbClr val="0070C0"/>
                </a:solidFill>
                <a:latin typeface="Arial" panose="020B0604020202020204" pitchFamily="34" charset="0"/>
              </a:rPr>
              <a:t>Tez</a:t>
            </a:r>
            <a:r>
              <a:rPr lang="en-IN" sz="2000" b="1" dirty="0" smtClean="0">
                <a:solidFill>
                  <a:srgbClr val="0070C0"/>
                </a:solidFill>
                <a:latin typeface="Arial" panose="020B0604020202020204" pitchFamily="34" charset="0"/>
              </a:rPr>
              <a:t> and </a:t>
            </a:r>
            <a:r>
              <a:rPr lang="en-IN" sz="2000" b="1" dirty="0" err="1" smtClean="0">
                <a:solidFill>
                  <a:srgbClr val="0070C0"/>
                </a:solidFill>
                <a:latin typeface="Arial" panose="020B0604020202020204" pitchFamily="34" charset="0"/>
              </a:rPr>
              <a:t>Whatsapp</a:t>
            </a:r>
            <a:endParaRPr lang="en-IN" altLang="en-US" sz="2000" b="1" dirty="0">
              <a:solidFill>
                <a:srgbClr val="0070C0"/>
              </a:solidFill>
              <a:latin typeface="Arial" panose="020B0604020202020204" pitchFamily="34"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10633"/>
          <a:stretch/>
        </p:blipFill>
        <p:spPr>
          <a:xfrm>
            <a:off x="361336" y="1367588"/>
            <a:ext cx="3656250" cy="3883057"/>
          </a:xfrm>
          <a:prstGeom prst="rect">
            <a:avLst/>
          </a:prstGeom>
        </p:spPr>
      </p:pic>
      <p:sp>
        <p:nvSpPr>
          <p:cNvPr id="13" name="TextBox 12"/>
          <p:cNvSpPr txBox="1"/>
          <p:nvPr/>
        </p:nvSpPr>
        <p:spPr>
          <a:xfrm>
            <a:off x="611900" y="774768"/>
            <a:ext cx="6573766" cy="369332"/>
          </a:xfrm>
          <a:prstGeom prst="rect">
            <a:avLst/>
          </a:prstGeom>
          <a:noFill/>
        </p:spPr>
        <p:txBody>
          <a:bodyPr wrap="square" rtlCol="0">
            <a:spAutoFit/>
          </a:bodyPr>
          <a:lstStyle/>
          <a:p>
            <a:r>
              <a:rPr lang="en-US" b="1" i="1" dirty="0" smtClean="0">
                <a:solidFill>
                  <a:srgbClr val="000000"/>
                </a:solidFill>
                <a:latin typeface="Arial" panose="020B0604020202020204" pitchFamily="34" charset="0"/>
              </a:rPr>
              <a:t>Some Products in Retail Payments (1/5)                       </a:t>
            </a:r>
            <a:r>
              <a:rPr lang="en-US" b="1" i="1" dirty="0" smtClean="0">
                <a:solidFill>
                  <a:srgbClr val="002060"/>
                </a:solidFill>
                <a:latin typeface="Arial" panose="020B0604020202020204" pitchFamily="34" charset="0"/>
              </a:rPr>
              <a:t>UPI</a:t>
            </a:r>
            <a:endParaRPr lang="en-IN" dirty="0">
              <a:solidFill>
                <a:srgbClr val="002060"/>
              </a:solidFill>
            </a:endParaRPr>
          </a:p>
        </p:txBody>
      </p:sp>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17160" t="19056" r="17470" b="1"/>
          <a:stretch/>
        </p:blipFill>
        <p:spPr>
          <a:xfrm>
            <a:off x="8075467" y="0"/>
            <a:ext cx="1068533" cy="1088415"/>
          </a:xfrm>
          <a:prstGeom prst="rect">
            <a:avLst/>
          </a:prstGeom>
        </p:spPr>
      </p:pic>
    </p:spTree>
    <p:extLst>
      <p:ext uri="{BB962C8B-B14F-4D97-AF65-F5344CB8AC3E}">
        <p14:creationId xmlns:p14="http://schemas.microsoft.com/office/powerpoint/2010/main" val="659768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336" y="-31833"/>
            <a:ext cx="7759494" cy="689811"/>
          </a:xfrm>
        </p:spPr>
        <p:txBody>
          <a:bodyPr>
            <a:normAutofit fontScale="90000"/>
          </a:bodyPr>
          <a:lstStyle/>
          <a:p>
            <a:pPr>
              <a:lnSpc>
                <a:spcPct val="200000"/>
              </a:lnSpc>
              <a:defRPr/>
            </a:pPr>
            <a:r>
              <a:rPr lang="en-US" sz="3600" b="1" i="1" dirty="0">
                <a:solidFill>
                  <a:srgbClr val="0070C0"/>
                </a:solidFill>
                <a:latin typeface="Arial" panose="020B0604020202020204" pitchFamily="34" charset="0"/>
              </a:rPr>
              <a:t>Major Development since last Meeting</a:t>
            </a:r>
          </a:p>
        </p:txBody>
      </p:sp>
      <p:sp>
        <p:nvSpPr>
          <p:cNvPr id="11" name="Footer Placeholder 10"/>
          <p:cNvSpPr>
            <a:spLocks noGrp="1"/>
          </p:cNvSpPr>
          <p:nvPr>
            <p:ph type="ftr" sz="quarter" idx="11"/>
          </p:nvPr>
        </p:nvSpPr>
        <p:spPr>
          <a:xfrm>
            <a:off x="2764639" y="6526932"/>
            <a:ext cx="3617103" cy="230832"/>
          </a:xfrm>
        </p:spPr>
        <p:txBody>
          <a:bodyPr>
            <a:spAutoFit/>
          </a:bodyPr>
          <a:lstStyle/>
          <a:p>
            <a:r>
              <a:rPr lang="en-US" dirty="0" smtClean="0">
                <a:solidFill>
                  <a:schemeClr val="bg1">
                    <a:lumMod val="50000"/>
                  </a:schemeClr>
                </a:solidFill>
              </a:rPr>
              <a:t>RBI</a:t>
            </a:r>
            <a:endParaRPr lang="en-US" dirty="0">
              <a:solidFill>
                <a:schemeClr val="bg1">
                  <a:lumMod val="50000"/>
                </a:schemeClr>
              </a:solidFill>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solidFill>
                  <a:schemeClr val="bg1">
                    <a:lumMod val="50000"/>
                  </a:schemeClr>
                </a:solidFill>
              </a:rPr>
              <a:pPr/>
              <a:t>7</a:t>
            </a:fld>
            <a:endParaRPr lang="en-US">
              <a:solidFill>
                <a:schemeClr val="bg1">
                  <a:lumMod val="50000"/>
                </a:schemeClr>
              </a:solidFill>
            </a:endParaRPr>
          </a:p>
        </p:txBody>
      </p:sp>
      <p:cxnSp>
        <p:nvCxnSpPr>
          <p:cNvPr id="8" name="Straight Connector 7"/>
          <p:cNvCxnSpPr/>
          <p:nvPr/>
        </p:nvCxnSpPr>
        <p:spPr>
          <a:xfrm>
            <a:off x="271834" y="683794"/>
            <a:ext cx="860271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Slide Number Placeholder 5"/>
          <p:cNvSpPr txBox="1">
            <a:spLocks/>
          </p:cNvSpPr>
          <p:nvPr/>
        </p:nvSpPr>
        <p:spPr>
          <a:xfrm>
            <a:off x="7847293" y="6492875"/>
            <a:ext cx="98401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7</a:t>
            </a:fld>
            <a:endParaRPr lang="en-US"/>
          </a:p>
        </p:txBody>
      </p:sp>
      <p:sp>
        <p:nvSpPr>
          <p:cNvPr id="5" name="Rectangle 4"/>
          <p:cNvSpPr/>
          <p:nvPr/>
        </p:nvSpPr>
        <p:spPr>
          <a:xfrm>
            <a:off x="4343770" y="1202397"/>
            <a:ext cx="4530775" cy="5324535"/>
          </a:xfrm>
          <a:prstGeom prst="rect">
            <a:avLst/>
          </a:prstGeom>
        </p:spPr>
        <p:txBody>
          <a:bodyPr wrap="square">
            <a:spAutoFit/>
          </a:bodyPr>
          <a:lstStyle/>
          <a:p>
            <a:pPr marL="285750" indent="-285750" algn="just">
              <a:spcBef>
                <a:spcPct val="0"/>
              </a:spcBef>
              <a:buFont typeface="Courier New" panose="02070309020205020404" pitchFamily="49" charset="0"/>
              <a:buChar char="o"/>
            </a:pPr>
            <a:r>
              <a:rPr lang="en-IN" altLang="en-US" sz="2000" b="1" dirty="0" smtClean="0">
                <a:solidFill>
                  <a:srgbClr val="0070C0"/>
                </a:solidFill>
                <a:latin typeface="Arial" panose="020B0604020202020204" pitchFamily="34" charset="0"/>
              </a:rPr>
              <a:t>It is an integrated Bill Payment System – offers “anytime anywhere bill payment service.</a:t>
            </a:r>
          </a:p>
          <a:p>
            <a:pPr algn="just">
              <a:spcBef>
                <a:spcPct val="0"/>
              </a:spcBef>
            </a:pPr>
            <a:endParaRPr lang="en-IN" altLang="en-US" sz="2000" b="1" dirty="0">
              <a:solidFill>
                <a:schemeClr val="accent1"/>
              </a:solidFill>
              <a:latin typeface="Arial" panose="020B0604020202020204" pitchFamily="34" charset="0"/>
            </a:endParaRPr>
          </a:p>
          <a:p>
            <a:pPr marL="285750" indent="-285750" algn="just">
              <a:spcBef>
                <a:spcPct val="0"/>
              </a:spcBef>
              <a:buFont typeface="Wingdings" panose="05000000000000000000" pitchFamily="2" charset="2"/>
              <a:buChar char="q"/>
            </a:pPr>
            <a:r>
              <a:rPr lang="en-IN" altLang="en-US" sz="2000" b="1" dirty="0" err="1" smtClean="0">
                <a:latin typeface="Arial" panose="020B0604020202020204" pitchFamily="34" charset="0"/>
              </a:rPr>
              <a:t>BBPS</a:t>
            </a:r>
            <a:r>
              <a:rPr lang="en-IN" altLang="en-US" sz="2000" b="1" dirty="0" smtClean="0">
                <a:latin typeface="Arial" panose="020B0604020202020204" pitchFamily="34" charset="0"/>
              </a:rPr>
              <a:t> provides multiple payment modes and instant confirmation of payments.</a:t>
            </a:r>
          </a:p>
          <a:p>
            <a:pPr algn="just">
              <a:spcBef>
                <a:spcPct val="0"/>
              </a:spcBef>
            </a:pPr>
            <a:endParaRPr lang="en-IN" altLang="en-US" sz="2000" b="1" i="1" dirty="0" smtClean="0">
              <a:latin typeface="Arial" panose="020B0604020202020204" pitchFamily="34" charset="0"/>
            </a:endParaRPr>
          </a:p>
          <a:p>
            <a:pPr marL="285750" indent="-285750" algn="just">
              <a:spcBef>
                <a:spcPct val="0"/>
              </a:spcBef>
              <a:buFont typeface="Courier New" panose="02070309020205020404" pitchFamily="49" charset="0"/>
              <a:buChar char="o"/>
            </a:pPr>
            <a:r>
              <a:rPr lang="en-IN" altLang="en-US" sz="2000" b="1" dirty="0" err="1" smtClean="0">
                <a:solidFill>
                  <a:srgbClr val="0070C0"/>
                </a:solidFill>
                <a:latin typeface="Arial" panose="020B0604020202020204" pitchFamily="34" charset="0"/>
              </a:rPr>
              <a:t>BBPS</a:t>
            </a:r>
            <a:r>
              <a:rPr lang="en-IN" altLang="en-US" sz="2000" b="1" dirty="0" smtClean="0">
                <a:solidFill>
                  <a:srgbClr val="0070C0"/>
                </a:solidFill>
                <a:latin typeface="Arial" panose="020B0604020202020204" pitchFamily="34" charset="0"/>
              </a:rPr>
              <a:t> framework consists of two types of entities – (i) </a:t>
            </a:r>
            <a:r>
              <a:rPr lang="en-IN" altLang="en-US" sz="2000" b="1" dirty="0" err="1" smtClean="0">
                <a:solidFill>
                  <a:srgbClr val="0070C0"/>
                </a:solidFill>
                <a:latin typeface="Arial" panose="020B0604020202020204" pitchFamily="34" charset="0"/>
              </a:rPr>
              <a:t>BBPCU</a:t>
            </a:r>
            <a:r>
              <a:rPr lang="en-IN" altLang="en-US" sz="2000" b="1" dirty="0" smtClean="0">
                <a:solidFill>
                  <a:srgbClr val="0070C0"/>
                </a:solidFill>
                <a:latin typeface="Arial" panose="020B0604020202020204" pitchFamily="34" charset="0"/>
              </a:rPr>
              <a:t> and (ii) </a:t>
            </a:r>
            <a:r>
              <a:rPr lang="en-IN" altLang="en-US" sz="2000" b="1" dirty="0" err="1" smtClean="0">
                <a:solidFill>
                  <a:srgbClr val="0070C0"/>
                </a:solidFill>
                <a:latin typeface="Arial" panose="020B0604020202020204" pitchFamily="34" charset="0"/>
              </a:rPr>
              <a:t>BBPOUs</a:t>
            </a:r>
            <a:endParaRPr lang="en-IN" altLang="en-US" sz="2000" b="1" dirty="0" smtClean="0">
              <a:solidFill>
                <a:srgbClr val="0070C0"/>
              </a:solidFill>
              <a:latin typeface="Arial" panose="020B0604020202020204" pitchFamily="34" charset="0"/>
            </a:endParaRPr>
          </a:p>
          <a:p>
            <a:pPr marL="285750" indent="-285750" algn="just">
              <a:spcBef>
                <a:spcPct val="0"/>
              </a:spcBef>
              <a:buFont typeface="Courier New" panose="02070309020205020404" pitchFamily="49" charset="0"/>
              <a:buChar char="o"/>
            </a:pPr>
            <a:endParaRPr lang="en-IN" altLang="en-US" sz="2000" b="1" i="1" dirty="0" smtClean="0">
              <a:solidFill>
                <a:srgbClr val="0070C0"/>
              </a:solidFill>
              <a:latin typeface="Arial" panose="020B0604020202020204" pitchFamily="34" charset="0"/>
            </a:endParaRPr>
          </a:p>
          <a:p>
            <a:pPr marL="285750" indent="-285750" algn="just">
              <a:spcBef>
                <a:spcPct val="0"/>
              </a:spcBef>
              <a:buFont typeface="Wingdings" panose="05000000000000000000" pitchFamily="2" charset="2"/>
              <a:buChar char="q"/>
            </a:pPr>
            <a:r>
              <a:rPr lang="en-IN" altLang="en-US" sz="2000" b="1" dirty="0">
                <a:solidFill>
                  <a:srgbClr val="000000"/>
                </a:solidFill>
                <a:latin typeface="Arial" panose="020B0604020202020204" pitchFamily="34" charset="0"/>
              </a:rPr>
              <a:t> </a:t>
            </a:r>
            <a:r>
              <a:rPr lang="en-IN" altLang="en-US" sz="2000" b="1" dirty="0" err="1" smtClean="0">
                <a:solidFill>
                  <a:srgbClr val="000000"/>
                </a:solidFill>
                <a:latin typeface="Arial" panose="020B0604020202020204" pitchFamily="34" charset="0"/>
              </a:rPr>
              <a:t>Multifold</a:t>
            </a:r>
            <a:r>
              <a:rPr lang="en-IN" altLang="en-US" sz="2000" b="1" dirty="0" smtClean="0">
                <a:solidFill>
                  <a:srgbClr val="000000"/>
                </a:solidFill>
                <a:latin typeface="Arial" panose="020B0604020202020204" pitchFamily="34" charset="0"/>
              </a:rPr>
              <a:t> benefits such as – enable billers to save cost, facilitates standardisation of electronic platform, bill fetch facility.</a:t>
            </a:r>
            <a:endParaRPr lang="en-IN" altLang="en-US" sz="2000" b="1" dirty="0" smtClean="0">
              <a:latin typeface="Arial" panose="020B0604020202020204" pitchFamily="34" charset="0"/>
            </a:endParaRPr>
          </a:p>
        </p:txBody>
      </p:sp>
      <p:sp>
        <p:nvSpPr>
          <p:cNvPr id="3" name="TextBox 2"/>
          <p:cNvSpPr txBox="1"/>
          <p:nvPr/>
        </p:nvSpPr>
        <p:spPr>
          <a:xfrm>
            <a:off x="611900" y="774768"/>
            <a:ext cx="6573766" cy="369332"/>
          </a:xfrm>
          <a:prstGeom prst="rect">
            <a:avLst/>
          </a:prstGeom>
          <a:noFill/>
        </p:spPr>
        <p:txBody>
          <a:bodyPr wrap="square" rtlCol="0">
            <a:spAutoFit/>
          </a:bodyPr>
          <a:lstStyle/>
          <a:p>
            <a:r>
              <a:rPr lang="en-US" b="1" i="1" dirty="0" smtClean="0">
                <a:solidFill>
                  <a:srgbClr val="000000"/>
                </a:solidFill>
                <a:latin typeface="Arial" panose="020B0604020202020204" pitchFamily="34" charset="0"/>
              </a:rPr>
              <a:t>Some Products in Retail Payments (2/5)                      </a:t>
            </a:r>
            <a:r>
              <a:rPr lang="en-US" b="1" i="1" dirty="0" err="1" smtClean="0">
                <a:solidFill>
                  <a:srgbClr val="000000"/>
                </a:solidFill>
                <a:latin typeface="Arial" panose="020B0604020202020204" pitchFamily="34" charset="0"/>
              </a:rPr>
              <a:t>BBPS</a:t>
            </a:r>
            <a:endParaRPr lang="en-IN" dirty="0">
              <a:solidFill>
                <a:srgbClr val="000000"/>
              </a:solidFil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13105"/>
          <a:stretch/>
        </p:blipFill>
        <p:spPr>
          <a:xfrm>
            <a:off x="365380" y="1414698"/>
            <a:ext cx="3978390" cy="2449913"/>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17160" t="19056" r="17470" b="1"/>
          <a:stretch/>
        </p:blipFill>
        <p:spPr>
          <a:xfrm>
            <a:off x="8075467" y="0"/>
            <a:ext cx="1068533" cy="1088415"/>
          </a:xfrm>
          <a:prstGeom prst="rect">
            <a:avLst/>
          </a:prstGeom>
        </p:spPr>
      </p:pic>
    </p:spTree>
    <p:extLst>
      <p:ext uri="{BB962C8B-B14F-4D97-AF65-F5344CB8AC3E}">
        <p14:creationId xmlns:p14="http://schemas.microsoft.com/office/powerpoint/2010/main" val="1175479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336" y="-31833"/>
            <a:ext cx="7759494" cy="689811"/>
          </a:xfrm>
        </p:spPr>
        <p:txBody>
          <a:bodyPr>
            <a:normAutofit fontScale="90000"/>
          </a:bodyPr>
          <a:lstStyle/>
          <a:p>
            <a:pPr>
              <a:lnSpc>
                <a:spcPct val="200000"/>
              </a:lnSpc>
              <a:defRPr/>
            </a:pPr>
            <a:r>
              <a:rPr lang="en-US" sz="3600" b="1" i="1" dirty="0">
                <a:solidFill>
                  <a:srgbClr val="0070C0"/>
                </a:solidFill>
                <a:latin typeface="Arial" panose="020B0604020202020204" pitchFamily="34" charset="0"/>
              </a:rPr>
              <a:t>Major Development since last Meeting</a:t>
            </a:r>
          </a:p>
        </p:txBody>
      </p:sp>
      <p:sp>
        <p:nvSpPr>
          <p:cNvPr id="11" name="Footer Placeholder 10"/>
          <p:cNvSpPr>
            <a:spLocks noGrp="1"/>
          </p:cNvSpPr>
          <p:nvPr>
            <p:ph type="ftr" sz="quarter" idx="11"/>
          </p:nvPr>
        </p:nvSpPr>
        <p:spPr>
          <a:xfrm>
            <a:off x="2764639" y="6526932"/>
            <a:ext cx="3617103" cy="230832"/>
          </a:xfrm>
        </p:spPr>
        <p:txBody>
          <a:bodyPr>
            <a:spAutoFit/>
          </a:bodyPr>
          <a:lstStyle/>
          <a:p>
            <a:r>
              <a:rPr lang="en-US" dirty="0" smtClean="0">
                <a:solidFill>
                  <a:schemeClr val="bg1">
                    <a:lumMod val="50000"/>
                  </a:schemeClr>
                </a:solidFill>
              </a:rPr>
              <a:t>RBI</a:t>
            </a:r>
            <a:endParaRPr lang="en-US" dirty="0">
              <a:solidFill>
                <a:schemeClr val="bg1">
                  <a:lumMod val="50000"/>
                </a:schemeClr>
              </a:solidFill>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solidFill>
                  <a:schemeClr val="bg1">
                    <a:lumMod val="50000"/>
                  </a:schemeClr>
                </a:solidFill>
              </a:rPr>
              <a:pPr/>
              <a:t>8</a:t>
            </a:fld>
            <a:endParaRPr lang="en-US">
              <a:solidFill>
                <a:schemeClr val="bg1">
                  <a:lumMod val="50000"/>
                </a:schemeClr>
              </a:solidFill>
            </a:endParaRPr>
          </a:p>
        </p:txBody>
      </p:sp>
      <p:cxnSp>
        <p:nvCxnSpPr>
          <p:cNvPr id="8" name="Straight Connector 7"/>
          <p:cNvCxnSpPr/>
          <p:nvPr/>
        </p:nvCxnSpPr>
        <p:spPr>
          <a:xfrm>
            <a:off x="271834" y="683794"/>
            <a:ext cx="860271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Slide Number Placeholder 5"/>
          <p:cNvSpPr txBox="1">
            <a:spLocks/>
          </p:cNvSpPr>
          <p:nvPr/>
        </p:nvSpPr>
        <p:spPr>
          <a:xfrm>
            <a:off x="7847293" y="6492875"/>
            <a:ext cx="98401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8</a:t>
            </a:fld>
            <a:endParaRPr lang="en-US"/>
          </a:p>
        </p:txBody>
      </p:sp>
      <p:sp>
        <p:nvSpPr>
          <p:cNvPr id="5" name="Rectangle 4"/>
          <p:cNvSpPr/>
          <p:nvPr/>
        </p:nvSpPr>
        <p:spPr>
          <a:xfrm>
            <a:off x="4343770" y="1202397"/>
            <a:ext cx="4530775" cy="5632311"/>
          </a:xfrm>
          <a:prstGeom prst="rect">
            <a:avLst/>
          </a:prstGeom>
        </p:spPr>
        <p:txBody>
          <a:bodyPr wrap="square">
            <a:spAutoFit/>
          </a:bodyPr>
          <a:lstStyle/>
          <a:p>
            <a:pPr marL="285750" indent="-285750" algn="just">
              <a:spcBef>
                <a:spcPct val="0"/>
              </a:spcBef>
              <a:buFont typeface="Courier New" panose="02070309020205020404" pitchFamily="49" charset="0"/>
              <a:buChar char="o"/>
            </a:pPr>
            <a:r>
              <a:rPr lang="en-IN" sz="2000" b="1" dirty="0">
                <a:solidFill>
                  <a:srgbClr val="0070C0"/>
                </a:solidFill>
                <a:latin typeface="Arial" panose="020B0604020202020204" pitchFamily="34" charset="0"/>
              </a:rPr>
              <a:t>A </a:t>
            </a:r>
            <a:r>
              <a:rPr lang="en-IN" sz="2000" b="1" dirty="0" err="1">
                <a:solidFill>
                  <a:srgbClr val="0070C0"/>
                </a:solidFill>
                <a:latin typeface="Arial" panose="020B0604020202020204" pitchFamily="34" charset="0"/>
              </a:rPr>
              <a:t>QR</a:t>
            </a:r>
            <a:r>
              <a:rPr lang="en-IN" sz="2000" b="1" dirty="0">
                <a:solidFill>
                  <a:srgbClr val="0070C0"/>
                </a:solidFill>
                <a:latin typeface="Arial" panose="020B0604020202020204" pitchFamily="34" charset="0"/>
              </a:rPr>
              <a:t> based payment </a:t>
            </a:r>
            <a:r>
              <a:rPr lang="en-IN" sz="2000" b="1" dirty="0" smtClean="0">
                <a:solidFill>
                  <a:srgbClr val="0070C0"/>
                </a:solidFill>
                <a:latin typeface="Arial" panose="020B0604020202020204" pitchFamily="34" charset="0"/>
              </a:rPr>
              <a:t>solution, initiating </a:t>
            </a:r>
            <a:r>
              <a:rPr lang="en-IN" sz="2000" b="1" dirty="0">
                <a:solidFill>
                  <a:srgbClr val="0070C0"/>
                </a:solidFill>
                <a:latin typeface="Arial" panose="020B0604020202020204" pitchFamily="34" charset="0"/>
              </a:rPr>
              <a:t>and accepting payments between buyers and sellers (or consumers and merchants) using the mobile phone </a:t>
            </a:r>
            <a:endParaRPr lang="en-IN" sz="2000" b="1" dirty="0" smtClean="0">
              <a:solidFill>
                <a:srgbClr val="0070C0"/>
              </a:solidFill>
              <a:latin typeface="Arial" panose="020B0604020202020204" pitchFamily="34" charset="0"/>
            </a:endParaRPr>
          </a:p>
          <a:p>
            <a:pPr algn="just">
              <a:spcBef>
                <a:spcPct val="0"/>
              </a:spcBef>
            </a:pPr>
            <a:endParaRPr lang="en-IN" altLang="en-US" sz="2000" b="1" dirty="0">
              <a:solidFill>
                <a:srgbClr val="0070C0"/>
              </a:solidFill>
              <a:latin typeface="Arial" panose="020B0604020202020204" pitchFamily="34" charset="0"/>
            </a:endParaRPr>
          </a:p>
          <a:p>
            <a:pPr marL="285750" indent="-285750" algn="just">
              <a:spcBef>
                <a:spcPct val="0"/>
              </a:spcBef>
              <a:buFont typeface="Wingdings" panose="05000000000000000000" pitchFamily="2" charset="2"/>
              <a:buChar char="q"/>
            </a:pPr>
            <a:r>
              <a:rPr lang="en-IN" altLang="en-US" sz="2000" b="1" dirty="0" err="1" smtClean="0">
                <a:latin typeface="Arial" panose="020B0604020202020204" pitchFamily="34" charset="0"/>
              </a:rPr>
              <a:t>QR</a:t>
            </a:r>
            <a:r>
              <a:rPr lang="en-IN" altLang="en-US" sz="2000" b="1" dirty="0" smtClean="0">
                <a:latin typeface="Arial" panose="020B0604020202020204" pitchFamily="34" charset="0"/>
              </a:rPr>
              <a:t> code transaction can be done using </a:t>
            </a:r>
            <a:r>
              <a:rPr lang="en-IN" altLang="en-US" sz="2000" b="1" dirty="0" err="1" smtClean="0">
                <a:latin typeface="Arial" panose="020B0604020202020204" pitchFamily="34" charset="0"/>
              </a:rPr>
              <a:t>RuPay</a:t>
            </a:r>
            <a:r>
              <a:rPr lang="en-IN" altLang="en-US" sz="2000" b="1" dirty="0" smtClean="0">
                <a:latin typeface="Arial" panose="020B0604020202020204" pitchFamily="34" charset="0"/>
              </a:rPr>
              <a:t> Debit , </a:t>
            </a:r>
            <a:r>
              <a:rPr lang="en-IN" altLang="en-US" sz="2000" b="1" dirty="0" err="1" smtClean="0">
                <a:latin typeface="Arial" panose="020B0604020202020204" pitchFamily="34" charset="0"/>
              </a:rPr>
              <a:t>RuPay</a:t>
            </a:r>
            <a:r>
              <a:rPr lang="en-IN" altLang="en-US" sz="2000" b="1" dirty="0" smtClean="0">
                <a:latin typeface="Arial" panose="020B0604020202020204" pitchFamily="34" charset="0"/>
              </a:rPr>
              <a:t> Credit or pre-paid card.</a:t>
            </a:r>
          </a:p>
          <a:p>
            <a:pPr algn="just">
              <a:spcBef>
                <a:spcPct val="0"/>
              </a:spcBef>
            </a:pPr>
            <a:endParaRPr lang="en-IN" altLang="en-US" sz="2000" b="1" i="1" dirty="0" smtClean="0">
              <a:latin typeface="Arial" panose="020B0604020202020204" pitchFamily="34" charset="0"/>
            </a:endParaRPr>
          </a:p>
          <a:p>
            <a:pPr marL="285750" indent="-285750" algn="just">
              <a:spcBef>
                <a:spcPct val="0"/>
              </a:spcBef>
              <a:buFont typeface="Courier New" panose="02070309020205020404" pitchFamily="49" charset="0"/>
              <a:buChar char="o"/>
            </a:pPr>
            <a:r>
              <a:rPr lang="en-IN" altLang="en-US" sz="2000" b="1" dirty="0" smtClean="0">
                <a:solidFill>
                  <a:srgbClr val="0070C0"/>
                </a:solidFill>
                <a:latin typeface="Arial" panose="020B0604020202020204" pitchFamily="34" charset="0"/>
              </a:rPr>
              <a:t>It is a person to merchant mobile payment solution. </a:t>
            </a:r>
          </a:p>
          <a:p>
            <a:pPr marL="285750" indent="-285750" algn="just">
              <a:spcBef>
                <a:spcPct val="0"/>
              </a:spcBef>
              <a:buFont typeface="Courier New" panose="02070309020205020404" pitchFamily="49" charset="0"/>
              <a:buChar char="o"/>
            </a:pPr>
            <a:endParaRPr lang="en-IN" altLang="en-US" sz="2000" b="1" i="1" dirty="0" smtClean="0">
              <a:solidFill>
                <a:srgbClr val="0070C0"/>
              </a:solidFill>
              <a:latin typeface="Arial" panose="020B0604020202020204" pitchFamily="34" charset="0"/>
            </a:endParaRPr>
          </a:p>
          <a:p>
            <a:pPr marL="285750" indent="-285750" algn="just">
              <a:spcBef>
                <a:spcPct val="0"/>
              </a:spcBef>
              <a:buFont typeface="Wingdings" panose="05000000000000000000" pitchFamily="2" charset="2"/>
              <a:buChar char="q"/>
            </a:pPr>
            <a:r>
              <a:rPr lang="en-IN" altLang="en-US" sz="2000" b="1" dirty="0">
                <a:solidFill>
                  <a:srgbClr val="000000"/>
                </a:solidFill>
                <a:latin typeface="Arial" panose="020B0604020202020204" pitchFamily="34" charset="0"/>
              </a:rPr>
              <a:t> </a:t>
            </a:r>
            <a:r>
              <a:rPr lang="en-IN" sz="2000" b="1" dirty="0">
                <a:latin typeface="Arial" panose="020B0604020202020204" pitchFamily="34" charset="0"/>
              </a:rPr>
              <a:t>User can scan these </a:t>
            </a:r>
            <a:r>
              <a:rPr lang="en-IN" sz="2000" b="1" dirty="0" err="1">
                <a:latin typeface="Arial" panose="020B0604020202020204" pitchFamily="34" charset="0"/>
              </a:rPr>
              <a:t>QR</a:t>
            </a:r>
            <a:r>
              <a:rPr lang="en-IN" sz="2000" b="1" dirty="0">
                <a:latin typeface="Arial" panose="020B0604020202020204" pitchFamily="34" charset="0"/>
              </a:rPr>
              <a:t> via </a:t>
            </a:r>
            <a:r>
              <a:rPr lang="en-IN" sz="2000" b="1" dirty="0" err="1">
                <a:latin typeface="Arial" panose="020B0604020202020204" pitchFamily="34" charset="0"/>
              </a:rPr>
              <a:t>BQR</a:t>
            </a:r>
            <a:r>
              <a:rPr lang="en-IN" sz="2000" b="1" dirty="0">
                <a:latin typeface="Arial" panose="020B0604020202020204" pitchFamily="34" charset="0"/>
              </a:rPr>
              <a:t> enabled mobile banking app and pay using Card linked account </a:t>
            </a:r>
            <a:r>
              <a:rPr lang="en-IN" sz="2000" b="1" dirty="0" err="1" smtClean="0">
                <a:latin typeface="Arial" panose="020B0604020202020204" pitchFamily="34" charset="0"/>
              </a:rPr>
              <a:t>VPA</a:t>
            </a:r>
            <a:r>
              <a:rPr lang="en-IN" sz="2000" b="1" dirty="0" smtClean="0">
                <a:latin typeface="Arial" panose="020B0604020202020204" pitchFamily="34" charset="0"/>
              </a:rPr>
              <a:t> </a:t>
            </a:r>
            <a:r>
              <a:rPr lang="en-IN" sz="2000" b="1" dirty="0">
                <a:latin typeface="Arial" panose="020B0604020202020204" pitchFamily="34" charset="0"/>
              </a:rPr>
              <a:t>/ </a:t>
            </a:r>
            <a:r>
              <a:rPr lang="en-IN" sz="2000" b="1" dirty="0" err="1">
                <a:latin typeface="Arial" panose="020B0604020202020204" pitchFamily="34" charset="0"/>
              </a:rPr>
              <a:t>IFSC</a:t>
            </a:r>
            <a:r>
              <a:rPr lang="en-IN" sz="2000" b="1" dirty="0">
                <a:latin typeface="Arial" panose="020B0604020202020204" pitchFamily="34" charset="0"/>
              </a:rPr>
              <a:t> + Account / </a:t>
            </a:r>
            <a:r>
              <a:rPr lang="en-IN" sz="2000" b="1" dirty="0" err="1">
                <a:latin typeface="Arial" panose="020B0604020202020204" pitchFamily="34" charset="0"/>
              </a:rPr>
              <a:t>Aadhaar</a:t>
            </a:r>
            <a:endParaRPr lang="en-IN" altLang="en-US" sz="2000" b="1" dirty="0">
              <a:latin typeface="Arial" panose="020B0604020202020204" pitchFamily="34" charset="0"/>
            </a:endParaRPr>
          </a:p>
        </p:txBody>
      </p:sp>
      <p:sp>
        <p:nvSpPr>
          <p:cNvPr id="3" name="TextBox 2"/>
          <p:cNvSpPr txBox="1"/>
          <p:nvPr/>
        </p:nvSpPr>
        <p:spPr>
          <a:xfrm>
            <a:off x="611900" y="774768"/>
            <a:ext cx="6573766" cy="369332"/>
          </a:xfrm>
          <a:prstGeom prst="rect">
            <a:avLst/>
          </a:prstGeom>
          <a:noFill/>
        </p:spPr>
        <p:txBody>
          <a:bodyPr wrap="square" rtlCol="0">
            <a:spAutoFit/>
          </a:bodyPr>
          <a:lstStyle/>
          <a:p>
            <a:r>
              <a:rPr lang="en-US" b="1" i="1" dirty="0" smtClean="0">
                <a:solidFill>
                  <a:srgbClr val="000000"/>
                </a:solidFill>
                <a:latin typeface="Arial" panose="020B0604020202020204" pitchFamily="34" charset="0"/>
              </a:rPr>
              <a:t>Some Products in Retail Payments (3/5)              </a:t>
            </a:r>
            <a:r>
              <a:rPr lang="en-US" b="1" i="1" dirty="0" smtClean="0">
                <a:solidFill>
                  <a:srgbClr val="FF9900"/>
                </a:solidFill>
                <a:latin typeface="Arial" panose="020B0604020202020204" pitchFamily="34" charset="0"/>
              </a:rPr>
              <a:t>Bharat </a:t>
            </a:r>
            <a:r>
              <a:rPr lang="en-US" b="1" i="1" dirty="0" err="1" smtClean="0">
                <a:solidFill>
                  <a:srgbClr val="00B050"/>
                </a:solidFill>
                <a:latin typeface="Arial" panose="020B0604020202020204" pitchFamily="34" charset="0"/>
              </a:rPr>
              <a:t>QR</a:t>
            </a:r>
            <a:endParaRPr lang="en-IN" dirty="0">
              <a:solidFill>
                <a:srgbClr val="00B05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336" y="1635108"/>
            <a:ext cx="2864230" cy="2212710"/>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17160" t="19056" r="17470" b="1"/>
          <a:stretch/>
        </p:blipFill>
        <p:spPr>
          <a:xfrm>
            <a:off x="8075467" y="-3503"/>
            <a:ext cx="1068533" cy="1088415"/>
          </a:xfrm>
          <a:prstGeom prst="rect">
            <a:avLst/>
          </a:prstGeom>
        </p:spPr>
      </p:pic>
    </p:spTree>
    <p:extLst>
      <p:ext uri="{BB962C8B-B14F-4D97-AF65-F5344CB8AC3E}">
        <p14:creationId xmlns:p14="http://schemas.microsoft.com/office/powerpoint/2010/main" val="9145697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336" y="-31833"/>
            <a:ext cx="7759494" cy="689811"/>
          </a:xfrm>
        </p:spPr>
        <p:txBody>
          <a:bodyPr>
            <a:normAutofit fontScale="90000"/>
          </a:bodyPr>
          <a:lstStyle/>
          <a:p>
            <a:pPr>
              <a:lnSpc>
                <a:spcPct val="200000"/>
              </a:lnSpc>
              <a:defRPr/>
            </a:pPr>
            <a:r>
              <a:rPr lang="en-US" sz="3600" b="1" i="1" dirty="0">
                <a:solidFill>
                  <a:srgbClr val="0070C0"/>
                </a:solidFill>
                <a:latin typeface="Arial" panose="020B0604020202020204" pitchFamily="34" charset="0"/>
              </a:rPr>
              <a:t>Major Development since last Meeting</a:t>
            </a:r>
          </a:p>
        </p:txBody>
      </p:sp>
      <p:sp>
        <p:nvSpPr>
          <p:cNvPr id="11" name="Footer Placeholder 10"/>
          <p:cNvSpPr>
            <a:spLocks noGrp="1"/>
          </p:cNvSpPr>
          <p:nvPr>
            <p:ph type="ftr" sz="quarter" idx="11"/>
          </p:nvPr>
        </p:nvSpPr>
        <p:spPr>
          <a:xfrm>
            <a:off x="2764639" y="6526932"/>
            <a:ext cx="3617103" cy="230832"/>
          </a:xfrm>
        </p:spPr>
        <p:txBody>
          <a:bodyPr>
            <a:spAutoFit/>
          </a:bodyPr>
          <a:lstStyle/>
          <a:p>
            <a:r>
              <a:rPr lang="en-US" dirty="0" smtClean="0">
                <a:solidFill>
                  <a:schemeClr val="bg1">
                    <a:lumMod val="50000"/>
                  </a:schemeClr>
                </a:solidFill>
              </a:rPr>
              <a:t>RBI</a:t>
            </a:r>
            <a:endParaRPr lang="en-US" dirty="0">
              <a:solidFill>
                <a:schemeClr val="bg1">
                  <a:lumMod val="50000"/>
                </a:schemeClr>
              </a:solidFill>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solidFill>
                  <a:schemeClr val="bg1">
                    <a:lumMod val="50000"/>
                  </a:schemeClr>
                </a:solidFill>
              </a:rPr>
              <a:pPr/>
              <a:t>9</a:t>
            </a:fld>
            <a:endParaRPr lang="en-US">
              <a:solidFill>
                <a:schemeClr val="bg1">
                  <a:lumMod val="50000"/>
                </a:schemeClr>
              </a:solidFill>
            </a:endParaRPr>
          </a:p>
        </p:txBody>
      </p:sp>
      <p:cxnSp>
        <p:nvCxnSpPr>
          <p:cNvPr id="8" name="Straight Connector 7"/>
          <p:cNvCxnSpPr/>
          <p:nvPr/>
        </p:nvCxnSpPr>
        <p:spPr>
          <a:xfrm>
            <a:off x="271834" y="683794"/>
            <a:ext cx="860271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Slide Number Placeholder 5"/>
          <p:cNvSpPr txBox="1">
            <a:spLocks/>
          </p:cNvSpPr>
          <p:nvPr/>
        </p:nvSpPr>
        <p:spPr>
          <a:xfrm>
            <a:off x="7847293" y="6492875"/>
            <a:ext cx="984019"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9</a:t>
            </a:fld>
            <a:endParaRPr lang="en-US"/>
          </a:p>
        </p:txBody>
      </p:sp>
      <p:sp>
        <p:nvSpPr>
          <p:cNvPr id="5" name="Rectangle 4"/>
          <p:cNvSpPr/>
          <p:nvPr/>
        </p:nvSpPr>
        <p:spPr>
          <a:xfrm>
            <a:off x="362364" y="4983224"/>
            <a:ext cx="8262645" cy="1938992"/>
          </a:xfrm>
          <a:prstGeom prst="rect">
            <a:avLst/>
          </a:prstGeom>
        </p:spPr>
        <p:txBody>
          <a:bodyPr wrap="square">
            <a:spAutoFit/>
          </a:bodyPr>
          <a:lstStyle/>
          <a:p>
            <a:pPr marL="285750" indent="-285750" algn="just">
              <a:spcBef>
                <a:spcPct val="0"/>
              </a:spcBef>
              <a:buFont typeface="Courier New" panose="02070309020205020404" pitchFamily="49" charset="0"/>
              <a:buChar char="o"/>
            </a:pPr>
            <a:r>
              <a:rPr lang="en-IN" sz="2000" b="1" dirty="0">
                <a:solidFill>
                  <a:srgbClr val="0070C0"/>
                </a:solidFill>
                <a:latin typeface="Arial" panose="020B0604020202020204" pitchFamily="34" charset="0"/>
              </a:rPr>
              <a:t>The scheme for setting up and operating the institutional mechanism for facilitating the financing of trade receivables of </a:t>
            </a:r>
            <a:r>
              <a:rPr lang="en-IN" sz="2000" b="1" dirty="0" err="1">
                <a:solidFill>
                  <a:srgbClr val="0070C0"/>
                </a:solidFill>
                <a:latin typeface="Arial" panose="020B0604020202020204" pitchFamily="34" charset="0"/>
              </a:rPr>
              <a:t>MSMEs</a:t>
            </a:r>
            <a:r>
              <a:rPr lang="en-IN" sz="2000" b="1" dirty="0">
                <a:solidFill>
                  <a:srgbClr val="0070C0"/>
                </a:solidFill>
                <a:latin typeface="Arial" panose="020B0604020202020204" pitchFamily="34" charset="0"/>
              </a:rPr>
              <a:t> from corporate and other </a:t>
            </a:r>
            <a:r>
              <a:rPr lang="en-IN" sz="2000" b="1" dirty="0" smtClean="0">
                <a:solidFill>
                  <a:srgbClr val="0070C0"/>
                </a:solidFill>
                <a:latin typeface="Arial" panose="020B0604020202020204" pitchFamily="34" charset="0"/>
              </a:rPr>
              <a:t>buyers, through </a:t>
            </a:r>
            <a:r>
              <a:rPr lang="en-IN" sz="2000" b="1" dirty="0">
                <a:solidFill>
                  <a:srgbClr val="0070C0"/>
                </a:solidFill>
                <a:latin typeface="Arial" panose="020B0604020202020204" pitchFamily="34" charset="0"/>
              </a:rPr>
              <a:t>multiple financiers </a:t>
            </a:r>
            <a:r>
              <a:rPr lang="en-IN" sz="2000" b="1" dirty="0" smtClean="0">
                <a:solidFill>
                  <a:srgbClr val="0070C0"/>
                </a:solidFill>
                <a:latin typeface="Arial" panose="020B0604020202020204" pitchFamily="34" charset="0"/>
              </a:rPr>
              <a:t>is known </a:t>
            </a:r>
            <a:r>
              <a:rPr lang="en-IN" sz="2000" b="1" dirty="0">
                <a:solidFill>
                  <a:srgbClr val="0070C0"/>
                </a:solidFill>
                <a:latin typeface="Arial" panose="020B0604020202020204" pitchFamily="34" charset="0"/>
              </a:rPr>
              <a:t>as Trade Receivables Discounting System (</a:t>
            </a:r>
            <a:r>
              <a:rPr lang="en-IN" sz="2000" b="1" dirty="0" err="1">
                <a:solidFill>
                  <a:srgbClr val="0070C0"/>
                </a:solidFill>
                <a:latin typeface="Arial" panose="020B0604020202020204" pitchFamily="34" charset="0"/>
              </a:rPr>
              <a:t>TReDS</a:t>
            </a:r>
            <a:r>
              <a:rPr lang="en-IN" sz="2000" b="1" dirty="0">
                <a:solidFill>
                  <a:srgbClr val="0070C0"/>
                </a:solidFill>
                <a:latin typeface="Arial" panose="020B0604020202020204" pitchFamily="34" charset="0"/>
              </a:rPr>
              <a:t>).</a:t>
            </a:r>
            <a:endParaRPr lang="en-IN" altLang="en-US" sz="2000" b="1" dirty="0">
              <a:solidFill>
                <a:srgbClr val="0070C0"/>
              </a:solidFill>
              <a:latin typeface="Arial" panose="020B0604020202020204" pitchFamily="34" charset="0"/>
            </a:endParaRPr>
          </a:p>
          <a:p>
            <a:pPr marL="285750" indent="-285750" algn="just">
              <a:spcBef>
                <a:spcPct val="0"/>
              </a:spcBef>
              <a:buFont typeface="Wingdings" panose="05000000000000000000" pitchFamily="2" charset="2"/>
              <a:buChar char="q"/>
            </a:pPr>
            <a:endParaRPr lang="en-IN" altLang="en-US" sz="2000" b="1" dirty="0">
              <a:latin typeface="Arial" panose="020B0604020202020204" pitchFamily="34" charset="0"/>
            </a:endParaRPr>
          </a:p>
        </p:txBody>
      </p:sp>
      <p:sp>
        <p:nvSpPr>
          <p:cNvPr id="3" name="TextBox 2"/>
          <p:cNvSpPr txBox="1"/>
          <p:nvPr/>
        </p:nvSpPr>
        <p:spPr>
          <a:xfrm>
            <a:off x="611900" y="774768"/>
            <a:ext cx="6573766" cy="369332"/>
          </a:xfrm>
          <a:prstGeom prst="rect">
            <a:avLst/>
          </a:prstGeom>
          <a:noFill/>
        </p:spPr>
        <p:txBody>
          <a:bodyPr wrap="square" rtlCol="0">
            <a:spAutoFit/>
          </a:bodyPr>
          <a:lstStyle/>
          <a:p>
            <a:r>
              <a:rPr lang="en-US" b="1" i="1" dirty="0" smtClean="0">
                <a:solidFill>
                  <a:srgbClr val="000000"/>
                </a:solidFill>
                <a:latin typeface="Arial" panose="020B0604020202020204" pitchFamily="34" charset="0"/>
              </a:rPr>
              <a:t>Some Products in Retail Payments (4/5)                    </a:t>
            </a:r>
            <a:r>
              <a:rPr lang="en-US" b="1" i="1" dirty="0" err="1" smtClean="0">
                <a:solidFill>
                  <a:srgbClr val="FF9900"/>
                </a:solidFill>
                <a:latin typeface="Arial" panose="020B0604020202020204" pitchFamily="34" charset="0"/>
              </a:rPr>
              <a:t>TReDS</a:t>
            </a:r>
            <a:endParaRPr lang="en-IN" dirty="0">
              <a:solidFill>
                <a:srgbClr val="00B05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996" y="1160094"/>
            <a:ext cx="6839382" cy="3807136"/>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17160" t="19056" r="17470" b="1"/>
          <a:stretch/>
        </p:blipFill>
        <p:spPr>
          <a:xfrm>
            <a:off x="8075467" y="-3503"/>
            <a:ext cx="1068533" cy="1088415"/>
          </a:xfrm>
          <a:prstGeom prst="rect">
            <a:avLst/>
          </a:prstGeom>
        </p:spPr>
      </p:pic>
    </p:spTree>
    <p:extLst>
      <p:ext uri="{BB962C8B-B14F-4D97-AF65-F5344CB8AC3E}">
        <p14:creationId xmlns:p14="http://schemas.microsoft.com/office/powerpoint/2010/main" val="1120521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224383</TotalTime>
  <Words>1443</Words>
  <Application>Microsoft Office PowerPoint</Application>
  <PresentationFormat>On-screen Show (4:3)</PresentationFormat>
  <Paragraphs>217</Paragraphs>
  <Slides>18</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Courier New</vt:lpstr>
      <vt:lpstr>Mangal</vt:lpstr>
      <vt:lpstr>Symbol</vt:lpstr>
      <vt:lpstr>Wingdings</vt:lpstr>
      <vt:lpstr>Office Theme</vt:lpstr>
      <vt:lpstr>18th SAARC Payment Council Meeting  </vt:lpstr>
      <vt:lpstr>Contents</vt:lpstr>
      <vt:lpstr>Major Development since last Meeting</vt:lpstr>
      <vt:lpstr>Major Development since last Meeting</vt:lpstr>
      <vt:lpstr>Major Development since last Meeting</vt:lpstr>
      <vt:lpstr>Major Development since last Meeting</vt:lpstr>
      <vt:lpstr>Major Development since last Meeting</vt:lpstr>
      <vt:lpstr>Major Development since last Meeting</vt:lpstr>
      <vt:lpstr>Major Development since last Meeting</vt:lpstr>
      <vt:lpstr>Major Development since last Meeting</vt:lpstr>
      <vt:lpstr>Payment System Vision Document 2018 (1/2)</vt:lpstr>
      <vt:lpstr>Payment System Vision Document 2018 (2/2)</vt:lpstr>
      <vt:lpstr>Growth in Payment Systems (1/5)</vt:lpstr>
      <vt:lpstr>Growth in Payment Systems (2/5) </vt:lpstr>
      <vt:lpstr>Growth in Payment Systems (3/5)</vt:lpstr>
      <vt:lpstr>Growth in Payment Systems (4/5)</vt:lpstr>
      <vt:lpstr>Growth in Payment Systems (5/5)</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 2018 Mid Period Review</dc:title>
  <dc:creator>SANGEETA</dc:creator>
  <cp:lastModifiedBy>Fathmath Ulfa</cp:lastModifiedBy>
  <cp:revision>188</cp:revision>
  <cp:lastPrinted>2018-06-08T12:59:15Z</cp:lastPrinted>
  <dcterms:created xsi:type="dcterms:W3CDTF">2006-08-16T00:00:00Z</dcterms:created>
  <dcterms:modified xsi:type="dcterms:W3CDTF">2018-08-11T06:30:54Z</dcterms:modified>
</cp:coreProperties>
</file>