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1" r:id="rId3"/>
    <p:sldId id="301" r:id="rId4"/>
    <p:sldId id="302" r:id="rId5"/>
    <p:sldId id="324" r:id="rId6"/>
    <p:sldId id="309" r:id="rId7"/>
    <p:sldId id="311" r:id="rId8"/>
    <p:sldId id="310" r:id="rId9"/>
    <p:sldId id="312" r:id="rId10"/>
    <p:sldId id="304" r:id="rId11"/>
    <p:sldId id="305" r:id="rId12"/>
    <p:sldId id="295" r:id="rId13"/>
    <p:sldId id="314" r:id="rId14"/>
    <p:sldId id="318" r:id="rId15"/>
    <p:sldId id="327" r:id="rId16"/>
    <p:sldId id="328" r:id="rId17"/>
    <p:sldId id="329" r:id="rId18"/>
    <p:sldId id="285" r:id="rId19"/>
    <p:sldId id="313" r:id="rId2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99FF99"/>
    <a:srgbClr val="99FFCC"/>
    <a:srgbClr val="A2D4E2"/>
    <a:srgbClr val="FF9900"/>
    <a:srgbClr val="FF3300"/>
    <a:srgbClr val="FF0000"/>
    <a:srgbClr val="DA0000"/>
    <a:srgbClr val="000000"/>
    <a:srgbClr val="100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halid%20Jobs\Data%20Work\FY%202017-18\4.%20Q4%20FY2017-18\A.PS%20Data%20%20%20Khalid%20Final%20%2012-06-201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halid%20Jobs\Data%20Work\FY%202017-18\4.%20Q4%20FY2017-18\A.PS%20Data%20%20%20Khalid%20Final%20%2012-06-201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halid%20Jobs\Data%20Work\FY%202017-18\4.%20Q4%20FY2017-18\A.PS%20Data%20%20%20Khalid%20Final%20%2012-06-2018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halid%20Jobs\Data%20Work\FY%202017-18\4.%20Q4%20FY2017-18\Copy%20of%20A.PS%20Data%20%20%20Khalid%20Final%20%2014-06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 dirty="0"/>
              <a:t>Trend of </a:t>
            </a:r>
            <a:r>
              <a:rPr lang="en-US" dirty="0" smtClean="0"/>
              <a:t>e-Banking </a:t>
            </a:r>
            <a:r>
              <a:rPr lang="en-US" dirty="0"/>
              <a:t>Transactions </a:t>
            </a:r>
          </a:p>
        </c:rich>
      </c:tx>
      <c:layout>
        <c:manualLayout>
          <c:xMode val="edge"/>
          <c:yMode val="edge"/>
          <c:x val="0.11960784313725491"/>
          <c:y val="3.719612634627563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'yearly graph'!$A$4</c:f>
              <c:strCache>
                <c:ptCount val="1"/>
                <c:pt idx="0">
                  <c:v>Volume (Million)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'yearly graph'!$B$3:$M$3</c:f>
              <c:strCache>
                <c:ptCount val="12"/>
                <c:pt idx="0">
                  <c:v>FY07</c:v>
                </c:pt>
                <c:pt idx="1">
                  <c:v>FY08</c:v>
                </c:pt>
                <c:pt idx="2">
                  <c:v>FY09</c:v>
                </c:pt>
                <c:pt idx="3">
                  <c:v>FY10</c:v>
                </c:pt>
                <c:pt idx="4">
                  <c:v>FY11</c:v>
                </c:pt>
                <c:pt idx="5">
                  <c:v>FY12</c:v>
                </c:pt>
                <c:pt idx="6">
                  <c:v>FY13</c:v>
                </c:pt>
                <c:pt idx="7">
                  <c:v>FY14</c:v>
                </c:pt>
                <c:pt idx="8">
                  <c:v>FY15</c:v>
                </c:pt>
                <c:pt idx="9">
                  <c:v>FY16</c:v>
                </c:pt>
                <c:pt idx="10">
                  <c:v>FY17</c:v>
                </c:pt>
                <c:pt idx="11">
                  <c:v>FY18</c:v>
                </c:pt>
              </c:strCache>
            </c:strRef>
          </c:cat>
          <c:val>
            <c:numRef>
              <c:f>'yearly graph'!$B$4:$M$4</c:f>
              <c:numCache>
                <c:formatCode>_(* #,##0_);_(* \(#,##0\);_(* "-"_);_(@_)</c:formatCode>
                <c:ptCount val="12"/>
                <c:pt idx="0">
                  <c:v>97.114638999999983</c:v>
                </c:pt>
                <c:pt idx="1">
                  <c:v>124.36345449950502</c:v>
                </c:pt>
                <c:pt idx="2">
                  <c:v>159.83869050000001</c:v>
                </c:pt>
                <c:pt idx="3">
                  <c:v>196.28519669622341</c:v>
                </c:pt>
                <c:pt idx="4">
                  <c:v>235.18905355333334</c:v>
                </c:pt>
                <c:pt idx="5">
                  <c:v>277.38491417699993</c:v>
                </c:pt>
                <c:pt idx="6">
                  <c:v>320.52553939999979</c:v>
                </c:pt>
                <c:pt idx="7">
                  <c:v>403.65166746499995</c:v>
                </c:pt>
                <c:pt idx="8">
                  <c:v>469.05680434300405</c:v>
                </c:pt>
                <c:pt idx="9">
                  <c:v>543.75022234255778</c:v>
                </c:pt>
                <c:pt idx="10">
                  <c:v>625.8459859999997</c:v>
                </c:pt>
                <c:pt idx="11">
                  <c:v>751.05916599999966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05-4340-A638-4B1705596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52179056"/>
        <c:axId val="-152181776"/>
      </c:barChart>
      <c:lineChart>
        <c:grouping val="standard"/>
        <c:varyColors val="0"/>
        <c:ser>
          <c:idx val="1"/>
          <c:order val="1"/>
          <c:tx>
            <c:strRef>
              <c:f>'yearly graph'!$A$5</c:f>
              <c:strCache>
                <c:ptCount val="1"/>
                <c:pt idx="0">
                  <c:v>Value (Rs. Trillion)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'yearly graph'!$B$3:$M$3</c:f>
              <c:strCache>
                <c:ptCount val="12"/>
                <c:pt idx="0">
                  <c:v>FY07</c:v>
                </c:pt>
                <c:pt idx="1">
                  <c:v>FY08</c:v>
                </c:pt>
                <c:pt idx="2">
                  <c:v>FY09</c:v>
                </c:pt>
                <c:pt idx="3">
                  <c:v>FY10</c:v>
                </c:pt>
                <c:pt idx="4">
                  <c:v>FY11</c:v>
                </c:pt>
                <c:pt idx="5">
                  <c:v>FY12</c:v>
                </c:pt>
                <c:pt idx="6">
                  <c:v>FY13</c:v>
                </c:pt>
                <c:pt idx="7">
                  <c:v>FY14</c:v>
                </c:pt>
                <c:pt idx="8">
                  <c:v>FY15</c:v>
                </c:pt>
                <c:pt idx="9">
                  <c:v>FY16</c:v>
                </c:pt>
                <c:pt idx="10">
                  <c:v>FY17</c:v>
                </c:pt>
                <c:pt idx="11">
                  <c:v>FY18</c:v>
                </c:pt>
              </c:strCache>
            </c:strRef>
          </c:cat>
          <c:val>
            <c:numRef>
              <c:f>'yearly graph'!$B$5:$M$5</c:f>
              <c:numCache>
                <c:formatCode>_(* #,##0.00_);_(* \(#,##0.00\);_(* "-"??_);_(@_)</c:formatCode>
                <c:ptCount val="12"/>
                <c:pt idx="0">
                  <c:v>9.9012898478697391</c:v>
                </c:pt>
                <c:pt idx="1">
                  <c:v>13.982697199661226</c:v>
                </c:pt>
                <c:pt idx="2">
                  <c:v>14.372902187459372</c:v>
                </c:pt>
                <c:pt idx="3">
                  <c:v>17.333535841228887</c:v>
                </c:pt>
                <c:pt idx="4">
                  <c:v>22.151158208483277</c:v>
                </c:pt>
                <c:pt idx="5">
                  <c:v>26.022540601881541</c:v>
                </c:pt>
                <c:pt idx="6">
                  <c:v>29.691004395071893</c:v>
                </c:pt>
                <c:pt idx="7">
                  <c:v>33.698704701154774</c:v>
                </c:pt>
                <c:pt idx="8">
                  <c:v>35.848241726379712</c:v>
                </c:pt>
                <c:pt idx="9">
                  <c:v>37.224821878136972</c:v>
                </c:pt>
                <c:pt idx="10">
                  <c:v>37.061941739307144</c:v>
                </c:pt>
                <c:pt idx="11">
                  <c:v>44.689798453478993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805-4340-A638-4B1705596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52180688"/>
        <c:axId val="-152178512"/>
      </c:lineChart>
      <c:catAx>
        <c:axId val="-15217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81776"/>
        <c:crosses val="autoZero"/>
        <c:auto val="1"/>
        <c:lblAlgn val="ctr"/>
        <c:lblOffset val="100"/>
        <c:noMultiLvlLbl val="0"/>
      </c:catAx>
      <c:valAx>
        <c:axId val="-15218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Volume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79056"/>
        <c:crosses val="autoZero"/>
        <c:crossBetween val="between"/>
      </c:valAx>
      <c:valAx>
        <c:axId val="-15217851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Value</a:t>
                </a:r>
              </a:p>
            </c:rich>
          </c:tx>
          <c:layout>
            <c:manualLayout>
              <c:xMode val="edge"/>
              <c:yMode val="edge"/>
              <c:x val="0.96030333846645544"/>
              <c:y val="0.3320406824146984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_(* #,##0.00_);_(* \(#,##0.0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80688"/>
        <c:crosses val="max"/>
        <c:crossBetween val="between"/>
      </c:valAx>
      <c:catAx>
        <c:axId val="-1521806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1521785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55555555555552E-2"/>
          <c:y val="0.85978866865779713"/>
          <c:w val="0.8012258761772425"/>
          <c:h val="0.1294203095302742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Number of Payment Cards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'yearly graph'!$A$28</c:f>
              <c:strCache>
                <c:ptCount val="1"/>
                <c:pt idx="0">
                  <c:v>Number Payment Cards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'yearly graph'!$D$27:$O$27</c:f>
              <c:strCache>
                <c:ptCount val="10"/>
                <c:pt idx="0">
                  <c:v>FY09</c:v>
                </c:pt>
                <c:pt idx="1">
                  <c:v>FY10</c:v>
                </c:pt>
                <c:pt idx="2">
                  <c:v>FY11</c:v>
                </c:pt>
                <c:pt idx="3">
                  <c:v>FY12</c:v>
                </c:pt>
                <c:pt idx="4">
                  <c:v>FY13</c:v>
                </c:pt>
                <c:pt idx="5">
                  <c:v>FY14</c:v>
                </c:pt>
                <c:pt idx="6">
                  <c:v>FY15</c:v>
                </c:pt>
                <c:pt idx="7">
                  <c:v>FY16</c:v>
                </c:pt>
                <c:pt idx="8">
                  <c:v>FY17</c:v>
                </c:pt>
                <c:pt idx="9">
                  <c:v>FY18</c:v>
                </c:pt>
              </c:strCache>
            </c:strRef>
          </c:cat>
          <c:val>
            <c:numRef>
              <c:f>'yearly graph'!$D$28:$O$28</c:f>
              <c:numCache>
                <c:formatCode>_(* #,##0_);_(* \(#,##0\);_(* "-"_);_(@_)</c:formatCode>
                <c:ptCount val="12"/>
                <c:pt idx="0">
                  <c:v>8.9394010000000002</c:v>
                </c:pt>
                <c:pt idx="1">
                  <c:v>10.517138000000001</c:v>
                </c:pt>
                <c:pt idx="2">
                  <c:v>14.016773436903883</c:v>
                </c:pt>
                <c:pt idx="3">
                  <c:v>17.952999999999989</c:v>
                </c:pt>
                <c:pt idx="4">
                  <c:v>22.316807635000011</c:v>
                </c:pt>
                <c:pt idx="5">
                  <c:v>25.352805000000011</c:v>
                </c:pt>
                <c:pt idx="6">
                  <c:v>27.294463</c:v>
                </c:pt>
                <c:pt idx="7">
                  <c:v>33.659736000000002</c:v>
                </c:pt>
                <c:pt idx="8">
                  <c:v>36.632969000000003</c:v>
                </c:pt>
                <c:pt idx="9">
                  <c:v>40.071411000000005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346-4148-896B-D4B480733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52185040"/>
        <c:axId val="-152188304"/>
      </c:lineChart>
      <c:catAx>
        <c:axId val="-15218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88304"/>
        <c:crosses val="autoZero"/>
        <c:auto val="1"/>
        <c:lblAlgn val="ctr"/>
        <c:lblOffset val="100"/>
        <c:noMultiLvlLbl val="0"/>
      </c:catAx>
      <c:valAx>
        <c:axId val="-15218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in Million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8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'yearly graph'!$A$49</c:f>
              <c:strCache>
                <c:ptCount val="1"/>
                <c:pt idx="0">
                  <c:v>Number of eBanking Users Registered  with Banks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'yearly graph'!$B$48:$M$48</c:f>
              <c:strCache>
                <c:ptCount val="12"/>
                <c:pt idx="0">
                  <c:v>FY07</c:v>
                </c:pt>
                <c:pt idx="1">
                  <c:v>FY08</c:v>
                </c:pt>
                <c:pt idx="2">
                  <c:v>FY09</c:v>
                </c:pt>
                <c:pt idx="3">
                  <c:v>FY10</c:v>
                </c:pt>
                <c:pt idx="4">
                  <c:v>FY11</c:v>
                </c:pt>
                <c:pt idx="5">
                  <c:v>FY12</c:v>
                </c:pt>
                <c:pt idx="6">
                  <c:v>FY13</c:v>
                </c:pt>
                <c:pt idx="7">
                  <c:v>FY14</c:v>
                </c:pt>
                <c:pt idx="8">
                  <c:v>FY15</c:v>
                </c:pt>
                <c:pt idx="9">
                  <c:v>FY16</c:v>
                </c:pt>
                <c:pt idx="10">
                  <c:v>FY17</c:v>
                </c:pt>
                <c:pt idx="11">
                  <c:v>FY18</c:v>
                </c:pt>
              </c:strCache>
            </c:strRef>
          </c:cat>
          <c:val>
            <c:numRef>
              <c:f>'yearly graph'!$B$49:$M$49</c:f>
              <c:numCache>
                <c:formatCode>_(* #,##0_);_(* \(#,##0\);_(* "-"_);_(@_)</c:formatCode>
                <c:ptCount val="12"/>
                <c:pt idx="0">
                  <c:v>2.2052809999999998</c:v>
                </c:pt>
                <c:pt idx="1">
                  <c:v>2.7754340000000002</c:v>
                </c:pt>
                <c:pt idx="2">
                  <c:v>5.379915999999997</c:v>
                </c:pt>
                <c:pt idx="3">
                  <c:v>7.3939749999999966</c:v>
                </c:pt>
                <c:pt idx="4">
                  <c:v>9.8650070000000074</c:v>
                </c:pt>
                <c:pt idx="5">
                  <c:v>12.025544000000005</c:v>
                </c:pt>
                <c:pt idx="6">
                  <c:v>14.62083</c:v>
                </c:pt>
                <c:pt idx="7">
                  <c:v>17.060772999999983</c:v>
                </c:pt>
                <c:pt idx="8">
                  <c:v>20.70377199999999</c:v>
                </c:pt>
                <c:pt idx="9">
                  <c:v>23.609459273999985</c:v>
                </c:pt>
                <c:pt idx="10">
                  <c:v>27.671279999999999</c:v>
                </c:pt>
                <c:pt idx="11">
                  <c:v>29.433956999999999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432-4966-805A-A2AFB3566F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52189936"/>
        <c:axId val="-152177424"/>
      </c:lineChart>
      <c:catAx>
        <c:axId val="-15218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77424"/>
        <c:crosses val="autoZero"/>
        <c:auto val="1"/>
        <c:lblAlgn val="ctr"/>
        <c:lblOffset val="100"/>
        <c:noMultiLvlLbl val="0"/>
      </c:catAx>
      <c:valAx>
        <c:axId val="-15217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in Million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89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Quarterly Trend of Branchless Banking Transactions</a:t>
            </a:r>
          </a:p>
        </c:rich>
      </c:tx>
      <c:layout>
        <c:manualLayout>
          <c:xMode val="edge"/>
          <c:yMode val="edge"/>
          <c:x val="0.24248587570621472"/>
          <c:y val="2.557953637090329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'Year-wise Graph'!$A$243</c:f>
              <c:strCache>
                <c:ptCount val="1"/>
                <c:pt idx="0">
                  <c:v>Volume '000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'Year-wise Graph'!$B$241:$N$242</c:f>
              <c:multiLvlStrCache>
                <c:ptCount val="13"/>
                <c:lvl>
                  <c:pt idx="0">
                    <c:v>Q2</c:v>
                  </c:pt>
                  <c:pt idx="1">
                    <c:v>Q3</c:v>
                  </c:pt>
                  <c:pt idx="2">
                    <c:v>Q4</c:v>
                  </c:pt>
                  <c:pt idx="3">
                    <c:v>Q1</c:v>
                  </c:pt>
                  <c:pt idx="4">
                    <c:v>Q2</c:v>
                  </c:pt>
                  <c:pt idx="5">
                    <c:v>Q3</c:v>
                  </c:pt>
                  <c:pt idx="6">
                    <c:v>Q4</c:v>
                  </c:pt>
                  <c:pt idx="7">
                    <c:v>Q1</c:v>
                  </c:pt>
                  <c:pt idx="8">
                    <c:v>Q2</c:v>
                  </c:pt>
                  <c:pt idx="9">
                    <c:v>Q3</c:v>
                  </c:pt>
                  <c:pt idx="10">
                    <c:v>Q4</c:v>
                  </c:pt>
                  <c:pt idx="11">
                    <c:v>Q1</c:v>
                  </c:pt>
                  <c:pt idx="12">
                    <c:v>Q2</c:v>
                  </c:pt>
                </c:lvl>
                <c:lvl>
                  <c:pt idx="0">
                    <c:v>FY15</c:v>
                  </c:pt>
                  <c:pt idx="3">
                    <c:v>FY16</c:v>
                  </c:pt>
                  <c:pt idx="7">
                    <c:v>FY17</c:v>
                  </c:pt>
                  <c:pt idx="11">
                    <c:v>FY18</c:v>
                  </c:pt>
                </c:lvl>
              </c:multiLvlStrCache>
            </c:multiLvlStrRef>
          </c:cat>
          <c:val>
            <c:numRef>
              <c:f>'Year-wise Graph'!$B$243:$N$243</c:f>
              <c:numCache>
                <c:formatCode>_(* #,##0_);_(* \(#,##0\);_(* "-"_);_(@_)</c:formatCode>
                <c:ptCount val="13"/>
                <c:pt idx="0">
                  <c:v>71818</c:v>
                </c:pt>
                <c:pt idx="1">
                  <c:v>72520</c:v>
                </c:pt>
                <c:pt idx="2">
                  <c:v>99523</c:v>
                </c:pt>
                <c:pt idx="3">
                  <c:v>100862</c:v>
                </c:pt>
                <c:pt idx="4">
                  <c:v>101636</c:v>
                </c:pt>
                <c:pt idx="5">
                  <c:v>115927</c:v>
                </c:pt>
                <c:pt idx="6">
                  <c:v>118772</c:v>
                </c:pt>
                <c:pt idx="7">
                  <c:v>110041</c:v>
                </c:pt>
                <c:pt idx="8">
                  <c:v>133741</c:v>
                </c:pt>
                <c:pt idx="9">
                  <c:v>140589</c:v>
                </c:pt>
                <c:pt idx="10">
                  <c:v>167173</c:v>
                </c:pt>
                <c:pt idx="11">
                  <c:v>164074</c:v>
                </c:pt>
                <c:pt idx="12">
                  <c:v>175149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35-4EED-A3A0-1A61F417646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52185584"/>
        <c:axId val="-152179600"/>
      </c:barChart>
      <c:lineChart>
        <c:grouping val="standard"/>
        <c:varyColors val="0"/>
        <c:ser>
          <c:idx val="1"/>
          <c:order val="1"/>
          <c:tx>
            <c:strRef>
              <c:f>'Year-wise Graph'!$A$244</c:f>
              <c:strCache>
                <c:ptCount val="1"/>
                <c:pt idx="0">
                  <c:v>Value (Rs. Billion)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'Year-wise Graph'!$B$241:$N$242</c:f>
              <c:multiLvlStrCache>
                <c:ptCount val="13"/>
                <c:lvl>
                  <c:pt idx="0">
                    <c:v>Q2</c:v>
                  </c:pt>
                  <c:pt idx="1">
                    <c:v>Q3</c:v>
                  </c:pt>
                  <c:pt idx="2">
                    <c:v>Q4</c:v>
                  </c:pt>
                  <c:pt idx="3">
                    <c:v>Q1</c:v>
                  </c:pt>
                  <c:pt idx="4">
                    <c:v>Q2</c:v>
                  </c:pt>
                  <c:pt idx="5">
                    <c:v>Q3</c:v>
                  </c:pt>
                  <c:pt idx="6">
                    <c:v>Q4</c:v>
                  </c:pt>
                  <c:pt idx="7">
                    <c:v>Q1</c:v>
                  </c:pt>
                  <c:pt idx="8">
                    <c:v>Q2</c:v>
                  </c:pt>
                  <c:pt idx="9">
                    <c:v>Q3</c:v>
                  </c:pt>
                  <c:pt idx="10">
                    <c:v>Q4</c:v>
                  </c:pt>
                  <c:pt idx="11">
                    <c:v>Q1</c:v>
                  </c:pt>
                  <c:pt idx="12">
                    <c:v>Q2</c:v>
                  </c:pt>
                </c:lvl>
                <c:lvl>
                  <c:pt idx="0">
                    <c:v>FY15</c:v>
                  </c:pt>
                  <c:pt idx="3">
                    <c:v>FY16</c:v>
                  </c:pt>
                  <c:pt idx="7">
                    <c:v>FY17</c:v>
                  </c:pt>
                  <c:pt idx="11">
                    <c:v>FY18</c:v>
                  </c:pt>
                </c:lvl>
              </c:multiLvlStrCache>
            </c:multiLvlStrRef>
          </c:cat>
          <c:val>
            <c:numRef>
              <c:f>'Year-wise Graph'!$B$244:$N$244</c:f>
              <c:numCache>
                <c:formatCode>_(* #,##0_);_(* \(#,##0\);_(* "-"_);_(@_)</c:formatCode>
                <c:ptCount val="13"/>
                <c:pt idx="0">
                  <c:v>372093</c:v>
                </c:pt>
                <c:pt idx="1">
                  <c:v>354135</c:v>
                </c:pt>
                <c:pt idx="2">
                  <c:v>505879</c:v>
                </c:pt>
                <c:pt idx="3">
                  <c:v>526406</c:v>
                </c:pt>
                <c:pt idx="4">
                  <c:v>486031</c:v>
                </c:pt>
                <c:pt idx="5">
                  <c:v>509126</c:v>
                </c:pt>
                <c:pt idx="6">
                  <c:v>543609</c:v>
                </c:pt>
                <c:pt idx="7">
                  <c:v>519820</c:v>
                </c:pt>
                <c:pt idx="8">
                  <c:v>596986</c:v>
                </c:pt>
                <c:pt idx="9">
                  <c:v>564448</c:v>
                </c:pt>
                <c:pt idx="10">
                  <c:v>746569</c:v>
                </c:pt>
                <c:pt idx="11">
                  <c:v>726451</c:v>
                </c:pt>
                <c:pt idx="12">
                  <c:v>766450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B35-4EED-A3A0-1A61F4176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52191568"/>
        <c:axId val="-152183408"/>
      </c:lineChart>
      <c:catAx>
        <c:axId val="-15218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79600"/>
        <c:crosses val="autoZero"/>
        <c:auto val="1"/>
        <c:lblAlgn val="ctr"/>
        <c:lblOffset val="100"/>
        <c:noMultiLvlLbl val="0"/>
      </c:catAx>
      <c:valAx>
        <c:axId val="-15217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(Volume)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85584"/>
        <c:crosses val="autoZero"/>
        <c:crossBetween val="between"/>
      </c:valAx>
      <c:valAx>
        <c:axId val="-1521834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(Value)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52191568"/>
        <c:crosses val="max"/>
        <c:crossBetween val="between"/>
      </c:valAx>
      <c:catAx>
        <c:axId val="-15219156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-152183408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vert="horz"/>
          <a:lstStyle/>
          <a:p>
            <a:pPr>
              <a:defRPr/>
            </a:pPr>
            <a:endParaRPr lang="en-US"/>
          </a:p>
        </c:txPr>
      </c:legendEntry>
      <c:legendEntry>
        <c:idx val="1"/>
        <c:txPr>
          <a:bodyPr rot="0" vert="horz"/>
          <a:lstStyle/>
          <a:p>
            <a:pPr>
              <a:defRPr/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63420-D394-497D-B5AC-663AF8094588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C22C2-58C3-4E4E-81FF-414B6F923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16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8DC5B5-A65C-46DF-BA22-9A0B239D77B3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8BB7D-7DB5-48CB-B4B1-F75CAD35AC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62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48BB7D-7DB5-48CB-B4B1-F75CAD35ACA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7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EEC5F-CE85-4B30-88CB-92E588A32580}" type="datetime1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7812-7DE1-42DE-A7A4-614D09734CB9}" type="datetime1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3AD66-5015-41E8-B3CF-1681CBF85B26}" type="datetime1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EBD0-BF9D-4196-A4AD-CAF250895F42}" type="datetime1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F35E-CBCE-4EBF-93C5-C87FD59B5353}" type="datetime1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EF43-03B3-4638-88BC-2640ECB5E804}" type="datetime1">
              <a:rPr lang="en-US" smtClean="0"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2B71A-CD11-4EE6-8CFC-90D99DBC6150}" type="datetime1">
              <a:rPr lang="en-US" smtClean="0"/>
              <a:t>8/11/2018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ECF6-7C55-49EE-ACF1-E7C27C6E3F7C}" type="datetime1">
              <a:rPr lang="en-US" smtClean="0"/>
              <a:t>8/11/2018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FCD2-E18B-4CA1-93F0-49106D3F62AB}" type="datetime1">
              <a:rPr lang="en-US" smtClean="0"/>
              <a:t>8/11/2018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6332-3AC1-4F36-8A2A-126FE847FAAE}" type="datetime1">
              <a:rPr lang="en-US" smtClean="0"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DCA9-405E-4C0A-A6FF-5516A627590B}" type="datetime1">
              <a:rPr lang="en-US" smtClean="0"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F467B-AFFF-419B-B98C-F37CF5AF1DDD}" type="datetime1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State Bank of Pakistan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C5822-FA93-48D1-9889-195FD9DA9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hart" Target="../charts/chart2.xml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.png"/><Relationship Id="rId5" Type="http://schemas.openxmlformats.org/officeDocument/2006/relationships/chart" Target="../charts/chart4.xml"/><Relationship Id="rId10" Type="http://schemas.openxmlformats.org/officeDocument/2006/relationships/image" Target="../media/image8.png"/><Relationship Id="rId4" Type="http://schemas.openxmlformats.org/officeDocument/2006/relationships/chart" Target="../charts/chart3.xml"/><Relationship Id="rId9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52600"/>
            <a:ext cx="9144000" cy="2362199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6600"/>
                </a:solidFill>
                <a:latin typeface="+mn-lt"/>
              </a:rPr>
              <a:t>SAARC PAYMENT COUNCIL </a:t>
            </a:r>
            <a:r>
              <a:rPr lang="en-US" sz="3200" b="1" dirty="0" smtClean="0">
                <a:solidFill>
                  <a:srgbClr val="006600"/>
                </a:solidFill>
                <a:latin typeface="+mn-lt"/>
              </a:rPr>
              <a:t/>
            </a:r>
            <a:br>
              <a:rPr lang="en-US" sz="3200" b="1" dirty="0" smtClean="0">
                <a:solidFill>
                  <a:srgbClr val="006600"/>
                </a:solidFill>
                <a:latin typeface="+mn-lt"/>
              </a:rPr>
            </a:br>
            <a:r>
              <a:rPr lang="en-US" sz="2800" b="1" dirty="0" smtClean="0">
                <a:solidFill>
                  <a:srgbClr val="006600"/>
                </a:solidFill>
                <a:latin typeface="+mn-lt"/>
              </a:rPr>
              <a:t>Country Presentation </a:t>
            </a:r>
            <a:br>
              <a:rPr lang="en-US" sz="2800" b="1" dirty="0" smtClean="0">
                <a:solidFill>
                  <a:srgbClr val="006600"/>
                </a:solidFill>
                <a:latin typeface="+mn-lt"/>
              </a:rPr>
            </a:br>
            <a:r>
              <a:rPr lang="en-US" sz="2800" b="1" dirty="0" smtClean="0">
                <a:solidFill>
                  <a:srgbClr val="006600"/>
                </a:solidFill>
                <a:latin typeface="+mn-lt"/>
              </a:rPr>
              <a:t>Pakistan</a:t>
            </a:r>
            <a:endParaRPr lang="en-US" sz="2800" b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11266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60076"/>
            <a:ext cx="1547812" cy="155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AutoShape 7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81354" y="3780476"/>
            <a:ext cx="8796392" cy="105724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18000" numCol="1" anchor="b" anchorCtr="0" compatLnSpc="1">
            <a:prstTxWarp prst="textNoShape">
              <a:avLst/>
            </a:prstTxWarp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US" sz="2400" dirty="0">
              <a:solidFill>
                <a:srgbClr val="002345"/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37623" y="5112088"/>
            <a:ext cx="5181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Syed Sohail Javaad </a:t>
            </a:r>
          </a:p>
          <a:p>
            <a:pPr algn="ctr"/>
            <a:r>
              <a:rPr lang="en-US" sz="2000" b="1" dirty="0" smtClean="0"/>
              <a:t>(Director)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dirty="0" smtClean="0"/>
              <a:t>Payment Systems Department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State Bank of Pakistan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533400"/>
            <a:ext cx="144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4996" y="6492875"/>
            <a:ext cx="2133600" cy="365125"/>
          </a:xfrm>
        </p:spPr>
        <p:txBody>
          <a:bodyPr/>
          <a:lstStyle/>
          <a:p>
            <a:fld id="{A5DC5822-FA93-48D1-9889-195FD9DA9B7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Payment Systems Infrastructure at a Glance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12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8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8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"/>
            <p:cNvPicPr preferRelativeResize="0"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5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614936"/>
              </p:ext>
            </p:extLst>
          </p:nvPr>
        </p:nvGraphicFramePr>
        <p:xfrm>
          <a:off x="285056" y="1170475"/>
          <a:ext cx="8782744" cy="553512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5084939">
                  <a:extLst>
                    <a:ext uri="{9D8B030D-6E8A-4147-A177-3AD203B41FA5}">
                      <a16:colId xmlns="" xmlns:a16="http://schemas.microsoft.com/office/drawing/2014/main" val="3872189072"/>
                    </a:ext>
                  </a:extLst>
                </a:gridCol>
                <a:gridCol w="3697805">
                  <a:extLst>
                    <a:ext uri="{9D8B030D-6E8A-4147-A177-3AD203B41FA5}">
                      <a16:colId xmlns="" xmlns:a16="http://schemas.microsoft.com/office/drawing/2014/main" val="1060373968"/>
                    </a:ext>
                  </a:extLst>
                </a:gridCol>
              </a:tblGrid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Banks (and their branches)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45(14,970)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89443140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Commercial/Specialized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    34(13,908)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75298194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Microfinance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11(1,062)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46392698"/>
                  </a:ext>
                </a:extLst>
              </a:tr>
              <a:tr h="35934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Banks having: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228048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ATMs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08914978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Point of Sale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47465881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Internet Banking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85935859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Mobile Phone Banking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44447730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Call Center Banking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37091568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PRISM System Participants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08447077"/>
                  </a:ext>
                </a:extLst>
              </a:tr>
              <a:tr h="504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Registered e-Commerce  Merchants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1,094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17519966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Number of ATMs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14,019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58443535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ATMs Interoperable Switches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02851094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Cash Deposits Machines (CDMs)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43052670"/>
                  </a:ext>
                </a:extLst>
              </a:tr>
              <a:tr h="35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 Number of POS Machines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53,511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02951205"/>
                  </a:ext>
                </a:extLst>
              </a:tr>
            </a:tbl>
          </a:graphicData>
        </a:graphic>
      </p:graphicFrame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285056" y="1985693"/>
            <a:ext cx="78683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304800" y="1295400"/>
          <a:ext cx="40386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295400"/>
          <a:ext cx="43434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304801" y="3962400"/>
          <a:ext cx="4038599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572000" y="3962400"/>
          <a:ext cx="4305300" cy="265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A5DC5822-FA93-48D1-9889-195FD9DA9B7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Transaction trends in Payment Systems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12" name="Picture 1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8"/>
            <p:cNvPicPr preferRelativeResize="0"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8"/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4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"/>
            <p:cNvPicPr preferRelativeResize="0"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5"/>
            <p:cNvPicPr>
              <a:picLocks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876800"/>
          </a:xfrm>
          <a:solidFill>
            <a:schemeClr val="accent1">
              <a:lumMod val="40000"/>
              <a:lumOff val="60000"/>
              <a:alpha val="35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457200" lvl="0" indent="0">
              <a:lnSpc>
                <a:spcPct val="150000"/>
              </a:lnSpc>
              <a:buNone/>
            </a:pPr>
            <a:r>
              <a:rPr lang="en-US" sz="2400" dirty="0" smtClean="0"/>
              <a:t>SBP Vision 2020 has following Strategic Goals:</a:t>
            </a:r>
          </a:p>
          <a:p>
            <a:pPr marL="1200150" lvl="1">
              <a:lnSpc>
                <a:spcPct val="150000"/>
              </a:lnSpc>
            </a:pPr>
            <a:r>
              <a:rPr lang="en-US" sz="2000" dirty="0" smtClean="0"/>
              <a:t>Enhance the effectiveness of monetary policy</a:t>
            </a:r>
          </a:p>
          <a:p>
            <a:pPr marL="1200150" lvl="1">
              <a:lnSpc>
                <a:spcPct val="150000"/>
              </a:lnSpc>
            </a:pPr>
            <a:r>
              <a:rPr lang="en-US" sz="2000" dirty="0" smtClean="0"/>
              <a:t>Strengthen the financial system stability regime</a:t>
            </a:r>
          </a:p>
          <a:p>
            <a:pPr marL="1200150" lvl="1">
              <a:lnSpc>
                <a:spcPct val="150000"/>
              </a:lnSpc>
            </a:pPr>
            <a:r>
              <a:rPr lang="en-US" sz="2000" dirty="0" smtClean="0"/>
              <a:t>Improve the efficiency, effectiveness, and fairness of the banking system</a:t>
            </a:r>
          </a:p>
          <a:p>
            <a:pPr marL="1200150" lvl="1">
              <a:lnSpc>
                <a:spcPct val="150000"/>
              </a:lnSpc>
            </a:pPr>
            <a:r>
              <a:rPr lang="en-US" sz="2000" dirty="0"/>
              <a:t>Increase Financial Inclusion</a:t>
            </a:r>
          </a:p>
          <a:p>
            <a:pPr marL="1200150" lvl="1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Develop modern and robust payments systems</a:t>
            </a:r>
          </a:p>
          <a:p>
            <a:pPr marL="1200150" lvl="1">
              <a:lnSpc>
                <a:spcPct val="150000"/>
              </a:lnSpc>
            </a:pPr>
            <a:r>
              <a:rPr lang="en-US" sz="2000" dirty="0"/>
              <a:t>Strengthen SBP’s organizational efficiency and effectiveness.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SBP Vision 2020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"/>
            <p:cNvPicPr preferRelativeResize="0"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5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026683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latin typeface="+mn-lt"/>
                <a:cs typeface="Times New Roman" panose="02020603050405020304" pitchFamily="18" charset="0"/>
              </a:rPr>
              <a:t>SBP </a:t>
            </a:r>
            <a:r>
              <a:rPr lang="en-US" sz="3200" dirty="0">
                <a:latin typeface="+mn-lt"/>
                <a:cs typeface="Times New Roman" panose="02020603050405020304" pitchFamily="18" charset="0"/>
              </a:rPr>
              <a:t>Initiatives to Promote Digital Financial Services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767" y="1295400"/>
            <a:ext cx="9144001" cy="4619297"/>
          </a:xfrm>
          <a:solidFill>
            <a:schemeClr val="accent1">
              <a:lumMod val="40000"/>
              <a:lumOff val="60000"/>
              <a:alpha val="3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804863" lvl="0" indent="-442913"/>
            <a:r>
              <a:rPr lang="en-US" sz="2400" dirty="0"/>
              <a:t>Strengthen Legal, Regulatory and Oversight </a:t>
            </a:r>
            <a:r>
              <a:rPr lang="en-US" sz="2400" dirty="0" smtClean="0"/>
              <a:t>frameworks</a:t>
            </a:r>
            <a:endParaRPr lang="en-US" sz="2400" dirty="0"/>
          </a:p>
          <a:p>
            <a:pPr marL="804863" lvl="0" indent="-442913"/>
            <a:r>
              <a:rPr lang="en-US" sz="2400" dirty="0" smtClean="0"/>
              <a:t>Encourage </a:t>
            </a:r>
            <a:r>
              <a:rPr lang="en-US" sz="2400" dirty="0"/>
              <a:t>the private sector in promoting interoperability and use of DFS</a:t>
            </a:r>
          </a:p>
          <a:p>
            <a:pPr marL="804863" lvl="0" indent="-442913"/>
            <a:r>
              <a:rPr lang="en-US" sz="2400" dirty="0"/>
              <a:t>Rules for Payment Systems Operators (PSOs) and Payment System Providers (PSPs</a:t>
            </a:r>
            <a:r>
              <a:rPr lang="en-US" sz="2400" dirty="0" smtClean="0"/>
              <a:t>) </a:t>
            </a:r>
            <a:r>
              <a:rPr lang="en-US" sz="2000" dirty="0" smtClean="0"/>
              <a:t>(created conducive environment for non-banks)</a:t>
            </a:r>
            <a:endParaRPr lang="en-US" sz="2000" dirty="0"/>
          </a:p>
          <a:p>
            <a:pPr marL="804863" lvl="0" indent="-442913"/>
            <a:r>
              <a:rPr lang="en-US" sz="2400" dirty="0"/>
              <a:t>Standardization of Payment messages and financial </a:t>
            </a:r>
            <a:r>
              <a:rPr lang="en-US" sz="2400" dirty="0" smtClean="0"/>
              <a:t>instruments</a:t>
            </a:r>
          </a:p>
          <a:p>
            <a:pPr marL="1204913" lvl="1" indent="-442913"/>
            <a:r>
              <a:rPr lang="en-US" sz="1600" dirty="0" smtClean="0"/>
              <a:t>Adoption of IBAN, EMV Compliance etc.</a:t>
            </a:r>
            <a:endParaRPr lang="en-US" sz="1600" dirty="0"/>
          </a:p>
          <a:p>
            <a:pPr marL="804863" lvl="0" indent="-442913"/>
            <a:r>
              <a:rPr lang="en-US" sz="2400" dirty="0"/>
              <a:t>Safety and Security of Consumers and Payment Channels</a:t>
            </a:r>
          </a:p>
          <a:p>
            <a:pPr marL="804863" indent="-442913"/>
            <a:r>
              <a:rPr lang="en-US" sz="2400" dirty="0"/>
              <a:t>National Payment Gateway </a:t>
            </a:r>
            <a:r>
              <a:rPr lang="en-US" sz="2400" dirty="0" smtClean="0"/>
              <a:t>Program</a:t>
            </a:r>
          </a:p>
          <a:p>
            <a:pPr marL="1204913" lvl="1" indent="-442913"/>
            <a:r>
              <a:rPr lang="en-US" sz="2000" dirty="0" smtClean="0"/>
              <a:t>Micro Payment Gateway for Retail Transactions</a:t>
            </a:r>
          </a:p>
          <a:p>
            <a:pPr marL="1204913" lvl="1" indent="-442913"/>
            <a:r>
              <a:rPr lang="en-US" sz="2000" dirty="0" smtClean="0"/>
              <a:t>Automated Transfer System (ATS)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790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767" y="1295400"/>
            <a:ext cx="9144001" cy="4619297"/>
          </a:xfrm>
          <a:solidFill>
            <a:schemeClr val="accent1">
              <a:lumMod val="40000"/>
              <a:lumOff val="60000"/>
              <a:alpha val="3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633413" lvl="0" indent="-442913"/>
            <a:r>
              <a:rPr lang="en-US" sz="2800" dirty="0" smtClean="0"/>
              <a:t>Cultural &amp; Behavioral aspects</a:t>
            </a:r>
          </a:p>
          <a:p>
            <a:pPr marL="1033463" lvl="1" indent="-442913"/>
            <a:r>
              <a:rPr lang="en-US" sz="2400" dirty="0" smtClean="0"/>
              <a:t>Cash is still the Emperor!</a:t>
            </a:r>
          </a:p>
          <a:p>
            <a:pPr marL="633413" lvl="0" indent="-442913"/>
            <a:r>
              <a:rPr lang="en-US" sz="2800" dirty="0" smtClean="0"/>
              <a:t>Reluctance to be a part of formal economy (formal documentation)</a:t>
            </a:r>
          </a:p>
          <a:p>
            <a:pPr marL="633413" lvl="0" indent="-442913"/>
            <a:r>
              <a:rPr lang="en-US" sz="2800" dirty="0" smtClean="0"/>
              <a:t>Low level of financial literacy</a:t>
            </a:r>
          </a:p>
          <a:p>
            <a:pPr marL="633413" lvl="0" indent="-442913"/>
            <a:r>
              <a:rPr lang="en-US" sz="2800" dirty="0" smtClean="0"/>
              <a:t>Low access to formal financial services</a:t>
            </a:r>
          </a:p>
          <a:p>
            <a:pPr marL="633413" lvl="0" indent="-442913"/>
            <a:r>
              <a:rPr lang="en-US" sz="2800" dirty="0" smtClean="0"/>
              <a:t>High cost of financial services</a:t>
            </a:r>
          </a:p>
          <a:p>
            <a:pPr marL="633413" lvl="0" indent="-442913"/>
            <a:r>
              <a:rPr lang="en-US" sz="2800" dirty="0" smtClean="0"/>
              <a:t>Limited role of Non-Banks in Payments</a:t>
            </a:r>
          </a:p>
          <a:p>
            <a:pPr marL="1033463" lvl="1" indent="-442913"/>
            <a:r>
              <a:rPr lang="en-US" sz="2400" dirty="0" smtClean="0"/>
              <a:t>Expected to change with the emergence of Fintechs</a:t>
            </a:r>
          </a:p>
          <a:p>
            <a:pPr marL="633413" lvl="0" indent="-442913"/>
            <a:endParaRPr lang="en-US" sz="2800" dirty="0" smtClean="0"/>
          </a:p>
          <a:p>
            <a:pPr marL="633413" lvl="0" indent="-442913"/>
            <a:endParaRPr lang="en-US" sz="2800" dirty="0" smtClean="0"/>
          </a:p>
          <a:p>
            <a:pPr marL="633413" lvl="0" indent="-442913"/>
            <a:endParaRPr lang="en-US" sz="2800" dirty="0"/>
          </a:p>
        </p:txBody>
      </p:sp>
      <p:sp>
        <p:nvSpPr>
          <p:cNvPr id="1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>
                <a:latin typeface="+mn-lt"/>
                <a:cs typeface="Times New Roman" panose="02020603050405020304" pitchFamily="18" charset="0"/>
              </a:rPr>
              <a:t>Factors Inhibiting </a:t>
            </a:r>
            <a:r>
              <a:rPr lang="en-US" sz="3200" dirty="0" smtClean="0">
                <a:latin typeface="+mn-lt"/>
                <a:cs typeface="Times New Roman" panose="02020603050405020304" pitchFamily="18" charset="0"/>
              </a:rPr>
              <a:t>Digitization of Payments</a:t>
            </a:r>
            <a:endParaRPr lang="en-US" sz="3200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23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767" y="1295400"/>
            <a:ext cx="9144001" cy="4619297"/>
          </a:xfrm>
          <a:solidFill>
            <a:schemeClr val="accent1">
              <a:lumMod val="40000"/>
              <a:lumOff val="60000"/>
              <a:alpha val="3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libri" panose="020F0502020204030204" pitchFamily="34" charset="0"/>
              </a:rPr>
              <a:t>IBAN </a:t>
            </a:r>
            <a:r>
              <a:rPr lang="en-US" sz="2000" b="1" dirty="0" smtClean="0">
                <a:latin typeface="Calibri" panose="020F0502020204030204" pitchFamily="34" charset="0"/>
              </a:rPr>
              <a:t>Implementation &amp; Adoption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libri" panose="020F0502020204030204" pitchFamily="34" charset="0"/>
              </a:rPr>
              <a:t>Issuance of </a:t>
            </a:r>
            <a:r>
              <a:rPr lang="en-US" sz="2000" b="1" dirty="0">
                <a:latin typeface="Calibri" panose="020F0502020204030204" pitchFamily="34" charset="0"/>
                <a:ea typeface="Calibri"/>
                <a:cs typeface="Arial" pitchFamily="34" charset="0"/>
              </a:rPr>
              <a:t>Rules for Payment Systems Operators and Payment Service Providers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libri" panose="020F0502020204030204" pitchFamily="34" charset="0"/>
                <a:ea typeface="Calibri"/>
                <a:cs typeface="Arial" pitchFamily="34" charset="0"/>
              </a:rPr>
              <a:t>New Rules for Large-Value Payment </a:t>
            </a:r>
            <a:r>
              <a:rPr lang="en-US" sz="2000" b="1" dirty="0" smtClean="0">
                <a:latin typeface="Calibri" panose="020F0502020204030204" pitchFamily="34" charset="0"/>
                <a:ea typeface="Calibri"/>
                <a:cs typeface="Arial" pitchFamily="34" charset="0"/>
              </a:rPr>
              <a:t>System - </a:t>
            </a:r>
            <a:r>
              <a:rPr lang="en-US" sz="2000" b="1" dirty="0">
                <a:latin typeface="Calibri" panose="020F0502020204030204" pitchFamily="34" charset="0"/>
                <a:ea typeface="Calibri"/>
                <a:cs typeface="Arial" pitchFamily="34" charset="0"/>
              </a:rPr>
              <a:t>PRISM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Extension of System Participation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Enhanced Outreach to General Public (Customers’ Transfers)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Implementation of STP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New Operating Rules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Automation of Government Receipts (FBR Receipts)</a:t>
            </a:r>
          </a:p>
          <a:p>
            <a:pPr marL="633413" lvl="0" indent="-442913"/>
            <a:endParaRPr lang="en-US" sz="2800" dirty="0" smtClean="0"/>
          </a:p>
          <a:p>
            <a:pPr marL="633413" lvl="0" indent="-442913"/>
            <a:endParaRPr lang="en-US" sz="2800" dirty="0" smtClean="0"/>
          </a:p>
          <a:p>
            <a:pPr marL="633413" lvl="0" indent="-442913"/>
            <a:endParaRPr lang="en-US" sz="2800" dirty="0"/>
          </a:p>
        </p:txBody>
      </p:sp>
      <p:sp>
        <p:nvSpPr>
          <p:cNvPr id="1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 sz="1800" b="0"/>
            </a:pPr>
            <a:r>
              <a:rPr lang="en-US" sz="3200" b="0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SBP Achievements in Recent Years  </a:t>
            </a:r>
          </a:p>
        </p:txBody>
      </p:sp>
    </p:spTree>
    <p:extLst>
      <p:ext uri="{BB962C8B-B14F-4D97-AF65-F5344CB8AC3E}">
        <p14:creationId xmlns:p14="http://schemas.microsoft.com/office/powerpoint/2010/main" val="218862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767" y="1295400"/>
            <a:ext cx="9144001" cy="4619297"/>
          </a:xfrm>
          <a:solidFill>
            <a:schemeClr val="accent1">
              <a:lumMod val="40000"/>
              <a:lumOff val="60000"/>
              <a:alpha val="3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libri" panose="020F0502020204030204" pitchFamily="34" charset="0"/>
                <a:ea typeface="Calibri"/>
                <a:cs typeface="Arial" pitchFamily="34" charset="0"/>
              </a:rPr>
              <a:t>Payment Systems </a:t>
            </a:r>
            <a:r>
              <a:rPr lang="en-US" sz="2000" b="1" dirty="0" smtClean="0">
                <a:latin typeface="Calibri" panose="020F0502020204030204" pitchFamily="34" charset="0"/>
                <a:ea typeface="Calibri"/>
                <a:cs typeface="Arial" pitchFamily="34" charset="0"/>
              </a:rPr>
              <a:t>Designation </a:t>
            </a:r>
            <a:r>
              <a:rPr lang="en-US" sz="2000" b="1" dirty="0">
                <a:latin typeface="Calibri" panose="020F0502020204030204" pitchFamily="34" charset="0"/>
                <a:ea typeface="Calibri"/>
                <a:cs typeface="Arial" pitchFamily="34" charset="0"/>
              </a:rPr>
              <a:t>Framework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libri" panose="020F0502020204030204" pitchFamily="34" charset="0"/>
                <a:ea typeface="Calibri"/>
                <a:cs typeface="Arial" pitchFamily="34" charset="0"/>
              </a:rPr>
              <a:t>Issuance of </a:t>
            </a:r>
            <a:r>
              <a:rPr lang="en-US" sz="2000" b="1" dirty="0">
                <a:latin typeface="Calibri" panose="020F0502020204030204" pitchFamily="34" charset="0"/>
              </a:rPr>
              <a:t>Regulations for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Pre-Paid Cards Issuance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Payments Card Security,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Security of Internet Banking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Electronic Fund Transfers (EFT)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Guidelines for White Label ATMs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Guidelines for Clearing Operations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Standardization of </a:t>
            </a:r>
            <a:r>
              <a:rPr lang="en-US" sz="2000" dirty="0" smtClean="0">
                <a:latin typeface="Calibri" panose="020F0502020204030204" pitchFamily="34" charset="0"/>
              </a:rPr>
              <a:t>Paper-based </a:t>
            </a:r>
            <a:r>
              <a:rPr lang="en-US" sz="2000" dirty="0">
                <a:latin typeface="Calibri" panose="020F0502020204030204" pitchFamily="34" charset="0"/>
              </a:rPr>
              <a:t>payment instruments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libri" panose="020F0502020204030204" pitchFamily="34" charset="0"/>
                <a:ea typeface="Calibri"/>
                <a:cs typeface="Arial" pitchFamily="34" charset="0"/>
              </a:rPr>
              <a:t>Enhancement of Payment Systems Data Reporting </a:t>
            </a:r>
            <a:endParaRPr lang="en-US" sz="2000" b="1" dirty="0" smtClean="0">
              <a:latin typeface="Calibri" panose="020F0502020204030204" pitchFamily="34" charset="0"/>
              <a:ea typeface="Calibri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 smtClean="0">
                <a:latin typeface="Calibri" panose="020F0502020204030204" pitchFamily="34" charset="0"/>
                <a:cs typeface="Arial" pitchFamily="34" charset="0"/>
              </a:rPr>
              <a:t>Issuance of Advisory on Virtual Currency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633413" lvl="0" indent="-442913"/>
            <a:endParaRPr lang="en-US" sz="2800" dirty="0" smtClean="0"/>
          </a:p>
          <a:p>
            <a:pPr marL="633413" lvl="0" indent="-442913"/>
            <a:endParaRPr lang="en-US" sz="2800" dirty="0" smtClean="0"/>
          </a:p>
          <a:p>
            <a:pPr marL="633413" lvl="0" indent="-442913"/>
            <a:endParaRPr lang="en-US" sz="2800" dirty="0"/>
          </a:p>
        </p:txBody>
      </p:sp>
      <p:sp>
        <p:nvSpPr>
          <p:cNvPr id="1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 sz="1800" b="0"/>
            </a:pPr>
            <a:r>
              <a:rPr lang="en-US" sz="3200" b="0" dirty="0" smtClean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SBP </a:t>
            </a:r>
            <a:r>
              <a:rPr lang="en-US" sz="3200" b="0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Achievements in Recent </a:t>
            </a:r>
            <a:r>
              <a:rPr lang="en-US" sz="3200" b="0" dirty="0" smtClean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Years…Cont.  </a:t>
            </a:r>
            <a:endParaRPr lang="en-US" sz="3200" b="0" dirty="0">
              <a:solidFill>
                <a:prstClr val="black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20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767" y="1295400"/>
            <a:ext cx="9144001" cy="4619297"/>
          </a:xfrm>
          <a:solidFill>
            <a:schemeClr val="accent1">
              <a:lumMod val="40000"/>
              <a:lumOff val="60000"/>
              <a:alpha val="3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2400" b="1" kern="0" dirty="0" smtClean="0">
              <a:solidFill>
                <a:prstClr val="black"/>
              </a:solidFill>
              <a:latin typeface="Arial" pitchFamily="34" charset="0"/>
              <a:ea typeface="MS PGothic" pitchFamily="34" charset="-128"/>
            </a:endParaRPr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2400" b="1" kern="0" dirty="0" smtClean="0">
                <a:solidFill>
                  <a:prstClr val="black"/>
                </a:solidFill>
                <a:ea typeface="MS PGothic" pitchFamily="34" charset="-128"/>
                <a:cs typeface="Times New Roman" panose="02020603050405020304" pitchFamily="18" charset="0"/>
              </a:rPr>
              <a:t>National </a:t>
            </a:r>
            <a:r>
              <a:rPr lang="en-US" sz="2400" b="1" kern="0" dirty="0">
                <a:solidFill>
                  <a:prstClr val="black"/>
                </a:solidFill>
                <a:ea typeface="MS PGothic" pitchFamily="34" charset="-128"/>
                <a:cs typeface="Times New Roman" panose="02020603050405020304" pitchFamily="18" charset="0"/>
              </a:rPr>
              <a:t>payment Systems Strategy with the World </a:t>
            </a:r>
            <a:r>
              <a:rPr lang="en-US" sz="2400" b="1" kern="0" dirty="0" smtClean="0">
                <a:solidFill>
                  <a:prstClr val="black"/>
                </a:solidFill>
                <a:ea typeface="MS PGothic" pitchFamily="34" charset="-128"/>
                <a:cs typeface="Times New Roman" panose="02020603050405020304" pitchFamily="18" charset="0"/>
              </a:rPr>
              <a:t>Bank</a:t>
            </a:r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2400" b="1" kern="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Development </a:t>
            </a:r>
            <a:r>
              <a:rPr lang="en-US" sz="2400" b="1" kern="0" dirty="0">
                <a:solidFill>
                  <a:prstClr val="black"/>
                </a:solidFill>
                <a:cs typeface="Times New Roman" panose="02020603050405020304" pitchFamily="18" charset="0"/>
              </a:rPr>
              <a:t>of National Payment </a:t>
            </a:r>
            <a:r>
              <a:rPr lang="en-US" sz="2400" b="1" kern="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Gateway</a:t>
            </a:r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2400" b="1" kern="0" dirty="0">
                <a:solidFill>
                  <a:prstClr val="black"/>
                </a:solidFill>
                <a:cs typeface="Times New Roman" panose="02020603050405020304" pitchFamily="18" charset="0"/>
              </a:rPr>
              <a:t>Micro Payment Gateway </a:t>
            </a:r>
            <a:endParaRPr lang="en-US" sz="2400" b="1" kern="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2400" b="1" kern="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Fintechs</a:t>
            </a:r>
            <a:endParaRPr lang="en-US" sz="2400" b="1" kern="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2400" b="1" kern="0" dirty="0">
                <a:solidFill>
                  <a:prstClr val="black"/>
                </a:solidFill>
                <a:cs typeface="Times New Roman" panose="02020603050405020304" pitchFamily="18" charset="0"/>
              </a:rPr>
              <a:t>Adoption of New Technologies </a:t>
            </a:r>
            <a:r>
              <a:rPr lang="en-US" sz="2400" b="1" kern="0" dirty="0">
                <a:solidFill>
                  <a:prstClr val="black"/>
                </a:solidFill>
                <a:ea typeface="MS PGothic" pitchFamily="34" charset="-128"/>
                <a:cs typeface="Times New Roman" panose="02020603050405020304" pitchFamily="18" charset="0"/>
              </a:rPr>
              <a:t>and </a:t>
            </a:r>
            <a:r>
              <a:rPr lang="en-US" sz="2400" b="1" kern="0" dirty="0" smtClean="0">
                <a:solidFill>
                  <a:prstClr val="black"/>
                </a:solidFill>
                <a:ea typeface="MS PGothic" pitchFamily="34" charset="-128"/>
                <a:cs typeface="Times New Roman" panose="02020603050405020304" pitchFamily="18" charset="0"/>
              </a:rPr>
              <a:t>innovations</a:t>
            </a:r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2400" b="1" kern="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Development </a:t>
            </a:r>
            <a:r>
              <a:rPr lang="en-US" sz="2400" b="1" kern="0" dirty="0">
                <a:solidFill>
                  <a:prstClr val="black"/>
                </a:solidFill>
                <a:cs typeface="Times New Roman" panose="02020603050405020304" pitchFamily="18" charset="0"/>
              </a:rPr>
              <a:t>of Digital Transaction Accounts  Scheme </a:t>
            </a:r>
          </a:p>
          <a:p>
            <a:pPr mar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/>
            </a:pPr>
            <a:endParaRPr lang="en-US" b="1" kern="0" dirty="0">
              <a:solidFill>
                <a:prstClr val="black"/>
              </a:solidFill>
              <a:latin typeface="Arial"/>
            </a:endParaRPr>
          </a:p>
          <a:p>
            <a:pPr mar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/>
            </a:pPr>
            <a:endParaRPr lang="en-US" b="1" kern="0" dirty="0">
              <a:solidFill>
                <a:prstClr val="black"/>
              </a:solidFill>
              <a:latin typeface="Arial"/>
            </a:endParaRPr>
          </a:p>
          <a:p>
            <a:pPr marL="0" lv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/>
            </a:pPr>
            <a:endParaRPr lang="en-US" b="1" kern="0" dirty="0" smtClean="0">
              <a:solidFill>
                <a:prstClr val="black"/>
              </a:solidFill>
              <a:latin typeface="Arial" pitchFamily="34" charset="0"/>
              <a:ea typeface="MS PGothic" pitchFamily="34" charset="-128"/>
            </a:endParaRPr>
          </a:p>
          <a:p>
            <a:pPr marL="0" lv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/>
            </a:pPr>
            <a:endParaRPr lang="en-US" b="1" kern="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 sz="1800" b="0"/>
            </a:pPr>
            <a:r>
              <a:rPr lang="en-US" sz="3200" b="0" dirty="0" smtClean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Way Forward</a:t>
            </a:r>
            <a:endParaRPr lang="en-US" sz="3200" b="0" dirty="0">
              <a:solidFill>
                <a:prstClr val="black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0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BP logo.jpg" descr="C:\Users\Raza9107\Pictures\SBP logo.jp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8305800" y="0"/>
            <a:ext cx="838200" cy="6858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146" name="Picture 2" descr="Image result for thank you in languages pi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72243"/>
            <a:ext cx="9144000" cy="51047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4996" y="6492875"/>
            <a:ext cx="2133600" cy="365125"/>
          </a:xfrm>
        </p:spPr>
        <p:txBody>
          <a:bodyPr/>
          <a:lstStyle/>
          <a:p>
            <a:fld id="{A5DC5822-FA93-48D1-9889-195FD9DA9B7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0" name="Shape 11"/>
          <p:cNvSpPr txBox="1">
            <a:spLocks/>
          </p:cNvSpPr>
          <p:nvPr/>
        </p:nvSpPr>
        <p:spPr>
          <a:xfrm>
            <a:off x="0" y="606448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Payment Systems Transactions Trend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12" name="Picture 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141374"/>
            <a:ext cx="9144000" cy="534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8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dunyameri.com/wp-content/uploads/2010/03/Pakistan-ma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68" y="1300660"/>
            <a:ext cx="4191000" cy="4937234"/>
          </a:xfrm>
          <a:prstGeom prst="rect">
            <a:avLst/>
          </a:prstGeom>
          <a:ln>
            <a:solidFill>
              <a:srgbClr val="0070C0"/>
            </a:solidFill>
          </a:ln>
          <a:effectLst>
            <a:softEdge rad="112500"/>
          </a:effectLst>
        </p:spPr>
      </p:pic>
      <p:sp>
        <p:nvSpPr>
          <p:cNvPr id="8" name="Text Box 76"/>
          <p:cNvSpPr txBox="1">
            <a:spLocks noChangeArrowheads="1"/>
          </p:cNvSpPr>
          <p:nvPr/>
        </p:nvSpPr>
        <p:spPr bwMode="auto">
          <a:xfrm>
            <a:off x="4259860" y="1308541"/>
            <a:ext cx="4844732" cy="4832092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200" dirty="0">
                <a:solidFill>
                  <a:schemeClr val="tx1"/>
                </a:solidFill>
              </a:rPr>
              <a:t>Surface Area: 	</a:t>
            </a:r>
            <a:r>
              <a:rPr lang="en-US" sz="2200" dirty="0" smtClean="0">
                <a:solidFill>
                  <a:schemeClr val="tx1"/>
                </a:solidFill>
              </a:rPr>
              <a:t>	796,095 </a:t>
            </a:r>
            <a:r>
              <a:rPr lang="en-US" sz="2200" dirty="0">
                <a:solidFill>
                  <a:schemeClr val="tx1"/>
                </a:solidFill>
              </a:rPr>
              <a:t>Sq. km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Population:		207.77 million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Financial Inclusion: 	23% (2015)</a:t>
            </a:r>
            <a:endParaRPr lang="en-US" sz="22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n-US" sz="2200" dirty="0">
                <a:solidFill>
                  <a:schemeClr val="tx1"/>
                </a:solidFill>
              </a:rPr>
              <a:t>GDP (FY </a:t>
            </a:r>
            <a:r>
              <a:rPr lang="en-US" sz="2200" dirty="0" smtClean="0">
                <a:solidFill>
                  <a:schemeClr val="tx1"/>
                </a:solidFill>
              </a:rPr>
              <a:t>17): </a:t>
            </a:r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dirty="0" smtClean="0">
                <a:solidFill>
                  <a:schemeClr val="tx1"/>
                </a:solidFill>
              </a:rPr>
              <a:t>	USD 300 billion</a:t>
            </a:r>
            <a:endParaRPr lang="en-US" sz="22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Per </a:t>
            </a:r>
            <a:r>
              <a:rPr lang="en-US" sz="2200" dirty="0">
                <a:solidFill>
                  <a:schemeClr val="tx1"/>
                </a:solidFill>
              </a:rPr>
              <a:t>Capita </a:t>
            </a:r>
            <a:r>
              <a:rPr lang="en-US" sz="2200" dirty="0" smtClean="0">
                <a:solidFill>
                  <a:schemeClr val="tx1"/>
                </a:solidFill>
              </a:rPr>
              <a:t>Income:	USD  1,690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Currency in Circulation: 	PKR 4.6 trillion</a:t>
            </a:r>
            <a:endParaRPr lang="en-US" sz="22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Total Labor Force: 	61 million</a:t>
            </a:r>
          </a:p>
          <a:p>
            <a:pPr algn="just">
              <a:defRPr/>
            </a:pPr>
            <a:r>
              <a:rPr lang="en-US" sz="2200" dirty="0">
                <a:solidFill>
                  <a:schemeClr val="tx1"/>
                </a:solidFill>
              </a:rPr>
              <a:t>Literacy </a:t>
            </a:r>
            <a:r>
              <a:rPr lang="en-US" sz="2200" dirty="0" smtClean="0">
                <a:solidFill>
                  <a:schemeClr val="tx1"/>
                </a:solidFill>
              </a:rPr>
              <a:t>rate: 		58%</a:t>
            </a:r>
            <a:endParaRPr lang="en-US" sz="22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Urban Population:	35%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Rural Population:	65%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Cellular Subscribers: 	150 million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3G/4G Subscribers: 	56 million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Broadband Subscribers: 	58 million</a:t>
            </a:r>
          </a:p>
          <a:p>
            <a:pPr algn="just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No of Bank Accounts: 	51 million</a:t>
            </a:r>
          </a:p>
        </p:txBody>
      </p:sp>
      <p:sp>
        <p:nvSpPr>
          <p:cNvPr id="7" name="Shape 11"/>
          <p:cNvSpPr>
            <a:spLocks noGrp="1"/>
          </p:cNvSpPr>
          <p:nvPr>
            <p:ph type="title" idx="4294967295"/>
          </p:nvPr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b="1"/>
            </a:lvl1pPr>
          </a:lstStyle>
          <a:p>
            <a:pPr lvl="0" algn="l">
              <a:defRPr sz="1800" b="0"/>
            </a:pPr>
            <a:r>
              <a:rPr lang="en-US" sz="3200" b="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Pakistan - Demographics</a:t>
            </a:r>
            <a:endParaRPr sz="3200" b="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0" y="0"/>
            <a:ext cx="9144000" cy="579694"/>
            <a:chOff x="-1" y="-2958"/>
            <a:chExt cx="9146631" cy="582652"/>
          </a:xfrm>
        </p:grpSpPr>
        <p:pic>
          <p:nvPicPr>
            <p:cNvPr id="15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8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8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6" name="Picture 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2"/>
            <p:cNvPicPr preferRelativeResize="0"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63021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28600" y="2674602"/>
            <a:ext cx="1967399" cy="335895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Major Payment System Players in Pakistan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10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Rounded Rectangle 18"/>
          <p:cNvSpPr/>
          <p:nvPr/>
        </p:nvSpPr>
        <p:spPr>
          <a:xfrm>
            <a:off x="2743200" y="1219200"/>
            <a:ext cx="3911286" cy="6858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State Bank of Pakistan</a:t>
            </a:r>
            <a:endParaRPr lang="en-CA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31951" y="3127452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Banks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32800" y="3802292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Micro-finance</a:t>
            </a:r>
          </a:p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Banks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28086" y="4500155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Development Finance Inst.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28086" y="5193578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Exchange Companies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922291" y="3180491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1Link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926532" y="3874397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NIFT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922291" y="4562597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VRG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590800" y="2660845"/>
            <a:ext cx="1981200" cy="335895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Rounded Rectangle 31"/>
          <p:cNvSpPr/>
          <p:nvPr/>
        </p:nvSpPr>
        <p:spPr>
          <a:xfrm>
            <a:off x="2780640" y="2196042"/>
            <a:ext cx="1530901" cy="864197"/>
          </a:xfrm>
          <a:prstGeom prst="roundRect">
            <a:avLst/>
          </a:prstGeom>
          <a:solidFill>
            <a:schemeClr val="bg1"/>
          </a:solidFill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PSOs /PSPs/ TPSPs*</a:t>
            </a:r>
            <a:endParaRPr lang="en-CA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088491" y="3110467"/>
            <a:ext cx="1557938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Telco / Telco-agnostic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282664" y="3110467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Branchless Banking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977863" y="2598403"/>
            <a:ext cx="3785137" cy="3435154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Rounded Rectangle 42"/>
          <p:cNvSpPr/>
          <p:nvPr/>
        </p:nvSpPr>
        <p:spPr>
          <a:xfrm>
            <a:off x="5936651" y="2120674"/>
            <a:ext cx="1867560" cy="873600"/>
          </a:xfrm>
          <a:prstGeom prst="roundRect">
            <a:avLst/>
          </a:prstGeom>
          <a:solidFill>
            <a:schemeClr val="bg1"/>
          </a:solidFill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Other Players</a:t>
            </a:r>
            <a:endParaRPr lang="en-CA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1000" y="6248400"/>
            <a:ext cx="81549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 smtClean="0"/>
              <a:t>*Payment System Operators; Payment System Service Providers; Third Party Service Providers</a:t>
            </a:r>
            <a:endParaRPr lang="en-CA" sz="16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446848" y="2130077"/>
            <a:ext cx="1530901" cy="864197"/>
          </a:xfrm>
          <a:prstGeom prst="roundRect">
            <a:avLst/>
          </a:prstGeom>
          <a:solidFill>
            <a:schemeClr val="bg1"/>
          </a:solidFill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Banking System</a:t>
            </a:r>
            <a:endParaRPr lang="en-CA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088491" y="3810000"/>
            <a:ext cx="1557938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International / Domestic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282664" y="3810000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Payment Schemes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49" name="Straight Arrow Connector 48"/>
          <p:cNvCxnSpPr>
            <a:stCxn id="39" idx="3"/>
            <a:endCxn id="38" idx="1"/>
          </p:cNvCxnSpPr>
          <p:nvPr/>
        </p:nvCxnSpPr>
        <p:spPr>
          <a:xfrm>
            <a:off x="6578664" y="3416467"/>
            <a:ext cx="509827" cy="0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599751" y="4116000"/>
            <a:ext cx="509827" cy="0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5277475" y="4495800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NCCPL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093746" y="4532169"/>
            <a:ext cx="1557938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Capital Markets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6578664" y="4838169"/>
            <a:ext cx="509827" cy="0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5257800" y="5181600"/>
            <a:ext cx="1296000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NADRA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7074071" y="5217969"/>
            <a:ext cx="1557938" cy="612000"/>
          </a:xfrm>
          <a:prstGeom prst="roundRect">
            <a:avLst/>
          </a:prstGeom>
          <a:noFill/>
          <a:ln w="539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Citizenship &amp; Digital ID</a:t>
            </a:r>
            <a:endParaRPr lang="en-CA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6558989" y="5523969"/>
            <a:ext cx="509827" cy="0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229600" cy="5181600"/>
          </a:xfrm>
          <a:prstGeom prst="rect">
            <a:avLst/>
          </a:prstGeom>
        </p:spPr>
        <p:style>
          <a:lnRef idx="1">
            <a:schemeClr val="accent1"/>
          </a:lnRef>
          <a:fillRef idx="1001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Payment Eco-system in Pakistan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Payment Instruments &amp; Schemes in Pakistan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10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381000" y="1447800"/>
            <a:ext cx="8763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Paper Based Instruments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Cheques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Demand Drafts/ Pay Orders(Banker’s Cheques 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b="1" dirty="0" smtClean="0"/>
              <a:t>Electronic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International Cards Schemes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VISA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MasterCard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Union Pay International (previously CUP)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Amex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Domestic Cards Scheme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PayPak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PRISM (RTGS) (Large-Value Payment System)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Online Branches, ATMs, Internet Banking, Mobile Phone Banking and Call Centers/ IVR Banking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Services,</a:t>
            </a:r>
            <a:r>
              <a:rPr lang="en-US" dirty="0" smtClean="0"/>
              <a:t>  Inter Banks Funds Transfers, Utilities Bills Payments, Mobile Top Ups etc.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eCommerce </a:t>
            </a:r>
            <a:r>
              <a:rPr lang="en-US" dirty="0" smtClean="0"/>
              <a:t>– Registered Merchants with Banks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3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Key Payment System Players in Pakistan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Shape 11"/>
          <p:cNvSpPr txBox="1">
            <a:spLocks/>
          </p:cNvSpPr>
          <p:nvPr/>
        </p:nvSpPr>
        <p:spPr>
          <a:xfrm>
            <a:off x="0" y="1127234"/>
            <a:ext cx="9144000" cy="5334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2400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Pakistan Real-time Interbank Settlement Mechanism (PRISM)</a:t>
            </a:r>
            <a:endParaRPr lang="en-US" sz="24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" name="Content Placeholder 2"/>
          <p:cNvSpPr>
            <a:spLocks noGrp="1"/>
          </p:cNvSpPr>
          <p:nvPr/>
        </p:nvSpPr>
        <p:spPr>
          <a:xfrm>
            <a:off x="2630" y="1692166"/>
            <a:ext cx="9141370" cy="4525963"/>
          </a:xfrm>
          <a:prstGeom prst="rect">
            <a:avLst/>
          </a:prstGeom>
          <a:solidFill>
            <a:srgbClr val="99CCFF">
              <a:alpha val="33725"/>
            </a:srgb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PRISM (Real Time Gross Settlement System) of Pakistan comprises of Fund Transfers and Securities Settlement Systems</a:t>
            </a:r>
          </a:p>
          <a:p>
            <a:endParaRPr lang="en-US" dirty="0" smtClean="0"/>
          </a:p>
          <a:p>
            <a:pPr lvl="2"/>
            <a:r>
              <a:rPr lang="en-US" sz="2900" dirty="0" smtClean="0"/>
              <a:t>Interbank Fund Transfer </a:t>
            </a:r>
          </a:p>
          <a:p>
            <a:pPr lvl="2"/>
            <a:r>
              <a:rPr lang="en-US" sz="2900" dirty="0" smtClean="0"/>
              <a:t>Government Securities Settlement</a:t>
            </a:r>
          </a:p>
          <a:p>
            <a:pPr lvl="2"/>
            <a:r>
              <a:rPr lang="en-US" sz="2900" dirty="0" smtClean="0"/>
              <a:t>Settlement of the clearing of Ancillary payments</a:t>
            </a:r>
          </a:p>
          <a:p>
            <a:pPr lvl="2"/>
            <a:r>
              <a:rPr lang="en-US" sz="2900" dirty="0" smtClean="0"/>
              <a:t>Customers’ Fund Transfer</a:t>
            </a:r>
          </a:p>
          <a:p>
            <a:pPr lvl="2"/>
            <a:r>
              <a:rPr lang="en-US" sz="2900" dirty="0" smtClean="0"/>
              <a:t>Collection of Government Tax receipts (FBR collections)</a:t>
            </a:r>
          </a:p>
          <a:p>
            <a:pPr lvl="2"/>
            <a:r>
              <a:rPr lang="en-US" sz="2900" dirty="0" smtClean="0"/>
              <a:t>Inland delivery of home remittance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PRISM system has Straight Through Processing with the Core Banking Systems of participant banks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88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Key Payment System Players in Pakistan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Shape 11"/>
          <p:cNvSpPr txBox="1">
            <a:spLocks/>
          </p:cNvSpPr>
          <p:nvPr/>
        </p:nvSpPr>
        <p:spPr>
          <a:xfrm>
            <a:off x="2630" y="1140370"/>
            <a:ext cx="9144000" cy="5334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National Institutional Facilitation Technologies (NIFT)</a:t>
            </a:r>
            <a:endParaRPr lang="en-US" sz="32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" name="Content Placeholder 2"/>
          <p:cNvSpPr>
            <a:spLocks noGrp="1"/>
          </p:cNvSpPr>
          <p:nvPr/>
        </p:nvSpPr>
        <p:spPr>
          <a:xfrm>
            <a:off x="2630" y="1692166"/>
            <a:ext cx="9141370" cy="4525963"/>
          </a:xfrm>
          <a:prstGeom prst="rect">
            <a:avLst/>
          </a:prstGeom>
          <a:solidFill>
            <a:schemeClr val="accent1">
              <a:lumMod val="40000"/>
              <a:lumOff val="60000"/>
              <a:alpha val="34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A semi-automated Clearing house, NIFT is responsible for: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Clearing of all paper-based payment instruments in Pakistan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It has offices across the country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It processes </a:t>
            </a:r>
            <a:r>
              <a:rPr lang="en-US" sz="2600" dirty="0" err="1" smtClean="0"/>
              <a:t>cheques</a:t>
            </a:r>
            <a:r>
              <a:rPr lang="en-US" sz="2600" dirty="0" smtClean="0"/>
              <a:t> based on MICR using automated sorters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Prepare and submit Clearing Batches to RTGS for Settlement purpose i.e. same day, normal, intercity etc.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0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Shape 11"/>
          <p:cNvSpPr txBox="1">
            <a:spLocks/>
          </p:cNvSpPr>
          <p:nvPr/>
        </p:nvSpPr>
        <p:spPr>
          <a:xfrm>
            <a:off x="0" y="593834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Key Payment System Players in Pakistan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Shape 11"/>
          <p:cNvSpPr txBox="1">
            <a:spLocks/>
          </p:cNvSpPr>
          <p:nvPr/>
        </p:nvSpPr>
        <p:spPr>
          <a:xfrm>
            <a:off x="2630" y="1140370"/>
            <a:ext cx="9144000" cy="5334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1-Link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2"/>
          <p:cNvSpPr>
            <a:spLocks noGrp="1"/>
          </p:cNvSpPr>
          <p:nvPr/>
        </p:nvSpPr>
        <p:spPr>
          <a:xfrm>
            <a:off x="2630" y="1692166"/>
            <a:ext cx="9141370" cy="4708634"/>
          </a:xfrm>
          <a:prstGeom prst="rect">
            <a:avLst/>
          </a:prstGeom>
          <a:solidFill>
            <a:schemeClr val="accent1">
              <a:lumMod val="40000"/>
              <a:lumOff val="60000"/>
              <a:alpha val="34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Owned by a consortium of 11 Commercial Banks </a:t>
            </a:r>
          </a:p>
          <a:p>
            <a:r>
              <a:rPr lang="en-US" dirty="0" smtClean="0"/>
              <a:t>1Link is: </a:t>
            </a:r>
          </a:p>
          <a:p>
            <a:pPr lvl="2"/>
            <a:r>
              <a:rPr lang="en-US" dirty="0" smtClean="0"/>
              <a:t>An interoperable Switch for all ATMs and POS in Pakistan</a:t>
            </a:r>
          </a:p>
          <a:p>
            <a:pPr lvl="2"/>
            <a:r>
              <a:rPr lang="en-US" dirty="0" smtClean="0"/>
              <a:t>Inter-bank Fund Transfer Facility (IBFT) that enables instant inter-bank transfer of funds at retail level</a:t>
            </a:r>
          </a:p>
          <a:p>
            <a:pPr lvl="2"/>
            <a:r>
              <a:rPr lang="en-US" dirty="0" smtClean="0"/>
              <a:t>Online facility for collection of Taxes and duties</a:t>
            </a:r>
          </a:p>
          <a:p>
            <a:pPr lvl="2"/>
            <a:r>
              <a:rPr lang="en-US" dirty="0" smtClean="0"/>
              <a:t>Online Utility Bill Payments (UBPS)</a:t>
            </a:r>
          </a:p>
          <a:p>
            <a:pPr lvl="2"/>
            <a:r>
              <a:rPr lang="en-US" dirty="0" smtClean="0"/>
              <a:t>‘</a:t>
            </a:r>
            <a:r>
              <a:rPr lang="en-US" dirty="0" err="1" smtClean="0"/>
              <a:t>PayPak</a:t>
            </a:r>
            <a:r>
              <a:rPr lang="en-US" dirty="0" smtClean="0"/>
              <a:t>’ Payment Scheme – The first Domestic Payment </a:t>
            </a:r>
            <a:r>
              <a:rPr lang="en-US" dirty="0"/>
              <a:t>C</a:t>
            </a:r>
            <a:r>
              <a:rPr lang="en-US" dirty="0" smtClean="0"/>
              <a:t>ard </a:t>
            </a:r>
            <a:r>
              <a:rPr lang="en-US" dirty="0"/>
              <a:t>S</a:t>
            </a:r>
            <a:r>
              <a:rPr lang="en-US" dirty="0" smtClean="0"/>
              <a:t>cheme in Pakistan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1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5822-FA93-48D1-9889-195FD9DA9B7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Shape 11"/>
          <p:cNvSpPr txBox="1">
            <a:spLocks/>
          </p:cNvSpPr>
          <p:nvPr/>
        </p:nvSpPr>
        <p:spPr>
          <a:xfrm>
            <a:off x="-1" y="566217"/>
            <a:ext cx="9144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Key Payment System Players in Pakistan</a:t>
            </a:r>
            <a:endParaRPr lang="en-US" sz="32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" y="-2958"/>
            <a:ext cx="9146631" cy="582652"/>
            <a:chOff x="-1" y="-2958"/>
            <a:chExt cx="9146631" cy="582652"/>
          </a:xfrm>
        </p:grpSpPr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1167" y="0"/>
              <a:ext cx="244341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162" y="94"/>
              <a:ext cx="342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8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0630" y="0"/>
              <a:ext cx="2160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2890" y="0"/>
              <a:ext cx="52387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-2957"/>
              <a:ext cx="43920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691" y="-2958"/>
              <a:ext cx="2171700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7764" y="0"/>
              <a:ext cx="1254945" cy="57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564003" y="-2958"/>
              <a:ext cx="579997" cy="582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Shape 11"/>
          <p:cNvSpPr txBox="1">
            <a:spLocks/>
          </p:cNvSpPr>
          <p:nvPr/>
        </p:nvSpPr>
        <p:spPr>
          <a:xfrm>
            <a:off x="2630" y="1140370"/>
            <a:ext cx="9144000" cy="53340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800" b="0"/>
            </a:pPr>
            <a:r>
              <a:rPr lang="en-US" sz="3200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National Clearing Company of Pakistan Limited (NCCPL) </a:t>
            </a:r>
            <a:endParaRPr lang="en-US" sz="32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" name="Content Placeholder 2"/>
          <p:cNvSpPr>
            <a:spLocks noGrp="1"/>
          </p:cNvSpPr>
          <p:nvPr/>
        </p:nvSpPr>
        <p:spPr>
          <a:xfrm>
            <a:off x="2630" y="1692165"/>
            <a:ext cx="9141370" cy="1504505"/>
          </a:xfrm>
          <a:prstGeom prst="rect">
            <a:avLst/>
          </a:prstGeom>
          <a:solidFill>
            <a:schemeClr val="accent1">
              <a:lumMod val="40000"/>
              <a:lumOff val="60000"/>
              <a:alpha val="34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2200" dirty="0" smtClean="0"/>
              <a:t>Provides Clearing services </a:t>
            </a:r>
            <a:r>
              <a:rPr lang="en-CA" sz="2200" dirty="0"/>
              <a:t>to the Pakistan Stock Exchange </a:t>
            </a:r>
            <a:r>
              <a:rPr lang="en-CA" sz="2200" dirty="0" smtClean="0"/>
              <a:t>Limited </a:t>
            </a:r>
            <a:r>
              <a:rPr lang="en-CA" sz="2200" dirty="0"/>
              <a:t>via </a:t>
            </a:r>
            <a:r>
              <a:rPr lang="en-CA" sz="2200" dirty="0" smtClean="0"/>
              <a:t>its National </a:t>
            </a:r>
            <a:r>
              <a:rPr lang="en-CA" sz="2200" dirty="0"/>
              <a:t>Clearing &amp; Settlement System (</a:t>
            </a:r>
            <a:r>
              <a:rPr lang="en-CA" sz="2200" dirty="0" smtClean="0"/>
              <a:t>NCSS) </a:t>
            </a:r>
          </a:p>
          <a:p>
            <a:pPr algn="ctr"/>
            <a:r>
              <a:rPr lang="en-CA" sz="2200" dirty="0" smtClean="0"/>
              <a:t>Settlements are processed in PRISM System</a:t>
            </a:r>
          </a:p>
          <a:p>
            <a:pPr algn="ctr"/>
            <a:r>
              <a:rPr lang="en-CA" sz="2200" dirty="0" smtClean="0"/>
              <a:t>A special participant of PRISM System</a:t>
            </a:r>
            <a:endParaRPr lang="en-US" sz="2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6835627" cy="3368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885" y="6572696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sz="1200" b="1" dirty="0"/>
              <a:t>https://www.nccpl.com.pk/en/about-us/about-nccpl/introduction</a:t>
            </a:r>
          </a:p>
        </p:txBody>
      </p:sp>
    </p:spTree>
    <p:extLst>
      <p:ext uri="{BB962C8B-B14F-4D97-AF65-F5344CB8AC3E}">
        <p14:creationId xmlns:p14="http://schemas.microsoft.com/office/powerpoint/2010/main" val="367364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5141</TotalTime>
  <Words>923</Words>
  <Application>Microsoft Office PowerPoint</Application>
  <PresentationFormat>On-screen Show (4:3)</PresentationFormat>
  <Paragraphs>218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MS PGothic</vt:lpstr>
      <vt:lpstr>Arial</vt:lpstr>
      <vt:lpstr>Arial Narrow</vt:lpstr>
      <vt:lpstr>Calibri</vt:lpstr>
      <vt:lpstr>Times New Roman</vt:lpstr>
      <vt:lpstr>Wingdings</vt:lpstr>
      <vt:lpstr>Office Theme</vt:lpstr>
      <vt:lpstr>SAARC PAYMENT COUNCIL  Country Presentation  Pakistan</vt:lpstr>
      <vt:lpstr>Pakistan - Demographics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Country Paper</dc:title>
  <dc:creator>rajesh8613</dc:creator>
  <cp:lastModifiedBy>Fathmath Ulfa</cp:lastModifiedBy>
  <cp:revision>467</cp:revision>
  <cp:lastPrinted>2018-06-25T06:47:50Z</cp:lastPrinted>
  <dcterms:created xsi:type="dcterms:W3CDTF">2017-12-20T05:33:08Z</dcterms:created>
  <dcterms:modified xsi:type="dcterms:W3CDTF">2018-08-11T06:01:24Z</dcterms:modified>
</cp:coreProperties>
</file>