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9"/>
  </p:notes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58" r:id="rId27"/>
    <p:sldId id="283"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6" d="100"/>
          <a:sy n="86" d="100"/>
        </p:scale>
        <p:origin x="73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447401-46D1-4C55-91FF-840E551BC2F2}" type="doc">
      <dgm:prSet loTypeId="urn:microsoft.com/office/officeart/2005/8/layout/orgChart1" loCatId="hierarchy" qsTypeId="urn:microsoft.com/office/officeart/2005/8/quickstyle/simple1" qsCatId="simple" csTypeId="urn:microsoft.com/office/officeart/2005/8/colors/accent0_3" csCatId="mainScheme" phldr="1"/>
      <dgm:spPr/>
      <dgm:t>
        <a:bodyPr/>
        <a:lstStyle/>
        <a:p>
          <a:endParaRPr lang="en-US"/>
        </a:p>
      </dgm:t>
    </dgm:pt>
    <dgm:pt modelId="{76F4BF3C-105A-44CB-9B72-B8565A13006B}">
      <dgm:prSet phldrT="[Text]" custT="1"/>
      <dgm:spPr/>
      <dgm:t>
        <a:bodyPr/>
        <a:lstStyle/>
        <a:p>
          <a:r>
            <a:rPr lang="en-US" sz="1800" b="1">
              <a:latin typeface="Times New Roman" panose="02020603050405020304" pitchFamily="18" charset="0"/>
              <a:cs typeface="Times New Roman" panose="02020603050405020304" pitchFamily="18" charset="0"/>
            </a:rPr>
            <a:t>Payment Systems and Instruments in Sri Lanka</a:t>
          </a:r>
        </a:p>
      </dgm:t>
    </dgm:pt>
    <dgm:pt modelId="{F1C549F3-E584-48BB-9087-BC8103BF7EEE}" type="parTrans" cxnId="{F38FF335-5CFA-4A5E-9C92-A312BD648695}">
      <dgm:prSet/>
      <dgm:spPr/>
      <dgm:t>
        <a:bodyPr/>
        <a:lstStyle/>
        <a:p>
          <a:endParaRPr lang="en-US" sz="2400">
            <a:solidFill>
              <a:sysClr val="windowText" lastClr="000000"/>
            </a:solidFill>
          </a:endParaRPr>
        </a:p>
      </dgm:t>
    </dgm:pt>
    <dgm:pt modelId="{7AAF1843-A3A9-4623-AEB7-1F28713F6F6E}" type="sibTrans" cxnId="{F38FF335-5CFA-4A5E-9C92-A312BD648695}">
      <dgm:prSet/>
      <dgm:spPr/>
      <dgm:t>
        <a:bodyPr/>
        <a:lstStyle/>
        <a:p>
          <a:endParaRPr lang="en-US" sz="2400">
            <a:solidFill>
              <a:sysClr val="windowText" lastClr="000000"/>
            </a:solidFill>
          </a:endParaRPr>
        </a:p>
      </dgm:t>
    </dgm:pt>
    <dgm:pt modelId="{C14D655A-2190-4AF1-BBBD-B57F4366F76A}">
      <dgm:prSet phldrT="[Text]" custT="1"/>
      <dgm:spPr/>
      <dgm:t>
        <a:bodyPr anchor="t" anchorCtr="0"/>
        <a:lstStyle/>
        <a:p>
          <a:pPr algn="ctr">
            <a:lnSpc>
              <a:spcPct val="150000"/>
            </a:lnSpc>
            <a:spcBef>
              <a:spcPts val="600"/>
            </a:spcBef>
            <a:buNone/>
          </a:pPr>
          <a:r>
            <a:rPr lang="en-US" sz="1600" b="1" dirty="0">
              <a:solidFill>
                <a:srgbClr val="92D050"/>
              </a:solidFill>
              <a:latin typeface="Times New Roman" panose="02020603050405020304" pitchFamily="18" charset="0"/>
              <a:cs typeface="Times New Roman" panose="02020603050405020304" pitchFamily="18" charset="0"/>
            </a:rPr>
            <a:t>Large Value Payment System</a:t>
          </a:r>
        </a:p>
        <a:p>
          <a:pPr algn="ctr">
            <a:lnSpc>
              <a:spcPct val="90000"/>
            </a:lnSpc>
            <a:spcBef>
              <a:spcPct val="0"/>
            </a:spcBef>
            <a:buNone/>
          </a:pPr>
          <a:endParaRPr lang="en-US" sz="1600" b="1" dirty="0">
            <a:latin typeface="Times New Roman" panose="02020603050405020304" pitchFamily="18" charset="0"/>
            <a:cs typeface="Times New Roman" panose="02020603050405020304" pitchFamily="18" charset="0"/>
          </a:endParaRPr>
        </a:p>
        <a:p>
          <a:pPr algn="just">
            <a:lnSpc>
              <a:spcPct val="90000"/>
            </a:lnSpc>
            <a:spcBef>
              <a:spcPct val="0"/>
            </a:spcBef>
            <a:buFont typeface="Arial" panose="020B0604020202020204" pitchFamily="34" charset="0"/>
            <a:buChar char="•"/>
          </a:pPr>
          <a:r>
            <a:rPr lang="en-US" sz="1600" b="0" dirty="0">
              <a:latin typeface="Times New Roman" panose="02020603050405020304" pitchFamily="18" charset="0"/>
              <a:cs typeface="Times New Roman" panose="02020603050405020304" pitchFamily="18" charset="0"/>
            </a:rPr>
            <a:t>  - Real Time Gross Settlement System</a:t>
          </a:r>
        </a:p>
        <a:p>
          <a:pPr algn="ctr">
            <a:lnSpc>
              <a:spcPct val="90000"/>
            </a:lnSpc>
            <a:spcBef>
              <a:spcPct val="0"/>
            </a:spcBef>
            <a:buNone/>
          </a:pPr>
          <a:endParaRPr lang="en-US" sz="1600" b="1" dirty="0">
            <a:latin typeface="Times New Roman" panose="02020603050405020304" pitchFamily="18" charset="0"/>
            <a:cs typeface="Times New Roman" panose="02020603050405020304" pitchFamily="18" charset="0"/>
          </a:endParaRPr>
        </a:p>
        <a:p>
          <a:pPr algn="just">
            <a:lnSpc>
              <a:spcPct val="90000"/>
            </a:lnSpc>
            <a:spcBef>
              <a:spcPct val="0"/>
            </a:spcBef>
            <a:buNone/>
          </a:pPr>
          <a:endParaRPr lang="en-US" sz="1600" b="0" dirty="0">
            <a:latin typeface="Times New Roman" panose="02020603050405020304" pitchFamily="18" charset="0"/>
            <a:cs typeface="Times New Roman" panose="02020603050405020304" pitchFamily="18" charset="0"/>
          </a:endParaRPr>
        </a:p>
      </dgm:t>
    </dgm:pt>
    <dgm:pt modelId="{2944A61D-A701-495B-BFAC-AE53D251CBBC}" type="parTrans" cxnId="{EE135F5A-D83A-4CC7-9BD4-03941769EF14}">
      <dgm:prSet/>
      <dgm:spPr/>
      <dgm:t>
        <a:bodyPr/>
        <a:lstStyle/>
        <a:p>
          <a:endParaRPr lang="en-US" sz="2400">
            <a:solidFill>
              <a:sysClr val="windowText" lastClr="000000"/>
            </a:solidFill>
          </a:endParaRPr>
        </a:p>
      </dgm:t>
    </dgm:pt>
    <dgm:pt modelId="{E81FAE9F-1D5F-4660-A084-7D2757DF10E6}" type="sibTrans" cxnId="{EE135F5A-D83A-4CC7-9BD4-03941769EF14}">
      <dgm:prSet/>
      <dgm:spPr/>
      <dgm:t>
        <a:bodyPr/>
        <a:lstStyle/>
        <a:p>
          <a:endParaRPr lang="en-US" sz="2400">
            <a:solidFill>
              <a:sysClr val="windowText" lastClr="000000"/>
            </a:solidFill>
          </a:endParaRPr>
        </a:p>
      </dgm:t>
    </dgm:pt>
    <dgm:pt modelId="{F0D6C872-A263-482B-82AA-AC264FA9A473}">
      <dgm:prSet phldrT="[Text]" custT="1"/>
      <dgm:spPr/>
      <dgm:t>
        <a:bodyPr anchor="t" anchorCtr="0"/>
        <a:lstStyle/>
        <a:p>
          <a:pPr algn="ctr">
            <a:lnSpc>
              <a:spcPct val="150000"/>
            </a:lnSpc>
            <a:spcBef>
              <a:spcPts val="600"/>
            </a:spcBef>
            <a:buNone/>
          </a:pPr>
          <a:r>
            <a:rPr lang="en-US" sz="1600" b="1" dirty="0">
              <a:solidFill>
                <a:srgbClr val="92D050"/>
              </a:solidFill>
              <a:latin typeface="Times New Roman" panose="02020603050405020304" pitchFamily="18" charset="0"/>
              <a:cs typeface="Times New Roman" panose="02020603050405020304" pitchFamily="18" charset="0"/>
            </a:rPr>
            <a:t>Retail Payment Systems and Instruments</a:t>
          </a:r>
        </a:p>
        <a:p>
          <a:pPr algn="ctr">
            <a:lnSpc>
              <a:spcPct val="90000"/>
            </a:lnSpc>
            <a:spcBef>
              <a:spcPct val="0"/>
            </a:spcBef>
            <a:buNone/>
          </a:pPr>
          <a:endParaRPr lang="en-US" sz="1600" b="1" dirty="0">
            <a:latin typeface="Times New Roman" panose="02020603050405020304" pitchFamily="18" charset="0"/>
            <a:cs typeface="Times New Roman" panose="02020603050405020304" pitchFamily="18" charset="0"/>
          </a:endParaRPr>
        </a:p>
        <a:p>
          <a:pPr algn="just">
            <a:lnSpc>
              <a:spcPct val="90000"/>
            </a:lnSpc>
            <a:spcBef>
              <a:spcPct val="0"/>
            </a:spcBef>
            <a:buFont typeface="Arial" panose="020B0604020202020204" pitchFamily="34" charset="0"/>
            <a:buChar char="•"/>
          </a:pPr>
          <a:r>
            <a:rPr lang="en-US" sz="1600" b="0" dirty="0">
              <a:latin typeface="Times New Roman" panose="02020603050405020304" pitchFamily="18" charset="0"/>
              <a:cs typeface="Times New Roman" panose="02020603050405020304" pitchFamily="18" charset="0"/>
            </a:rPr>
            <a:t> - Cheques</a:t>
          </a:r>
        </a:p>
        <a:p>
          <a:pPr algn="just">
            <a:lnSpc>
              <a:spcPct val="90000"/>
            </a:lnSpc>
            <a:spcBef>
              <a:spcPct val="0"/>
            </a:spcBef>
            <a:buFont typeface="Arial" panose="020B0604020202020204" pitchFamily="34" charset="0"/>
            <a:buChar char="•"/>
          </a:pPr>
          <a:r>
            <a:rPr lang="en-US" sz="1600" b="0" dirty="0">
              <a:latin typeface="Times New Roman" panose="02020603050405020304" pitchFamily="18" charset="0"/>
              <a:cs typeface="Times New Roman" panose="02020603050405020304" pitchFamily="18" charset="0"/>
            </a:rPr>
            <a:t> - Sri Lanka Interbank Payment System   (SLIPS)</a:t>
          </a:r>
        </a:p>
        <a:p>
          <a:pPr algn="just">
            <a:lnSpc>
              <a:spcPct val="90000"/>
            </a:lnSpc>
            <a:spcBef>
              <a:spcPct val="0"/>
            </a:spcBef>
            <a:buFont typeface="Arial" panose="020B0604020202020204" pitchFamily="34" charset="0"/>
            <a:buChar char="•"/>
          </a:pPr>
          <a:r>
            <a:rPr lang="en-US" sz="1600" b="0" dirty="0">
              <a:latin typeface="Times New Roman" panose="02020603050405020304" pitchFamily="18" charset="0"/>
              <a:cs typeface="Times New Roman" panose="02020603050405020304" pitchFamily="18" charset="0"/>
            </a:rPr>
            <a:t>-  Common Electronic Fund Transfers (CEFT)</a:t>
          </a:r>
        </a:p>
        <a:p>
          <a:pPr algn="just">
            <a:lnSpc>
              <a:spcPct val="90000"/>
            </a:lnSpc>
            <a:spcBef>
              <a:spcPct val="0"/>
            </a:spcBef>
            <a:buFont typeface="Arial" panose="020B0604020202020204" pitchFamily="34" charset="0"/>
            <a:buChar char="•"/>
          </a:pPr>
          <a:r>
            <a:rPr lang="en-US" sz="1600" b="0" dirty="0">
              <a:latin typeface="Times New Roman" panose="02020603050405020304" pitchFamily="18" charset="0"/>
              <a:cs typeface="Times New Roman" panose="02020603050405020304" pitchFamily="18" charset="0"/>
            </a:rPr>
            <a:t> - Payment Cards</a:t>
          </a:r>
        </a:p>
        <a:p>
          <a:pPr algn="just">
            <a:lnSpc>
              <a:spcPct val="90000"/>
            </a:lnSpc>
            <a:spcBef>
              <a:spcPct val="0"/>
            </a:spcBef>
            <a:buFont typeface="Arial" panose="020B0604020202020204" pitchFamily="34" charset="0"/>
            <a:buChar char="•"/>
          </a:pPr>
          <a:r>
            <a:rPr lang="en-US" sz="1600" b="0" dirty="0">
              <a:latin typeface="Times New Roman" panose="02020603050405020304" pitchFamily="18" charset="0"/>
              <a:cs typeface="Times New Roman" panose="02020603050405020304" pitchFamily="18" charset="0"/>
            </a:rPr>
            <a:t> - Mobile Payments</a:t>
          </a:r>
        </a:p>
        <a:p>
          <a:pPr algn="just">
            <a:lnSpc>
              <a:spcPct val="90000"/>
            </a:lnSpc>
            <a:spcBef>
              <a:spcPct val="0"/>
            </a:spcBef>
            <a:buFont typeface="Arial" panose="020B0604020202020204" pitchFamily="34" charset="0"/>
            <a:buChar char="•"/>
          </a:pPr>
          <a:r>
            <a:rPr lang="en-US" sz="1600" b="0" dirty="0">
              <a:latin typeface="Times New Roman" panose="02020603050405020304" pitchFamily="18" charset="0"/>
              <a:cs typeface="Times New Roman" panose="02020603050405020304" pitchFamily="18" charset="0"/>
            </a:rPr>
            <a:t> - Internet Banking</a:t>
          </a:r>
        </a:p>
        <a:p>
          <a:pPr algn="just">
            <a:lnSpc>
              <a:spcPct val="90000"/>
            </a:lnSpc>
            <a:spcBef>
              <a:spcPct val="0"/>
            </a:spcBef>
            <a:buFont typeface="Arial" panose="020B0604020202020204" pitchFamily="34" charset="0"/>
            <a:buChar char="•"/>
          </a:pPr>
          <a:r>
            <a:rPr lang="en-US" sz="1600" b="0" dirty="0">
              <a:latin typeface="Times New Roman" panose="02020603050405020304" pitchFamily="18" charset="0"/>
              <a:cs typeface="Times New Roman" panose="02020603050405020304" pitchFamily="18" charset="0"/>
            </a:rPr>
            <a:t> - Postal Instruments </a:t>
          </a:r>
        </a:p>
        <a:p>
          <a:pPr algn="just">
            <a:lnSpc>
              <a:spcPct val="90000"/>
            </a:lnSpc>
            <a:spcBef>
              <a:spcPct val="0"/>
            </a:spcBef>
            <a:buNone/>
          </a:pPr>
          <a:endParaRPr lang="en-US" sz="1600" b="0" dirty="0">
            <a:latin typeface="Times New Roman" panose="02020603050405020304" pitchFamily="18" charset="0"/>
            <a:cs typeface="Times New Roman" panose="02020603050405020304" pitchFamily="18" charset="0"/>
          </a:endParaRPr>
        </a:p>
        <a:p>
          <a:pPr algn="ctr">
            <a:lnSpc>
              <a:spcPct val="90000"/>
            </a:lnSpc>
            <a:spcBef>
              <a:spcPct val="0"/>
            </a:spcBef>
            <a:buNone/>
          </a:pPr>
          <a:endParaRPr lang="en-US" sz="1600" b="1" dirty="0">
            <a:latin typeface="Times New Roman" panose="02020603050405020304" pitchFamily="18" charset="0"/>
            <a:cs typeface="Times New Roman" panose="02020603050405020304" pitchFamily="18" charset="0"/>
          </a:endParaRPr>
        </a:p>
        <a:p>
          <a:pPr algn="ctr">
            <a:lnSpc>
              <a:spcPct val="90000"/>
            </a:lnSpc>
            <a:spcBef>
              <a:spcPct val="0"/>
            </a:spcBef>
            <a:buNone/>
          </a:pPr>
          <a:endParaRPr lang="en-US" sz="1600" b="0" dirty="0">
            <a:latin typeface="Times New Roman" panose="02020603050405020304" pitchFamily="18" charset="0"/>
            <a:cs typeface="Times New Roman" panose="02020603050405020304" pitchFamily="18" charset="0"/>
          </a:endParaRPr>
        </a:p>
      </dgm:t>
    </dgm:pt>
    <dgm:pt modelId="{80419CF0-A949-44BC-880A-1494F69828BA}" type="parTrans" cxnId="{2D295DA9-D4CC-41DA-AB79-E1DDEFD0D21C}">
      <dgm:prSet/>
      <dgm:spPr/>
      <dgm:t>
        <a:bodyPr/>
        <a:lstStyle/>
        <a:p>
          <a:endParaRPr lang="en-US" sz="2400">
            <a:solidFill>
              <a:sysClr val="windowText" lastClr="000000"/>
            </a:solidFill>
          </a:endParaRPr>
        </a:p>
      </dgm:t>
    </dgm:pt>
    <dgm:pt modelId="{184CC69B-1FEC-46FF-84CE-750AF6EF2983}" type="sibTrans" cxnId="{2D295DA9-D4CC-41DA-AB79-E1DDEFD0D21C}">
      <dgm:prSet/>
      <dgm:spPr/>
      <dgm:t>
        <a:bodyPr/>
        <a:lstStyle/>
        <a:p>
          <a:endParaRPr lang="en-US" sz="2400">
            <a:solidFill>
              <a:sysClr val="windowText" lastClr="000000"/>
            </a:solidFill>
          </a:endParaRPr>
        </a:p>
      </dgm:t>
    </dgm:pt>
    <dgm:pt modelId="{331838EE-5EAA-48F9-9111-F57F4E62A9DD}" type="pres">
      <dgm:prSet presAssocID="{6D447401-46D1-4C55-91FF-840E551BC2F2}" presName="hierChild1" presStyleCnt="0">
        <dgm:presLayoutVars>
          <dgm:orgChart val="1"/>
          <dgm:chPref val="1"/>
          <dgm:dir/>
          <dgm:animOne val="branch"/>
          <dgm:animLvl val="lvl"/>
          <dgm:resizeHandles/>
        </dgm:presLayoutVars>
      </dgm:prSet>
      <dgm:spPr/>
    </dgm:pt>
    <dgm:pt modelId="{5CC3E844-E283-4493-A58D-1AF066D7F7CE}" type="pres">
      <dgm:prSet presAssocID="{76F4BF3C-105A-44CB-9B72-B8565A13006B}" presName="hierRoot1" presStyleCnt="0">
        <dgm:presLayoutVars>
          <dgm:hierBranch val="init"/>
        </dgm:presLayoutVars>
      </dgm:prSet>
      <dgm:spPr/>
    </dgm:pt>
    <dgm:pt modelId="{22F54676-C0B6-44A6-A472-065A2763759D}" type="pres">
      <dgm:prSet presAssocID="{76F4BF3C-105A-44CB-9B72-B8565A13006B}" presName="rootComposite1" presStyleCnt="0"/>
      <dgm:spPr/>
    </dgm:pt>
    <dgm:pt modelId="{C88EEFC3-F36D-456B-8D65-CAA16E5605D4}" type="pres">
      <dgm:prSet presAssocID="{76F4BF3C-105A-44CB-9B72-B8565A13006B}" presName="rootText1" presStyleLbl="node0" presStyleIdx="0" presStyleCnt="1" custScaleX="170436" custScaleY="25305" custLinFactNeighborX="-1352">
        <dgm:presLayoutVars>
          <dgm:chPref val="3"/>
        </dgm:presLayoutVars>
      </dgm:prSet>
      <dgm:spPr/>
    </dgm:pt>
    <dgm:pt modelId="{971CB9CE-33AB-494B-A6A8-361F49BB1D2D}" type="pres">
      <dgm:prSet presAssocID="{76F4BF3C-105A-44CB-9B72-B8565A13006B}" presName="rootConnector1" presStyleLbl="node1" presStyleIdx="0" presStyleCnt="0"/>
      <dgm:spPr/>
    </dgm:pt>
    <dgm:pt modelId="{556F6A12-A1B9-4DAC-BB35-0F9D6C69CE3F}" type="pres">
      <dgm:prSet presAssocID="{76F4BF3C-105A-44CB-9B72-B8565A13006B}" presName="hierChild2" presStyleCnt="0"/>
      <dgm:spPr/>
    </dgm:pt>
    <dgm:pt modelId="{A64AF0E7-F596-4A73-85F8-8B9F7432282F}" type="pres">
      <dgm:prSet presAssocID="{2944A61D-A701-495B-BFAC-AE53D251CBBC}" presName="Name37" presStyleLbl="parChTrans1D2" presStyleIdx="0" presStyleCnt="2"/>
      <dgm:spPr/>
    </dgm:pt>
    <dgm:pt modelId="{EED0217A-32F0-4D57-946A-ECAD6DC4887C}" type="pres">
      <dgm:prSet presAssocID="{C14D655A-2190-4AF1-BBBD-B57F4366F76A}" presName="hierRoot2" presStyleCnt="0">
        <dgm:presLayoutVars>
          <dgm:hierBranch val="init"/>
        </dgm:presLayoutVars>
      </dgm:prSet>
      <dgm:spPr/>
    </dgm:pt>
    <dgm:pt modelId="{C1F66AF6-98AB-48BC-85E6-21F9603E2FBB}" type="pres">
      <dgm:prSet presAssocID="{C14D655A-2190-4AF1-BBBD-B57F4366F76A}" presName="rootComposite" presStyleCnt="0"/>
      <dgm:spPr/>
    </dgm:pt>
    <dgm:pt modelId="{28E3AF31-60C7-4160-B2D4-2B6CA72E8BD1}" type="pres">
      <dgm:prSet presAssocID="{C14D655A-2190-4AF1-BBBD-B57F4366F76A}" presName="rootText" presStyleLbl="node2" presStyleIdx="0" presStyleCnt="2" custScaleX="116497" custScaleY="154902" custLinFactNeighborX="753" custLinFactNeighborY="-1532">
        <dgm:presLayoutVars>
          <dgm:chPref val="3"/>
        </dgm:presLayoutVars>
      </dgm:prSet>
      <dgm:spPr/>
    </dgm:pt>
    <dgm:pt modelId="{30D92193-4D01-409F-9D77-64CA546E82A5}" type="pres">
      <dgm:prSet presAssocID="{C14D655A-2190-4AF1-BBBD-B57F4366F76A}" presName="rootConnector" presStyleLbl="node2" presStyleIdx="0" presStyleCnt="2"/>
      <dgm:spPr/>
    </dgm:pt>
    <dgm:pt modelId="{89452C92-493B-4271-B5E5-EDBBE40D801B}" type="pres">
      <dgm:prSet presAssocID="{C14D655A-2190-4AF1-BBBD-B57F4366F76A}" presName="hierChild4" presStyleCnt="0"/>
      <dgm:spPr/>
    </dgm:pt>
    <dgm:pt modelId="{9BC00431-10C8-4DE2-A4A4-698AD5B1AF7A}" type="pres">
      <dgm:prSet presAssocID="{C14D655A-2190-4AF1-BBBD-B57F4366F76A}" presName="hierChild5" presStyleCnt="0"/>
      <dgm:spPr/>
    </dgm:pt>
    <dgm:pt modelId="{C82C8E92-4B91-4DC2-B8E9-D020377C4BC6}" type="pres">
      <dgm:prSet presAssocID="{80419CF0-A949-44BC-880A-1494F69828BA}" presName="Name37" presStyleLbl="parChTrans1D2" presStyleIdx="1" presStyleCnt="2"/>
      <dgm:spPr/>
    </dgm:pt>
    <dgm:pt modelId="{34F314D8-7066-4BC3-8C4E-496B12ED655D}" type="pres">
      <dgm:prSet presAssocID="{F0D6C872-A263-482B-82AA-AC264FA9A473}" presName="hierRoot2" presStyleCnt="0">
        <dgm:presLayoutVars>
          <dgm:hierBranch val="init"/>
        </dgm:presLayoutVars>
      </dgm:prSet>
      <dgm:spPr/>
    </dgm:pt>
    <dgm:pt modelId="{207D841E-AE56-459E-A536-055F2D4ABAE2}" type="pres">
      <dgm:prSet presAssocID="{F0D6C872-A263-482B-82AA-AC264FA9A473}" presName="rootComposite" presStyleCnt="0"/>
      <dgm:spPr/>
    </dgm:pt>
    <dgm:pt modelId="{742B048A-D290-4E5C-9F8D-E987C6DAB1E8}" type="pres">
      <dgm:prSet presAssocID="{F0D6C872-A263-482B-82AA-AC264FA9A473}" presName="rootText" presStyleLbl="node2" presStyleIdx="1" presStyleCnt="2" custScaleX="109806" custScaleY="199121">
        <dgm:presLayoutVars>
          <dgm:chPref val="3"/>
        </dgm:presLayoutVars>
      </dgm:prSet>
      <dgm:spPr/>
    </dgm:pt>
    <dgm:pt modelId="{6544671C-D027-4178-83A1-486C7AD38FB6}" type="pres">
      <dgm:prSet presAssocID="{F0D6C872-A263-482B-82AA-AC264FA9A473}" presName="rootConnector" presStyleLbl="node2" presStyleIdx="1" presStyleCnt="2"/>
      <dgm:spPr/>
    </dgm:pt>
    <dgm:pt modelId="{F4D5037B-5D79-4CD1-B727-8B8E8B47B2C2}" type="pres">
      <dgm:prSet presAssocID="{F0D6C872-A263-482B-82AA-AC264FA9A473}" presName="hierChild4" presStyleCnt="0"/>
      <dgm:spPr/>
    </dgm:pt>
    <dgm:pt modelId="{E508BCB2-F203-4611-AA6F-2C4C33C8515F}" type="pres">
      <dgm:prSet presAssocID="{F0D6C872-A263-482B-82AA-AC264FA9A473}" presName="hierChild5" presStyleCnt="0"/>
      <dgm:spPr/>
    </dgm:pt>
    <dgm:pt modelId="{31D2C922-F692-4C27-9B4A-A169CDBD4C56}" type="pres">
      <dgm:prSet presAssocID="{76F4BF3C-105A-44CB-9B72-B8565A13006B}" presName="hierChild3" presStyleCnt="0"/>
      <dgm:spPr/>
    </dgm:pt>
  </dgm:ptLst>
  <dgm:cxnLst>
    <dgm:cxn modelId="{12858212-971F-4276-A8A6-A47217D84F7F}" type="presOf" srcId="{6D447401-46D1-4C55-91FF-840E551BC2F2}" destId="{331838EE-5EAA-48F9-9111-F57F4E62A9DD}" srcOrd="0" destOrd="0" presId="urn:microsoft.com/office/officeart/2005/8/layout/orgChart1"/>
    <dgm:cxn modelId="{125DCB1E-302D-4BB0-ACDB-8EE6271B947F}" type="presOf" srcId="{2944A61D-A701-495B-BFAC-AE53D251CBBC}" destId="{A64AF0E7-F596-4A73-85F8-8B9F7432282F}" srcOrd="0" destOrd="0" presId="urn:microsoft.com/office/officeart/2005/8/layout/orgChart1"/>
    <dgm:cxn modelId="{99E6A122-5F83-46B2-B3B2-A66D96DBEF17}" type="presOf" srcId="{76F4BF3C-105A-44CB-9B72-B8565A13006B}" destId="{C88EEFC3-F36D-456B-8D65-CAA16E5605D4}" srcOrd="0" destOrd="0" presId="urn:microsoft.com/office/officeart/2005/8/layout/orgChart1"/>
    <dgm:cxn modelId="{F38FF335-5CFA-4A5E-9C92-A312BD648695}" srcId="{6D447401-46D1-4C55-91FF-840E551BC2F2}" destId="{76F4BF3C-105A-44CB-9B72-B8565A13006B}" srcOrd="0" destOrd="0" parTransId="{F1C549F3-E584-48BB-9087-BC8103BF7EEE}" sibTransId="{7AAF1843-A3A9-4623-AEB7-1F28713F6F6E}"/>
    <dgm:cxn modelId="{7F95A541-BA24-4819-AB0F-2D1AC8966C6E}" type="presOf" srcId="{80419CF0-A949-44BC-880A-1494F69828BA}" destId="{C82C8E92-4B91-4DC2-B8E9-D020377C4BC6}" srcOrd="0" destOrd="0" presId="urn:microsoft.com/office/officeart/2005/8/layout/orgChart1"/>
    <dgm:cxn modelId="{87D9DB70-C3DD-4641-9DA2-862898701D7D}" type="presOf" srcId="{F0D6C872-A263-482B-82AA-AC264FA9A473}" destId="{6544671C-D027-4178-83A1-486C7AD38FB6}" srcOrd="1" destOrd="0" presId="urn:microsoft.com/office/officeart/2005/8/layout/orgChart1"/>
    <dgm:cxn modelId="{EE135F5A-D83A-4CC7-9BD4-03941769EF14}" srcId="{76F4BF3C-105A-44CB-9B72-B8565A13006B}" destId="{C14D655A-2190-4AF1-BBBD-B57F4366F76A}" srcOrd="0" destOrd="0" parTransId="{2944A61D-A701-495B-BFAC-AE53D251CBBC}" sibTransId="{E81FAE9F-1D5F-4660-A084-7D2757DF10E6}"/>
    <dgm:cxn modelId="{2D295DA9-D4CC-41DA-AB79-E1DDEFD0D21C}" srcId="{76F4BF3C-105A-44CB-9B72-B8565A13006B}" destId="{F0D6C872-A263-482B-82AA-AC264FA9A473}" srcOrd="1" destOrd="0" parTransId="{80419CF0-A949-44BC-880A-1494F69828BA}" sibTransId="{184CC69B-1FEC-46FF-84CE-750AF6EF2983}"/>
    <dgm:cxn modelId="{361ED1AC-CBA4-49DE-8638-9324295CB6FE}" type="presOf" srcId="{F0D6C872-A263-482B-82AA-AC264FA9A473}" destId="{742B048A-D290-4E5C-9F8D-E987C6DAB1E8}" srcOrd="0" destOrd="0" presId="urn:microsoft.com/office/officeart/2005/8/layout/orgChart1"/>
    <dgm:cxn modelId="{DFDF35C8-4F6F-4265-92D5-DB2CA5959FC0}" type="presOf" srcId="{76F4BF3C-105A-44CB-9B72-B8565A13006B}" destId="{971CB9CE-33AB-494B-A6A8-361F49BB1D2D}" srcOrd="1" destOrd="0" presId="urn:microsoft.com/office/officeart/2005/8/layout/orgChart1"/>
    <dgm:cxn modelId="{06CFE8ED-570E-45FB-B53C-CBA8F474ABC6}" type="presOf" srcId="{C14D655A-2190-4AF1-BBBD-B57F4366F76A}" destId="{28E3AF31-60C7-4160-B2D4-2B6CA72E8BD1}" srcOrd="0" destOrd="0" presId="urn:microsoft.com/office/officeart/2005/8/layout/orgChart1"/>
    <dgm:cxn modelId="{65DF80F1-6BF1-4A67-A909-0BA970139B30}" type="presOf" srcId="{C14D655A-2190-4AF1-BBBD-B57F4366F76A}" destId="{30D92193-4D01-409F-9D77-64CA546E82A5}" srcOrd="1" destOrd="0" presId="urn:microsoft.com/office/officeart/2005/8/layout/orgChart1"/>
    <dgm:cxn modelId="{D250EC75-FDEA-4118-96FB-C25A9EDFA418}" type="presParOf" srcId="{331838EE-5EAA-48F9-9111-F57F4E62A9DD}" destId="{5CC3E844-E283-4493-A58D-1AF066D7F7CE}" srcOrd="0" destOrd="0" presId="urn:microsoft.com/office/officeart/2005/8/layout/orgChart1"/>
    <dgm:cxn modelId="{E8585E59-9F28-4CCA-B19C-6027BC201BC5}" type="presParOf" srcId="{5CC3E844-E283-4493-A58D-1AF066D7F7CE}" destId="{22F54676-C0B6-44A6-A472-065A2763759D}" srcOrd="0" destOrd="0" presId="urn:microsoft.com/office/officeart/2005/8/layout/orgChart1"/>
    <dgm:cxn modelId="{F2064081-7EA0-41C2-B4DE-5E267BE14845}" type="presParOf" srcId="{22F54676-C0B6-44A6-A472-065A2763759D}" destId="{C88EEFC3-F36D-456B-8D65-CAA16E5605D4}" srcOrd="0" destOrd="0" presId="urn:microsoft.com/office/officeart/2005/8/layout/orgChart1"/>
    <dgm:cxn modelId="{49F2A078-285F-461B-A62D-F1C7CA2DFA2E}" type="presParOf" srcId="{22F54676-C0B6-44A6-A472-065A2763759D}" destId="{971CB9CE-33AB-494B-A6A8-361F49BB1D2D}" srcOrd="1" destOrd="0" presId="urn:microsoft.com/office/officeart/2005/8/layout/orgChart1"/>
    <dgm:cxn modelId="{B738FE20-A53C-42B6-9F2A-6FB7CB1347ED}" type="presParOf" srcId="{5CC3E844-E283-4493-A58D-1AF066D7F7CE}" destId="{556F6A12-A1B9-4DAC-BB35-0F9D6C69CE3F}" srcOrd="1" destOrd="0" presId="urn:microsoft.com/office/officeart/2005/8/layout/orgChart1"/>
    <dgm:cxn modelId="{BEE7269B-06C0-40C6-824E-C197B071ED9A}" type="presParOf" srcId="{556F6A12-A1B9-4DAC-BB35-0F9D6C69CE3F}" destId="{A64AF0E7-F596-4A73-85F8-8B9F7432282F}" srcOrd="0" destOrd="0" presId="urn:microsoft.com/office/officeart/2005/8/layout/orgChart1"/>
    <dgm:cxn modelId="{0D50B23F-D238-4D31-A7DC-57D433277F66}" type="presParOf" srcId="{556F6A12-A1B9-4DAC-BB35-0F9D6C69CE3F}" destId="{EED0217A-32F0-4D57-946A-ECAD6DC4887C}" srcOrd="1" destOrd="0" presId="urn:microsoft.com/office/officeart/2005/8/layout/orgChart1"/>
    <dgm:cxn modelId="{3B080ADD-F5CA-483C-B728-5345404AF436}" type="presParOf" srcId="{EED0217A-32F0-4D57-946A-ECAD6DC4887C}" destId="{C1F66AF6-98AB-48BC-85E6-21F9603E2FBB}" srcOrd="0" destOrd="0" presId="urn:microsoft.com/office/officeart/2005/8/layout/orgChart1"/>
    <dgm:cxn modelId="{E3BDAB08-84D6-4FB5-838F-1B45B429484D}" type="presParOf" srcId="{C1F66AF6-98AB-48BC-85E6-21F9603E2FBB}" destId="{28E3AF31-60C7-4160-B2D4-2B6CA72E8BD1}" srcOrd="0" destOrd="0" presId="urn:microsoft.com/office/officeart/2005/8/layout/orgChart1"/>
    <dgm:cxn modelId="{474C6F5A-8AE8-4BE6-88B3-6E511C3E4142}" type="presParOf" srcId="{C1F66AF6-98AB-48BC-85E6-21F9603E2FBB}" destId="{30D92193-4D01-409F-9D77-64CA546E82A5}" srcOrd="1" destOrd="0" presId="urn:microsoft.com/office/officeart/2005/8/layout/orgChart1"/>
    <dgm:cxn modelId="{9667C290-AC53-4CC1-A19D-D566306D3135}" type="presParOf" srcId="{EED0217A-32F0-4D57-946A-ECAD6DC4887C}" destId="{89452C92-493B-4271-B5E5-EDBBE40D801B}" srcOrd="1" destOrd="0" presId="urn:microsoft.com/office/officeart/2005/8/layout/orgChart1"/>
    <dgm:cxn modelId="{8C44FEA0-4669-4EF0-A54E-A5D7FE3262D3}" type="presParOf" srcId="{EED0217A-32F0-4D57-946A-ECAD6DC4887C}" destId="{9BC00431-10C8-4DE2-A4A4-698AD5B1AF7A}" srcOrd="2" destOrd="0" presId="urn:microsoft.com/office/officeart/2005/8/layout/orgChart1"/>
    <dgm:cxn modelId="{9A3C0F11-A962-4DF8-90B3-94C5E7CF3A41}" type="presParOf" srcId="{556F6A12-A1B9-4DAC-BB35-0F9D6C69CE3F}" destId="{C82C8E92-4B91-4DC2-B8E9-D020377C4BC6}" srcOrd="2" destOrd="0" presId="urn:microsoft.com/office/officeart/2005/8/layout/orgChart1"/>
    <dgm:cxn modelId="{35041025-F2CD-453B-B258-AD868F4848F7}" type="presParOf" srcId="{556F6A12-A1B9-4DAC-BB35-0F9D6C69CE3F}" destId="{34F314D8-7066-4BC3-8C4E-496B12ED655D}" srcOrd="3" destOrd="0" presId="urn:microsoft.com/office/officeart/2005/8/layout/orgChart1"/>
    <dgm:cxn modelId="{ED972042-EF3C-426C-A8EC-7F99E2AC9E69}" type="presParOf" srcId="{34F314D8-7066-4BC3-8C4E-496B12ED655D}" destId="{207D841E-AE56-459E-A536-055F2D4ABAE2}" srcOrd="0" destOrd="0" presId="urn:microsoft.com/office/officeart/2005/8/layout/orgChart1"/>
    <dgm:cxn modelId="{43F2D3F9-79AF-470E-91A6-111CC6935DBD}" type="presParOf" srcId="{207D841E-AE56-459E-A536-055F2D4ABAE2}" destId="{742B048A-D290-4E5C-9F8D-E987C6DAB1E8}" srcOrd="0" destOrd="0" presId="urn:microsoft.com/office/officeart/2005/8/layout/orgChart1"/>
    <dgm:cxn modelId="{1E1741C8-B709-436C-A34F-2FB5B31F1249}" type="presParOf" srcId="{207D841E-AE56-459E-A536-055F2D4ABAE2}" destId="{6544671C-D027-4178-83A1-486C7AD38FB6}" srcOrd="1" destOrd="0" presId="urn:microsoft.com/office/officeart/2005/8/layout/orgChart1"/>
    <dgm:cxn modelId="{D2496616-54C5-487C-B5A6-2F84CD67BE5E}" type="presParOf" srcId="{34F314D8-7066-4BC3-8C4E-496B12ED655D}" destId="{F4D5037B-5D79-4CD1-B727-8B8E8B47B2C2}" srcOrd="1" destOrd="0" presId="urn:microsoft.com/office/officeart/2005/8/layout/orgChart1"/>
    <dgm:cxn modelId="{931EC9D5-3AF7-4B6C-B471-20123402197A}" type="presParOf" srcId="{34F314D8-7066-4BC3-8C4E-496B12ED655D}" destId="{E508BCB2-F203-4611-AA6F-2C4C33C8515F}" srcOrd="2" destOrd="0" presId="urn:microsoft.com/office/officeart/2005/8/layout/orgChart1"/>
    <dgm:cxn modelId="{144DAAB4-A26D-4CA0-9282-06A461CBF61F}" type="presParOf" srcId="{5CC3E844-E283-4493-A58D-1AF066D7F7CE}" destId="{31D2C922-F692-4C27-9B4A-A169CDBD4C5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91AE7F83-80FF-41EF-B1F0-CA14BC9F9200}"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87422902-6116-4608-9D03-DABF653A579B}">
      <dgm:prSet phldrT="[Text]">
        <dgm:style>
          <a:lnRef idx="3">
            <a:schemeClr val="lt1"/>
          </a:lnRef>
          <a:fillRef idx="1">
            <a:schemeClr val="accent5"/>
          </a:fillRef>
          <a:effectRef idx="1">
            <a:schemeClr val="accent5"/>
          </a:effectRef>
          <a:fontRef idx="minor">
            <a:schemeClr val="lt1"/>
          </a:fontRef>
        </dgm:style>
      </dgm:prSet>
      <dgm:spPr>
        <a:solidFill>
          <a:schemeClr val="accent2">
            <a:lumMod val="75000"/>
          </a:schemeClr>
        </a:solidFill>
      </dgm:spPr>
      <dgm:t>
        <a:bodyPr/>
        <a:lstStyle/>
        <a:p>
          <a:r>
            <a:rPr lang="en-US" b="1" dirty="0">
              <a:latin typeface="Candara" pitchFamily="34" charset="0"/>
            </a:rPr>
            <a:t>Common Cards and Payments Switch (CCAPS)</a:t>
          </a:r>
          <a:endParaRPr lang="en-US" b="1" dirty="0">
            <a:solidFill>
              <a:schemeClr val="bg1"/>
            </a:solidFill>
            <a:latin typeface="Candara" pitchFamily="34" charset="0"/>
          </a:endParaRPr>
        </a:p>
      </dgm:t>
    </dgm:pt>
    <dgm:pt modelId="{88AE21A9-8632-4BA1-BCA8-59CECB58226A}" type="parTrans" cxnId="{899566CC-17E2-4542-8EFE-44D4424C49D5}">
      <dgm:prSet/>
      <dgm:spPr/>
      <dgm:t>
        <a:bodyPr/>
        <a:lstStyle/>
        <a:p>
          <a:endParaRPr lang="en-US">
            <a:latin typeface="Trebuchet MS" panose="020B0603020202020204" pitchFamily="34" charset="0"/>
          </a:endParaRPr>
        </a:p>
      </dgm:t>
    </dgm:pt>
    <dgm:pt modelId="{7EFD8461-5885-45AC-B83D-ADD12A98EAD7}" type="sibTrans" cxnId="{899566CC-17E2-4542-8EFE-44D4424C49D5}">
      <dgm:prSet/>
      <dgm:spPr/>
      <dgm:t>
        <a:bodyPr/>
        <a:lstStyle/>
        <a:p>
          <a:endParaRPr lang="en-US">
            <a:latin typeface="Trebuchet MS" panose="020B0603020202020204" pitchFamily="34" charset="0"/>
          </a:endParaRPr>
        </a:p>
      </dgm:t>
    </dgm:pt>
    <dgm:pt modelId="{21544C8B-EA43-4F77-9511-28B660DAFDEA}">
      <dgm:prSet phldrT="[Text]" custT="1">
        <dgm:style>
          <a:lnRef idx="3">
            <a:schemeClr val="lt1"/>
          </a:lnRef>
          <a:fillRef idx="1">
            <a:schemeClr val="accent3"/>
          </a:fillRef>
          <a:effectRef idx="1">
            <a:schemeClr val="accent3"/>
          </a:effectRef>
          <a:fontRef idx="minor">
            <a:schemeClr val="lt1"/>
          </a:fontRef>
        </dgm:style>
      </dgm:prSet>
      <dgm:spPr>
        <a:solidFill>
          <a:schemeClr val="accent1">
            <a:lumMod val="75000"/>
          </a:schemeClr>
        </a:solidFill>
      </dgm:spPr>
      <dgm:t>
        <a:bodyPr anchor="t" anchorCtr="0"/>
        <a:lstStyle/>
        <a:p>
          <a:pPr algn="ctr">
            <a:spcAft>
              <a:spcPct val="35000"/>
            </a:spcAft>
          </a:pPr>
          <a:r>
            <a:rPr lang="en-US" sz="1800" b="1" dirty="0">
              <a:solidFill>
                <a:schemeClr val="bg1"/>
              </a:solidFill>
              <a:latin typeface="Candara" pitchFamily="34" charset="0"/>
            </a:rPr>
            <a:t>Common ATM Switch (CAS)</a:t>
          </a:r>
        </a:p>
        <a:p>
          <a:pPr algn="ctr">
            <a:spcAft>
              <a:spcPct val="35000"/>
            </a:spcAft>
          </a:pPr>
          <a:endParaRPr lang="en-US" altLang="en-US" sz="1600" dirty="0">
            <a:solidFill>
              <a:schemeClr val="bg1"/>
            </a:solidFill>
            <a:latin typeface="Candara" pitchFamily="34" charset="0"/>
            <a:ea typeface="+mn-ea"/>
          </a:endParaRPr>
        </a:p>
        <a:p>
          <a:pPr algn="ctr">
            <a:spcAft>
              <a:spcPct val="35000"/>
            </a:spcAft>
          </a:pPr>
          <a:endParaRPr lang="en-US" altLang="en-US" sz="1600" dirty="0">
            <a:solidFill>
              <a:schemeClr val="bg1"/>
            </a:solidFill>
            <a:latin typeface="Candara" pitchFamily="34" charset="0"/>
            <a:ea typeface="+mn-ea"/>
          </a:endParaRPr>
        </a:p>
        <a:p>
          <a:pPr algn="ctr">
            <a:spcAft>
              <a:spcPct val="35000"/>
            </a:spcAft>
          </a:pPr>
          <a:endParaRPr lang="en-US" sz="300" b="0" dirty="0">
            <a:solidFill>
              <a:schemeClr val="bg1"/>
            </a:solidFill>
            <a:latin typeface="Candara" pitchFamily="34" charset="0"/>
          </a:endParaRPr>
        </a:p>
        <a:p>
          <a:pPr algn="ctr">
            <a:spcAft>
              <a:spcPct val="35000"/>
            </a:spcAft>
          </a:pPr>
          <a:endParaRPr lang="en-US" sz="300" b="0" dirty="0">
            <a:solidFill>
              <a:schemeClr val="bg1"/>
            </a:solidFill>
            <a:latin typeface="Candara" pitchFamily="34" charset="0"/>
          </a:endParaRPr>
        </a:p>
        <a:p>
          <a:pPr marL="111125" indent="-111125" algn="l">
            <a:spcAft>
              <a:spcPts val="0"/>
            </a:spcAft>
          </a:pPr>
          <a:r>
            <a:rPr lang="en-US" sz="1600" b="0" dirty="0">
              <a:solidFill>
                <a:schemeClr val="bg1"/>
              </a:solidFill>
              <a:latin typeface="Candara" pitchFamily="34" charset="0"/>
            </a:rPr>
            <a:t>• Launched in </a:t>
          </a:r>
        </a:p>
        <a:p>
          <a:pPr marL="111125" indent="-111125" algn="l">
            <a:spcAft>
              <a:spcPts val="0"/>
            </a:spcAft>
          </a:pPr>
          <a:r>
            <a:rPr lang="en-US" sz="1600" b="0" dirty="0">
              <a:solidFill>
                <a:schemeClr val="bg1"/>
              </a:solidFill>
              <a:latin typeface="Candara" pitchFamily="34" charset="0"/>
            </a:rPr>
            <a:t>    July 2013</a:t>
          </a:r>
        </a:p>
        <a:p>
          <a:pPr marL="111125" indent="-111125" algn="l">
            <a:spcAft>
              <a:spcPts val="0"/>
            </a:spcAft>
          </a:pPr>
          <a:endParaRPr lang="en-US" sz="1600" b="0" dirty="0">
            <a:solidFill>
              <a:schemeClr val="bg1"/>
            </a:solidFill>
            <a:latin typeface="Candara" pitchFamily="34" charset="0"/>
          </a:endParaRPr>
        </a:p>
        <a:p>
          <a:pPr marL="111125" indent="-111125" algn="l">
            <a:spcAft>
              <a:spcPts val="0"/>
            </a:spcAft>
          </a:pPr>
          <a:r>
            <a:rPr lang="en-US" sz="1600" b="0" dirty="0">
              <a:solidFill>
                <a:schemeClr val="bg1"/>
              </a:solidFill>
              <a:latin typeface="Candara" pitchFamily="34" charset="0"/>
            </a:rPr>
            <a:t>• As at end of Q1 2018: </a:t>
          </a:r>
        </a:p>
        <a:p>
          <a:pPr marL="111125" indent="-111125" algn="l">
            <a:spcAft>
              <a:spcPts val="0"/>
            </a:spcAft>
          </a:pPr>
          <a:r>
            <a:rPr lang="en-US" sz="1600" b="0" dirty="0">
              <a:solidFill>
                <a:schemeClr val="bg1"/>
              </a:solidFill>
              <a:latin typeface="Candara" pitchFamily="34" charset="0"/>
            </a:rPr>
            <a:t>   28 FIs have joined connecting nearly 4,500 ATMs</a:t>
          </a:r>
        </a:p>
        <a:p>
          <a:pPr marL="111125" indent="-111125" algn="l">
            <a:spcAft>
              <a:spcPts val="0"/>
            </a:spcAft>
          </a:pPr>
          <a:endParaRPr lang="en-US" sz="1200" b="0" dirty="0">
            <a:solidFill>
              <a:schemeClr val="bg1"/>
            </a:solidFill>
            <a:latin typeface="Candara" pitchFamily="34" charset="0"/>
          </a:endParaRPr>
        </a:p>
        <a:p>
          <a:pPr algn="ctr">
            <a:spcAft>
              <a:spcPct val="35000"/>
            </a:spcAft>
          </a:pPr>
          <a:endParaRPr lang="en-US" sz="1800" b="0" dirty="0">
            <a:solidFill>
              <a:schemeClr val="bg1"/>
            </a:solidFill>
            <a:latin typeface="Candara" pitchFamily="34" charset="0"/>
          </a:endParaRPr>
        </a:p>
        <a:p>
          <a:pPr algn="ctr">
            <a:spcAft>
              <a:spcPct val="35000"/>
            </a:spcAft>
          </a:pPr>
          <a:endParaRPr lang="en-US" sz="1800" b="0" dirty="0">
            <a:solidFill>
              <a:schemeClr val="bg1"/>
            </a:solidFill>
            <a:latin typeface="Candara" pitchFamily="34" charset="0"/>
          </a:endParaRPr>
        </a:p>
      </dgm:t>
    </dgm:pt>
    <dgm:pt modelId="{29D3029B-2F67-426F-8CB8-8F2144661869}" type="parTrans" cxnId="{C1964A1E-A4DA-4D0B-A6ED-D05BFE7C70D7}">
      <dgm:prSet/>
      <dgm:spPr/>
      <dgm:t>
        <a:bodyPr/>
        <a:lstStyle/>
        <a:p>
          <a:endParaRPr lang="en-US">
            <a:latin typeface="Trebuchet MS" panose="020B0603020202020204" pitchFamily="34" charset="0"/>
          </a:endParaRPr>
        </a:p>
      </dgm:t>
    </dgm:pt>
    <dgm:pt modelId="{15B0FD34-14A0-4486-9079-AF3371A7F3ED}" type="sibTrans" cxnId="{C1964A1E-A4DA-4D0B-A6ED-D05BFE7C70D7}">
      <dgm:prSet/>
      <dgm:spPr/>
      <dgm:t>
        <a:bodyPr/>
        <a:lstStyle/>
        <a:p>
          <a:endParaRPr lang="en-US">
            <a:latin typeface="Trebuchet MS" panose="020B0603020202020204" pitchFamily="34" charset="0"/>
          </a:endParaRPr>
        </a:p>
      </dgm:t>
    </dgm:pt>
    <dgm:pt modelId="{95694BBB-219F-4B26-8DF1-70EF39511647}">
      <dgm:prSet phldrT="[Text]" custT="1">
        <dgm:style>
          <a:lnRef idx="3">
            <a:schemeClr val="lt1"/>
          </a:lnRef>
          <a:fillRef idx="1">
            <a:schemeClr val="accent6"/>
          </a:fillRef>
          <a:effectRef idx="1">
            <a:schemeClr val="accent6"/>
          </a:effectRef>
          <a:fontRef idx="minor">
            <a:schemeClr val="lt1"/>
          </a:fontRef>
        </dgm:style>
      </dgm:prSet>
      <dgm:spPr>
        <a:solidFill>
          <a:schemeClr val="accent3">
            <a:lumMod val="60000"/>
            <a:lumOff val="40000"/>
          </a:schemeClr>
        </a:solidFill>
      </dgm:spPr>
      <dgm:t>
        <a:bodyPr anchor="t" anchorCtr="0"/>
        <a:lstStyle/>
        <a:p>
          <a:pPr algn="ctr">
            <a:spcAft>
              <a:spcPct val="35000"/>
            </a:spcAft>
          </a:pPr>
          <a:r>
            <a:rPr lang="en-US" sz="1800" b="1" dirty="0">
              <a:solidFill>
                <a:schemeClr val="bg1"/>
              </a:solidFill>
              <a:latin typeface="Candara" pitchFamily="34" charset="0"/>
            </a:rPr>
            <a:t>Common POS Switch (CPS)</a:t>
          </a:r>
        </a:p>
        <a:p>
          <a:pPr algn="ctr">
            <a:spcAft>
              <a:spcPts val="0"/>
            </a:spcAft>
          </a:pPr>
          <a:endParaRPr lang="en-US" sz="700" b="0" dirty="0">
            <a:solidFill>
              <a:schemeClr val="bg1"/>
            </a:solidFill>
            <a:latin typeface="Candara" pitchFamily="34" charset="0"/>
          </a:endParaRPr>
        </a:p>
        <a:p>
          <a:pPr algn="ctr">
            <a:spcAft>
              <a:spcPts val="0"/>
            </a:spcAft>
          </a:pPr>
          <a:endParaRPr lang="en-US" sz="700" b="0" dirty="0">
            <a:solidFill>
              <a:schemeClr val="bg1"/>
            </a:solidFill>
            <a:latin typeface="Candara" pitchFamily="34" charset="0"/>
          </a:endParaRPr>
        </a:p>
        <a:p>
          <a:pPr algn="ctr">
            <a:spcAft>
              <a:spcPts val="0"/>
            </a:spcAft>
          </a:pPr>
          <a:endParaRPr lang="en-US" sz="700" b="0" dirty="0">
            <a:solidFill>
              <a:schemeClr val="bg1"/>
            </a:solidFill>
            <a:latin typeface="Candara" pitchFamily="34" charset="0"/>
          </a:endParaRPr>
        </a:p>
        <a:p>
          <a:pPr algn="ctr">
            <a:spcAft>
              <a:spcPts val="0"/>
            </a:spcAft>
          </a:pPr>
          <a:endParaRPr lang="en-US" sz="700" b="0" dirty="0">
            <a:solidFill>
              <a:schemeClr val="bg1"/>
            </a:solidFill>
            <a:latin typeface="Candara" pitchFamily="34" charset="0"/>
          </a:endParaRPr>
        </a:p>
        <a:p>
          <a:pPr algn="ctr">
            <a:spcAft>
              <a:spcPts val="0"/>
            </a:spcAft>
          </a:pPr>
          <a:endParaRPr lang="en-US" sz="700" b="0" dirty="0">
            <a:solidFill>
              <a:schemeClr val="bg1"/>
            </a:solidFill>
            <a:latin typeface="Candara" pitchFamily="34" charset="0"/>
          </a:endParaRPr>
        </a:p>
        <a:p>
          <a:pPr algn="ctr">
            <a:spcAft>
              <a:spcPts val="0"/>
            </a:spcAft>
          </a:pPr>
          <a:endParaRPr lang="en-US" sz="700" b="0" dirty="0">
            <a:solidFill>
              <a:schemeClr val="bg1"/>
            </a:solidFill>
            <a:latin typeface="Candara" pitchFamily="34" charset="0"/>
          </a:endParaRPr>
        </a:p>
        <a:p>
          <a:pPr algn="ctr">
            <a:spcAft>
              <a:spcPts val="0"/>
            </a:spcAft>
          </a:pPr>
          <a:r>
            <a:rPr lang="en-US" sz="1600" b="0" dirty="0">
              <a:solidFill>
                <a:schemeClr val="bg1"/>
              </a:solidFill>
              <a:latin typeface="Candara" pitchFamily="34" charset="0"/>
            </a:rPr>
            <a:t>Facilitate routing of domestic POS transactions</a:t>
          </a:r>
        </a:p>
        <a:p>
          <a:pPr algn="ctr">
            <a:spcAft>
              <a:spcPct val="35000"/>
            </a:spcAft>
          </a:pPr>
          <a:endParaRPr lang="en-US" sz="300" b="0" dirty="0">
            <a:solidFill>
              <a:schemeClr val="bg1"/>
            </a:solidFill>
            <a:latin typeface="Candara" pitchFamily="34" charset="0"/>
          </a:endParaRPr>
        </a:p>
        <a:p>
          <a:pPr algn="ctr">
            <a:spcAft>
              <a:spcPct val="35000"/>
            </a:spcAft>
          </a:pPr>
          <a:endParaRPr lang="en-US" sz="300" b="0" dirty="0">
            <a:solidFill>
              <a:schemeClr val="bg1"/>
            </a:solidFill>
            <a:latin typeface="Candara" pitchFamily="34" charset="0"/>
          </a:endParaRPr>
        </a:p>
        <a:p>
          <a:pPr algn="ctr">
            <a:spcAft>
              <a:spcPct val="35000"/>
            </a:spcAft>
          </a:pPr>
          <a:endParaRPr lang="en-US" sz="300" b="0" dirty="0">
            <a:solidFill>
              <a:schemeClr val="bg1"/>
            </a:solidFill>
            <a:latin typeface="Candara" pitchFamily="34" charset="0"/>
          </a:endParaRPr>
        </a:p>
        <a:p>
          <a:pPr algn="ctr">
            <a:spcAft>
              <a:spcPct val="35000"/>
            </a:spcAft>
          </a:pPr>
          <a:endParaRPr lang="en-US" sz="300" b="0" dirty="0">
            <a:solidFill>
              <a:schemeClr val="bg1"/>
            </a:solidFill>
            <a:latin typeface="Candara" pitchFamily="34" charset="0"/>
          </a:endParaRPr>
        </a:p>
        <a:p>
          <a:pPr algn="ctr">
            <a:spcAft>
              <a:spcPct val="35000"/>
            </a:spcAft>
          </a:pPr>
          <a:endParaRPr lang="en-US" sz="300" b="0" dirty="0">
            <a:solidFill>
              <a:schemeClr val="bg1"/>
            </a:solidFill>
            <a:latin typeface="Candara" pitchFamily="34" charset="0"/>
          </a:endParaRPr>
        </a:p>
        <a:p>
          <a:pPr algn="l">
            <a:spcAft>
              <a:spcPct val="35000"/>
            </a:spcAft>
          </a:pPr>
          <a:endParaRPr lang="en-US" sz="700" b="0" dirty="0">
            <a:solidFill>
              <a:schemeClr val="bg1"/>
            </a:solidFill>
            <a:latin typeface="Candara" pitchFamily="34" charset="0"/>
          </a:endParaRPr>
        </a:p>
        <a:p>
          <a:pPr algn="l">
            <a:spcAft>
              <a:spcPct val="35000"/>
            </a:spcAft>
          </a:pPr>
          <a:r>
            <a:rPr lang="en-US" sz="1600" b="0" dirty="0">
              <a:solidFill>
                <a:schemeClr val="bg1"/>
              </a:solidFill>
              <a:latin typeface="Candara" pitchFamily="34" charset="0"/>
            </a:rPr>
            <a:t>• To be implemented</a:t>
          </a:r>
        </a:p>
      </dgm:t>
    </dgm:pt>
    <dgm:pt modelId="{EDF79B72-E1D9-4A04-84B4-7258D2022F66}" type="parTrans" cxnId="{98076096-4B8E-4A56-AFDD-073909262696}">
      <dgm:prSet/>
      <dgm:spPr/>
      <dgm:t>
        <a:bodyPr/>
        <a:lstStyle/>
        <a:p>
          <a:endParaRPr lang="en-US">
            <a:latin typeface="Trebuchet MS" panose="020B0603020202020204" pitchFamily="34" charset="0"/>
          </a:endParaRPr>
        </a:p>
      </dgm:t>
    </dgm:pt>
    <dgm:pt modelId="{2643DDD2-2376-42F7-95AC-422B0396D9D7}" type="sibTrans" cxnId="{98076096-4B8E-4A56-AFDD-073909262696}">
      <dgm:prSet/>
      <dgm:spPr/>
      <dgm:t>
        <a:bodyPr/>
        <a:lstStyle/>
        <a:p>
          <a:endParaRPr lang="en-US">
            <a:latin typeface="Trebuchet MS" panose="020B0603020202020204" pitchFamily="34" charset="0"/>
          </a:endParaRPr>
        </a:p>
      </dgm:t>
    </dgm:pt>
    <dgm:pt modelId="{DE25F7D1-B24D-4939-B46A-CBB0C42B6CF0}">
      <dgm:prSet phldrT="[Text]" custT="1">
        <dgm:style>
          <a:lnRef idx="3">
            <a:schemeClr val="lt1"/>
          </a:lnRef>
          <a:fillRef idx="1">
            <a:schemeClr val="accent6"/>
          </a:fillRef>
          <a:effectRef idx="1">
            <a:schemeClr val="accent6"/>
          </a:effectRef>
          <a:fontRef idx="minor">
            <a:schemeClr val="lt1"/>
          </a:fontRef>
        </dgm:style>
      </dgm:prSet>
      <dgm:spPr>
        <a:solidFill>
          <a:schemeClr val="accent3">
            <a:lumMod val="60000"/>
            <a:lumOff val="40000"/>
          </a:schemeClr>
        </a:solidFill>
      </dgm:spPr>
      <dgm:t>
        <a:bodyPr anchor="t" anchorCtr="0"/>
        <a:lstStyle/>
        <a:p>
          <a:pPr algn="ctr"/>
          <a:r>
            <a:rPr lang="en-US" sz="1800" b="1" dirty="0">
              <a:solidFill>
                <a:schemeClr val="bg1"/>
              </a:solidFill>
              <a:latin typeface="Candara" pitchFamily="34" charset="0"/>
            </a:rPr>
            <a:t>Common Mobile Switch (</a:t>
          </a:r>
          <a:r>
            <a:rPr lang="en-US" sz="1800" b="1" dirty="0" err="1">
              <a:solidFill>
                <a:schemeClr val="bg1"/>
              </a:solidFill>
              <a:latin typeface="Candara" pitchFamily="34" charset="0"/>
            </a:rPr>
            <a:t>CMobS</a:t>
          </a:r>
          <a:r>
            <a:rPr lang="en-US" sz="1800" b="1" dirty="0">
              <a:solidFill>
                <a:schemeClr val="bg1"/>
              </a:solidFill>
              <a:latin typeface="Candara" pitchFamily="34" charset="0"/>
            </a:rPr>
            <a:t>)</a:t>
          </a:r>
          <a:endParaRPr lang="en-US" sz="1600" b="0" dirty="0">
            <a:solidFill>
              <a:schemeClr val="bg1"/>
            </a:solidFill>
            <a:latin typeface="Candara" pitchFamily="34" charset="0"/>
          </a:endParaRPr>
        </a:p>
        <a:p>
          <a:pPr algn="ctr"/>
          <a:endParaRPr lang="en-US" sz="1600" b="0" dirty="0">
            <a:solidFill>
              <a:schemeClr val="bg1"/>
            </a:solidFill>
            <a:latin typeface="Candara" pitchFamily="34" charset="0"/>
          </a:endParaRPr>
        </a:p>
        <a:p>
          <a:pPr algn="ctr"/>
          <a:endParaRPr lang="en-US" sz="1600" b="0" dirty="0">
            <a:solidFill>
              <a:schemeClr val="bg1"/>
            </a:solidFill>
            <a:latin typeface="Candara" pitchFamily="34" charset="0"/>
          </a:endParaRPr>
        </a:p>
        <a:p>
          <a:pPr algn="ctr"/>
          <a:r>
            <a:rPr lang="en-US" sz="1600" b="0" dirty="0">
              <a:solidFill>
                <a:schemeClr val="bg1"/>
              </a:solidFill>
              <a:latin typeface="Candara" pitchFamily="34" charset="0"/>
            </a:rPr>
            <a:t>Facilitate mobile wallet transactions</a:t>
          </a:r>
          <a:endParaRPr lang="en-US" sz="300" b="0" dirty="0">
            <a:solidFill>
              <a:schemeClr val="bg1"/>
            </a:solidFill>
            <a:latin typeface="Candara" pitchFamily="34" charset="0"/>
          </a:endParaRPr>
        </a:p>
        <a:p>
          <a:pPr algn="ctr"/>
          <a:endParaRPr lang="en-US" sz="300" b="0" dirty="0">
            <a:solidFill>
              <a:schemeClr val="bg1"/>
            </a:solidFill>
            <a:latin typeface="Candara" pitchFamily="34" charset="0"/>
          </a:endParaRPr>
        </a:p>
        <a:p>
          <a:pPr algn="ctr"/>
          <a:endParaRPr lang="en-US" sz="300" b="0" dirty="0">
            <a:solidFill>
              <a:schemeClr val="bg1"/>
            </a:solidFill>
            <a:latin typeface="Candara" pitchFamily="34" charset="0"/>
          </a:endParaRPr>
        </a:p>
        <a:p>
          <a:pPr algn="ctr"/>
          <a:endParaRPr lang="en-US" sz="300" b="0" dirty="0">
            <a:solidFill>
              <a:schemeClr val="bg1"/>
            </a:solidFill>
            <a:latin typeface="Candara" pitchFamily="34" charset="0"/>
          </a:endParaRPr>
        </a:p>
        <a:p>
          <a:pPr algn="ctr"/>
          <a:endParaRPr lang="en-US" sz="300" b="0" dirty="0">
            <a:solidFill>
              <a:schemeClr val="bg1"/>
            </a:solidFill>
            <a:latin typeface="Candara" pitchFamily="34" charset="0"/>
          </a:endParaRPr>
        </a:p>
        <a:p>
          <a:pPr algn="ctr"/>
          <a:endParaRPr lang="en-US" sz="300" b="0" dirty="0">
            <a:solidFill>
              <a:schemeClr val="bg1"/>
            </a:solidFill>
            <a:latin typeface="Candara" pitchFamily="34" charset="0"/>
          </a:endParaRPr>
        </a:p>
        <a:p>
          <a:pPr algn="ctr"/>
          <a:endParaRPr lang="en-US" sz="300" b="0" dirty="0">
            <a:solidFill>
              <a:schemeClr val="bg1"/>
            </a:solidFill>
            <a:latin typeface="Candara" pitchFamily="34" charset="0"/>
          </a:endParaRPr>
        </a:p>
        <a:p>
          <a:pPr algn="ctr"/>
          <a:endParaRPr lang="en-US" sz="300" b="0" dirty="0">
            <a:solidFill>
              <a:schemeClr val="bg1"/>
            </a:solidFill>
            <a:latin typeface="Candara" pitchFamily="34" charset="0"/>
          </a:endParaRPr>
        </a:p>
        <a:p>
          <a:pPr algn="ctr"/>
          <a:endParaRPr lang="en-US" sz="300" b="0" dirty="0">
            <a:solidFill>
              <a:schemeClr val="bg1"/>
            </a:solidFill>
            <a:latin typeface="Candara" pitchFamily="34" charset="0"/>
          </a:endParaRPr>
        </a:p>
        <a:p>
          <a:pPr algn="ctr"/>
          <a:endParaRPr lang="en-US" sz="300" b="0" dirty="0">
            <a:solidFill>
              <a:schemeClr val="bg1"/>
            </a:solidFill>
            <a:latin typeface="Candara" pitchFamily="34" charset="0"/>
          </a:endParaRPr>
        </a:p>
        <a:p>
          <a:pPr algn="l"/>
          <a:r>
            <a:rPr lang="en-US" sz="1600" b="0" dirty="0">
              <a:solidFill>
                <a:schemeClr val="bg1"/>
              </a:solidFill>
              <a:latin typeface="Candara" pitchFamily="34" charset="0"/>
            </a:rPr>
            <a:t>• To be implemented</a:t>
          </a:r>
        </a:p>
      </dgm:t>
    </dgm:pt>
    <dgm:pt modelId="{7D18353F-DA81-4157-8513-72E64A4B8BB9}" type="parTrans" cxnId="{133C93F2-BC9B-4649-A9B9-B243F3C3ED6F}">
      <dgm:prSet/>
      <dgm:spPr/>
      <dgm:t>
        <a:bodyPr/>
        <a:lstStyle/>
        <a:p>
          <a:endParaRPr lang="en-US">
            <a:latin typeface="Trebuchet MS" panose="020B0603020202020204" pitchFamily="34" charset="0"/>
          </a:endParaRPr>
        </a:p>
      </dgm:t>
    </dgm:pt>
    <dgm:pt modelId="{F45BFAEC-E5AF-46E9-9F3A-DDCFF6308264}" type="sibTrans" cxnId="{133C93F2-BC9B-4649-A9B9-B243F3C3ED6F}">
      <dgm:prSet/>
      <dgm:spPr/>
      <dgm:t>
        <a:bodyPr/>
        <a:lstStyle/>
        <a:p>
          <a:endParaRPr lang="en-US">
            <a:latin typeface="Trebuchet MS" panose="020B0603020202020204" pitchFamily="34" charset="0"/>
          </a:endParaRPr>
        </a:p>
      </dgm:t>
    </dgm:pt>
    <dgm:pt modelId="{028D0C12-5EBF-4393-9E90-CAFDF2ED0A1B}">
      <dgm:prSet custT="1">
        <dgm:style>
          <a:lnRef idx="3">
            <a:schemeClr val="lt1"/>
          </a:lnRef>
          <a:fillRef idx="1">
            <a:schemeClr val="accent6"/>
          </a:fillRef>
          <a:effectRef idx="1">
            <a:schemeClr val="accent6"/>
          </a:effectRef>
          <a:fontRef idx="minor">
            <a:schemeClr val="lt1"/>
          </a:fontRef>
        </dgm:style>
      </dgm:prSet>
      <dgm:spPr>
        <a:solidFill>
          <a:schemeClr val="accent1">
            <a:lumMod val="75000"/>
          </a:schemeClr>
        </a:solidFill>
        <a:ln>
          <a:solidFill>
            <a:schemeClr val="accent1"/>
          </a:solidFill>
        </a:ln>
      </dgm:spPr>
      <dgm:t>
        <a:bodyPr anchor="t" anchorCtr="0"/>
        <a:lstStyle/>
        <a:p>
          <a:pPr algn="ctr">
            <a:spcAft>
              <a:spcPts val="0"/>
            </a:spcAft>
          </a:pPr>
          <a:r>
            <a:rPr lang="en-US" sz="1800" b="1" dirty="0">
              <a:solidFill>
                <a:schemeClr val="bg1"/>
              </a:solidFill>
              <a:latin typeface="Candara" pitchFamily="34" charset="0"/>
            </a:rPr>
            <a:t>Shared ATM Switch</a:t>
          </a:r>
        </a:p>
        <a:p>
          <a:pPr algn="ctr">
            <a:spcAft>
              <a:spcPts val="0"/>
            </a:spcAft>
          </a:pPr>
          <a:r>
            <a:rPr lang="en-US" sz="1800" b="1" dirty="0">
              <a:solidFill>
                <a:schemeClr val="bg1"/>
              </a:solidFill>
              <a:latin typeface="Candara" pitchFamily="34" charset="0"/>
            </a:rPr>
            <a:t>(SAS)</a:t>
          </a:r>
        </a:p>
        <a:p>
          <a:pPr algn="ctr">
            <a:spcAft>
              <a:spcPts val="0"/>
            </a:spcAft>
          </a:pPr>
          <a:endParaRPr lang="en-US" sz="1600" b="0" dirty="0">
            <a:solidFill>
              <a:schemeClr val="bg1"/>
            </a:solidFill>
            <a:latin typeface="Candara" pitchFamily="34" charset="0"/>
          </a:endParaRPr>
        </a:p>
        <a:p>
          <a:pPr algn="ctr">
            <a:spcAft>
              <a:spcPts val="0"/>
            </a:spcAft>
          </a:pPr>
          <a:endParaRPr lang="en-US" sz="1600" b="0" dirty="0">
            <a:solidFill>
              <a:schemeClr val="bg1"/>
            </a:solidFill>
            <a:latin typeface="Candara" pitchFamily="34" charset="0"/>
          </a:endParaRPr>
        </a:p>
        <a:p>
          <a:pPr algn="ctr">
            <a:spcAft>
              <a:spcPts val="0"/>
            </a:spcAft>
          </a:pPr>
          <a:endParaRPr lang="en-US" sz="1600" b="0" dirty="0">
            <a:solidFill>
              <a:schemeClr val="bg1"/>
            </a:solidFill>
            <a:latin typeface="Candara" pitchFamily="34" charset="0"/>
          </a:endParaRPr>
        </a:p>
        <a:p>
          <a:pPr algn="ctr">
            <a:spcAft>
              <a:spcPts val="0"/>
            </a:spcAft>
          </a:pPr>
          <a:r>
            <a:rPr lang="en-US" sz="1600" b="0" dirty="0">
              <a:solidFill>
                <a:schemeClr val="bg1"/>
              </a:solidFill>
              <a:latin typeface="Candara" pitchFamily="34" charset="0"/>
            </a:rPr>
            <a:t>Provide ATM switching facility for FIs who do not have their own switch</a:t>
          </a:r>
        </a:p>
        <a:p>
          <a:pPr algn="l">
            <a:spcAft>
              <a:spcPct val="35000"/>
            </a:spcAft>
          </a:pPr>
          <a:endParaRPr lang="en-US" sz="300" b="0" dirty="0">
            <a:solidFill>
              <a:schemeClr val="bg1"/>
            </a:solidFill>
            <a:latin typeface="Candara" pitchFamily="34" charset="0"/>
          </a:endParaRPr>
        </a:p>
        <a:p>
          <a:pPr algn="l">
            <a:spcAft>
              <a:spcPct val="35000"/>
            </a:spcAft>
          </a:pPr>
          <a:endParaRPr lang="en-US" sz="300" b="0" dirty="0">
            <a:solidFill>
              <a:schemeClr val="bg1"/>
            </a:solidFill>
            <a:latin typeface="Candara" pitchFamily="34" charset="0"/>
          </a:endParaRPr>
        </a:p>
        <a:p>
          <a:pPr algn="l">
            <a:spcAft>
              <a:spcPct val="35000"/>
            </a:spcAft>
          </a:pPr>
          <a:endParaRPr lang="en-US" sz="300" b="0" dirty="0">
            <a:solidFill>
              <a:schemeClr val="bg1"/>
            </a:solidFill>
            <a:latin typeface="Candara" pitchFamily="34" charset="0"/>
          </a:endParaRPr>
        </a:p>
        <a:p>
          <a:pPr algn="l">
            <a:spcAft>
              <a:spcPct val="35000"/>
            </a:spcAft>
          </a:pPr>
          <a:endParaRPr lang="en-US" sz="300" b="0" dirty="0">
            <a:solidFill>
              <a:schemeClr val="bg1"/>
            </a:solidFill>
            <a:latin typeface="Candara" pitchFamily="34" charset="0"/>
          </a:endParaRPr>
        </a:p>
        <a:p>
          <a:pPr algn="l">
            <a:spcAft>
              <a:spcPct val="35000"/>
            </a:spcAft>
          </a:pPr>
          <a:endParaRPr lang="en-US" sz="300" b="0" dirty="0">
            <a:solidFill>
              <a:schemeClr val="bg1"/>
            </a:solidFill>
            <a:latin typeface="Candara" pitchFamily="34" charset="0"/>
          </a:endParaRPr>
        </a:p>
        <a:p>
          <a:pPr algn="l">
            <a:spcAft>
              <a:spcPct val="35000"/>
            </a:spcAft>
          </a:pPr>
          <a:endParaRPr lang="en-US" sz="300" b="0" dirty="0">
            <a:solidFill>
              <a:schemeClr val="bg1"/>
            </a:solidFill>
            <a:latin typeface="Candara" pitchFamily="34" charset="0"/>
          </a:endParaRPr>
        </a:p>
        <a:p>
          <a:pPr algn="l">
            <a:spcAft>
              <a:spcPct val="35000"/>
            </a:spcAft>
          </a:pPr>
          <a:endParaRPr lang="en-US" sz="300" b="0" dirty="0">
            <a:solidFill>
              <a:schemeClr val="bg1"/>
            </a:solidFill>
            <a:latin typeface="Candara" pitchFamily="34" charset="0"/>
          </a:endParaRPr>
        </a:p>
        <a:p>
          <a:pPr algn="l">
            <a:spcAft>
              <a:spcPct val="35000"/>
            </a:spcAft>
          </a:pPr>
          <a:endParaRPr lang="en-US" sz="300" b="0" dirty="0">
            <a:solidFill>
              <a:schemeClr val="bg1"/>
            </a:solidFill>
            <a:latin typeface="Candara" pitchFamily="34" charset="0"/>
          </a:endParaRPr>
        </a:p>
        <a:p>
          <a:pPr marL="111125" indent="-111125" algn="l">
            <a:spcAft>
              <a:spcPct val="35000"/>
            </a:spcAft>
          </a:pPr>
          <a:r>
            <a:rPr lang="en-US" sz="1800" b="0" dirty="0">
              <a:solidFill>
                <a:schemeClr val="bg1"/>
              </a:solidFill>
              <a:latin typeface="Candara" pitchFamily="34" charset="0"/>
            </a:rPr>
            <a:t>•</a:t>
          </a:r>
          <a:r>
            <a:rPr lang="en-US" sz="1600" b="0" dirty="0">
              <a:solidFill>
                <a:schemeClr val="bg1"/>
              </a:solidFill>
              <a:latin typeface="Candara" pitchFamily="34" charset="0"/>
            </a:rPr>
            <a:t>Launched in August 2015 with RDB  </a:t>
          </a:r>
        </a:p>
        <a:p>
          <a:pPr algn="ctr">
            <a:spcAft>
              <a:spcPct val="35000"/>
            </a:spcAft>
          </a:pPr>
          <a:endParaRPr lang="en-US" sz="1200" b="0" dirty="0">
            <a:solidFill>
              <a:schemeClr val="bg1"/>
            </a:solidFill>
            <a:latin typeface="Candara" pitchFamily="34" charset="0"/>
          </a:endParaRPr>
        </a:p>
      </dgm:t>
    </dgm:pt>
    <dgm:pt modelId="{35B5FCFB-9CA5-48C2-B846-83F90625EE3E}" type="parTrans" cxnId="{D1AE7CFB-0AEC-45C6-9367-FC0F8C27DCEA}">
      <dgm:prSet/>
      <dgm:spPr/>
      <dgm:t>
        <a:bodyPr/>
        <a:lstStyle/>
        <a:p>
          <a:endParaRPr lang="en-US">
            <a:latin typeface="Trebuchet MS" panose="020B0603020202020204" pitchFamily="34" charset="0"/>
          </a:endParaRPr>
        </a:p>
      </dgm:t>
    </dgm:pt>
    <dgm:pt modelId="{CCA02974-DAE8-448C-B11F-AE8309B5C48A}" type="sibTrans" cxnId="{D1AE7CFB-0AEC-45C6-9367-FC0F8C27DCEA}">
      <dgm:prSet/>
      <dgm:spPr/>
      <dgm:t>
        <a:bodyPr/>
        <a:lstStyle/>
        <a:p>
          <a:endParaRPr lang="en-US">
            <a:latin typeface="Trebuchet MS" panose="020B0603020202020204" pitchFamily="34" charset="0"/>
          </a:endParaRPr>
        </a:p>
      </dgm:t>
    </dgm:pt>
    <dgm:pt modelId="{06144BCC-EB22-4254-AD01-5DF76561A6A7}">
      <dgm:prSet custT="1">
        <dgm:style>
          <a:lnRef idx="3">
            <a:schemeClr val="lt1"/>
          </a:lnRef>
          <a:fillRef idx="1">
            <a:schemeClr val="accent6"/>
          </a:fillRef>
          <a:effectRef idx="1">
            <a:schemeClr val="accent6"/>
          </a:effectRef>
          <a:fontRef idx="minor">
            <a:schemeClr val="lt1"/>
          </a:fontRef>
        </dgm:style>
      </dgm:prSet>
      <dgm:spPr>
        <a:solidFill>
          <a:schemeClr val="accent1">
            <a:lumMod val="75000"/>
          </a:schemeClr>
        </a:solidFill>
      </dgm:spPr>
      <dgm:t>
        <a:bodyPr anchor="t" anchorCtr="0"/>
        <a:lstStyle/>
        <a:p>
          <a:pPr algn="ctr">
            <a:spcAft>
              <a:spcPts val="0"/>
            </a:spcAft>
          </a:pPr>
          <a:r>
            <a:rPr lang="en-US" sz="1800" b="1" dirty="0">
              <a:solidFill>
                <a:schemeClr val="bg1"/>
              </a:solidFill>
              <a:latin typeface="Candara" pitchFamily="34" charset="0"/>
            </a:rPr>
            <a:t>Common Electronic Fund Transfer Switch (CEFTS)</a:t>
          </a:r>
        </a:p>
        <a:p>
          <a:pPr algn="ctr"/>
          <a:endParaRPr lang="en-US" sz="1600" b="0" dirty="0">
            <a:solidFill>
              <a:schemeClr val="bg1"/>
            </a:solidFill>
            <a:latin typeface="Candara" pitchFamily="34" charset="0"/>
          </a:endParaRPr>
        </a:p>
        <a:p>
          <a:pPr marL="0" indent="0" algn="l">
            <a:spcAft>
              <a:spcPts val="0"/>
            </a:spcAft>
          </a:pPr>
          <a:r>
            <a:rPr lang="en-US" sz="1600" b="0" dirty="0">
              <a:solidFill>
                <a:schemeClr val="bg1"/>
              </a:solidFill>
              <a:latin typeface="Candara" pitchFamily="34" charset="0"/>
            </a:rPr>
            <a:t>•Launched in August  2015 </a:t>
          </a:r>
        </a:p>
        <a:p>
          <a:pPr marL="111125" indent="-111125" algn="l">
            <a:spcAft>
              <a:spcPts val="0"/>
            </a:spcAft>
          </a:pPr>
          <a:endParaRPr lang="en-US" sz="1600" b="0" dirty="0">
            <a:solidFill>
              <a:schemeClr val="bg1"/>
            </a:solidFill>
            <a:latin typeface="Candara" pitchFamily="34" charset="0"/>
          </a:endParaRPr>
        </a:p>
        <a:p>
          <a:pPr marL="111125" indent="-111125" algn="l">
            <a:spcAft>
              <a:spcPts val="0"/>
            </a:spcAft>
          </a:pPr>
          <a:r>
            <a:rPr lang="en-US" sz="1600" b="0" dirty="0">
              <a:solidFill>
                <a:schemeClr val="bg1"/>
              </a:solidFill>
              <a:latin typeface="Candara" pitchFamily="34" charset="0"/>
            </a:rPr>
            <a:t>• As at  end of Q1 2018:</a:t>
          </a:r>
        </a:p>
        <a:p>
          <a:pPr marL="111125" indent="-111125" algn="l">
            <a:spcAft>
              <a:spcPts val="0"/>
            </a:spcAft>
          </a:pPr>
          <a:r>
            <a:rPr lang="en-US" sz="1600" b="0" dirty="0">
              <a:solidFill>
                <a:schemeClr val="bg1"/>
              </a:solidFill>
              <a:latin typeface="Candara" pitchFamily="34" charset="0"/>
            </a:rPr>
            <a:t>   34 FIS have joined</a:t>
          </a:r>
        </a:p>
      </dgm:t>
    </dgm:pt>
    <dgm:pt modelId="{C788CB8F-D8B2-4E89-93D8-D74D841E0206}" type="parTrans" cxnId="{E7C60D68-DEAE-439D-B527-3543CB9334E6}">
      <dgm:prSet/>
      <dgm:spPr/>
      <dgm:t>
        <a:bodyPr/>
        <a:lstStyle/>
        <a:p>
          <a:endParaRPr lang="en-US">
            <a:latin typeface="Trebuchet MS" panose="020B0603020202020204" pitchFamily="34" charset="0"/>
          </a:endParaRPr>
        </a:p>
      </dgm:t>
    </dgm:pt>
    <dgm:pt modelId="{507BB7C8-FE67-4317-B5D5-E1D049367393}" type="sibTrans" cxnId="{E7C60D68-DEAE-439D-B527-3543CB9334E6}">
      <dgm:prSet/>
      <dgm:spPr/>
      <dgm:t>
        <a:bodyPr/>
        <a:lstStyle/>
        <a:p>
          <a:endParaRPr lang="en-US">
            <a:latin typeface="Trebuchet MS" panose="020B0603020202020204" pitchFamily="34" charset="0"/>
          </a:endParaRPr>
        </a:p>
      </dgm:t>
    </dgm:pt>
    <dgm:pt modelId="{8FF76E91-75C7-42B4-AC21-4711453CA7F4}">
      <dgm:prSet/>
      <dgm:spPr/>
      <dgm:t>
        <a:bodyPr/>
        <a:lstStyle/>
        <a:p>
          <a:endParaRPr lang="en-US" dirty="0">
            <a:latin typeface="Trebuchet MS" panose="020B0603020202020204" pitchFamily="34" charset="0"/>
          </a:endParaRPr>
        </a:p>
      </dgm:t>
    </dgm:pt>
    <dgm:pt modelId="{16B239A6-B857-42BD-9A3B-9C6FAFA0683E}" type="parTrans" cxnId="{6A5DFE14-A9CD-45F7-8670-0410BCA84160}">
      <dgm:prSet/>
      <dgm:spPr/>
      <dgm:t>
        <a:bodyPr/>
        <a:lstStyle/>
        <a:p>
          <a:endParaRPr lang="en-US">
            <a:latin typeface="Trebuchet MS" panose="020B0603020202020204" pitchFamily="34" charset="0"/>
          </a:endParaRPr>
        </a:p>
      </dgm:t>
    </dgm:pt>
    <dgm:pt modelId="{5371F568-D2E5-4C9D-AB3E-80F5A08E46CD}" type="sibTrans" cxnId="{6A5DFE14-A9CD-45F7-8670-0410BCA84160}">
      <dgm:prSet/>
      <dgm:spPr/>
      <dgm:t>
        <a:bodyPr/>
        <a:lstStyle/>
        <a:p>
          <a:endParaRPr lang="en-US">
            <a:latin typeface="Trebuchet MS" panose="020B0603020202020204" pitchFamily="34" charset="0"/>
          </a:endParaRPr>
        </a:p>
      </dgm:t>
    </dgm:pt>
    <dgm:pt modelId="{1D170290-3FBF-432D-A0F6-4F8FFD3E405D}">
      <dgm:prSet/>
      <dgm:spPr/>
      <dgm:t>
        <a:bodyPr/>
        <a:lstStyle/>
        <a:p>
          <a:endParaRPr lang="en-US" dirty="0">
            <a:latin typeface="Trebuchet MS" panose="020B0603020202020204" pitchFamily="34" charset="0"/>
          </a:endParaRPr>
        </a:p>
      </dgm:t>
    </dgm:pt>
    <dgm:pt modelId="{D91E7507-74E9-43F7-A858-3918090C3628}" type="parTrans" cxnId="{5DA409D5-289E-4146-9C98-C75323099171}">
      <dgm:prSet/>
      <dgm:spPr/>
      <dgm:t>
        <a:bodyPr/>
        <a:lstStyle/>
        <a:p>
          <a:endParaRPr lang="en-US">
            <a:latin typeface="Trebuchet MS" panose="020B0603020202020204" pitchFamily="34" charset="0"/>
          </a:endParaRPr>
        </a:p>
      </dgm:t>
    </dgm:pt>
    <dgm:pt modelId="{0D195787-FFD4-4525-A2EB-A56D4DE93F9B}" type="sibTrans" cxnId="{5DA409D5-289E-4146-9C98-C75323099171}">
      <dgm:prSet/>
      <dgm:spPr/>
      <dgm:t>
        <a:bodyPr/>
        <a:lstStyle/>
        <a:p>
          <a:endParaRPr lang="en-US">
            <a:latin typeface="Trebuchet MS" panose="020B0603020202020204" pitchFamily="34" charset="0"/>
          </a:endParaRPr>
        </a:p>
      </dgm:t>
    </dgm:pt>
    <dgm:pt modelId="{F612449F-AC2F-44F4-A75C-7E0B60CF45BF}">
      <dgm:prSet/>
      <dgm:spPr/>
      <dgm:t>
        <a:bodyPr/>
        <a:lstStyle/>
        <a:p>
          <a:endParaRPr lang="en-US" dirty="0">
            <a:latin typeface="Trebuchet MS" panose="020B0603020202020204" pitchFamily="34" charset="0"/>
          </a:endParaRPr>
        </a:p>
      </dgm:t>
    </dgm:pt>
    <dgm:pt modelId="{0F2C6984-D722-4B1A-AD3C-C54541C17A8D}" type="parTrans" cxnId="{DB7D3AA0-98E9-443B-ABC8-B228C0E59328}">
      <dgm:prSet/>
      <dgm:spPr/>
      <dgm:t>
        <a:bodyPr/>
        <a:lstStyle/>
        <a:p>
          <a:endParaRPr lang="en-US">
            <a:latin typeface="Trebuchet MS" panose="020B0603020202020204" pitchFamily="34" charset="0"/>
          </a:endParaRPr>
        </a:p>
      </dgm:t>
    </dgm:pt>
    <dgm:pt modelId="{E8631D25-A505-4A77-9F4C-E0DCE899FD0E}" type="sibTrans" cxnId="{DB7D3AA0-98E9-443B-ABC8-B228C0E59328}">
      <dgm:prSet/>
      <dgm:spPr/>
      <dgm:t>
        <a:bodyPr/>
        <a:lstStyle/>
        <a:p>
          <a:endParaRPr lang="en-US">
            <a:latin typeface="Trebuchet MS" panose="020B0603020202020204" pitchFamily="34" charset="0"/>
          </a:endParaRPr>
        </a:p>
      </dgm:t>
    </dgm:pt>
    <dgm:pt modelId="{953E7E15-8589-4B65-9C96-9A7F4E1056F1}" type="pres">
      <dgm:prSet presAssocID="{91AE7F83-80FF-41EF-B1F0-CA14BC9F9200}" presName="composite" presStyleCnt="0">
        <dgm:presLayoutVars>
          <dgm:chMax val="1"/>
          <dgm:dir/>
          <dgm:resizeHandles val="exact"/>
        </dgm:presLayoutVars>
      </dgm:prSet>
      <dgm:spPr/>
    </dgm:pt>
    <dgm:pt modelId="{E3FE5735-87F8-44D1-A882-1A01E3615E30}" type="pres">
      <dgm:prSet presAssocID="{87422902-6116-4608-9D03-DABF653A579B}" presName="roof" presStyleLbl="dkBgShp" presStyleIdx="0" presStyleCnt="2" custScaleY="32734" custLinFactNeighborY="-8790"/>
      <dgm:spPr/>
    </dgm:pt>
    <dgm:pt modelId="{20E1C518-12BF-4929-B1C0-89DC40ADF8B9}" type="pres">
      <dgm:prSet presAssocID="{87422902-6116-4608-9D03-DABF653A579B}" presName="pillars" presStyleCnt="0"/>
      <dgm:spPr/>
    </dgm:pt>
    <dgm:pt modelId="{B0297EEF-4BDF-403D-8F7C-E5E60833D0A0}" type="pres">
      <dgm:prSet presAssocID="{87422902-6116-4608-9D03-DABF653A579B}" presName="pillar1" presStyleLbl="node1" presStyleIdx="0" presStyleCnt="5" custScaleX="87781" custScaleY="112760" custLinFactNeighborX="1914" custLinFactNeighborY="1907">
        <dgm:presLayoutVars>
          <dgm:bulletEnabled val="1"/>
        </dgm:presLayoutVars>
      </dgm:prSet>
      <dgm:spPr>
        <a:prstGeom prst="rect">
          <a:avLst/>
        </a:prstGeom>
      </dgm:spPr>
    </dgm:pt>
    <dgm:pt modelId="{AF57B189-ACC7-41CF-B69A-EC115D7C9CD2}" type="pres">
      <dgm:prSet presAssocID="{06144BCC-EB22-4254-AD01-5DF76561A6A7}" presName="pillarX" presStyleLbl="node1" presStyleIdx="1" presStyleCnt="5" custScaleX="86297" custScaleY="114741" custLinFactNeighborX="2378" custLinFactNeighborY="2541">
        <dgm:presLayoutVars>
          <dgm:bulletEnabled val="1"/>
        </dgm:presLayoutVars>
      </dgm:prSet>
      <dgm:spPr/>
    </dgm:pt>
    <dgm:pt modelId="{10A238F1-7B74-4C91-B1F3-9D3FD51B2871}" type="pres">
      <dgm:prSet presAssocID="{028D0C12-5EBF-4393-9E90-CAFDF2ED0A1B}" presName="pillarX" presStyleLbl="node1" presStyleIdx="2" presStyleCnt="5" custScaleX="100960" custScaleY="112760" custLinFactNeighborX="1148" custLinFactNeighborY="1907">
        <dgm:presLayoutVars>
          <dgm:bulletEnabled val="1"/>
        </dgm:presLayoutVars>
      </dgm:prSet>
      <dgm:spPr/>
    </dgm:pt>
    <dgm:pt modelId="{80B7A9DB-4E70-4128-ACF5-2C1CC1F4C1F8}" type="pres">
      <dgm:prSet presAssocID="{95694BBB-219F-4B26-8DF1-70EF39511647}" presName="pillarX" presStyleLbl="node1" presStyleIdx="3" presStyleCnt="5" custScaleX="77266" custScaleY="112760" custLinFactNeighborX="1148" custLinFactNeighborY="1907">
        <dgm:presLayoutVars>
          <dgm:bulletEnabled val="1"/>
        </dgm:presLayoutVars>
      </dgm:prSet>
      <dgm:spPr/>
    </dgm:pt>
    <dgm:pt modelId="{1BF4033C-74A4-475B-86E5-4CCA52EA5B6D}" type="pres">
      <dgm:prSet presAssocID="{DE25F7D1-B24D-4939-B46A-CBB0C42B6CF0}" presName="pillarX" presStyleLbl="node1" presStyleIdx="4" presStyleCnt="5" custScaleX="89810" custScaleY="113325" custLinFactNeighborX="-9" custLinFactNeighborY="1907">
        <dgm:presLayoutVars>
          <dgm:bulletEnabled val="1"/>
        </dgm:presLayoutVars>
      </dgm:prSet>
      <dgm:spPr/>
    </dgm:pt>
    <dgm:pt modelId="{406151E3-8E47-4E96-BE95-DD5E7B6B8DC0}" type="pres">
      <dgm:prSet presAssocID="{87422902-6116-4608-9D03-DABF653A579B}" presName="base" presStyleLbl="dkBgShp" presStyleIdx="1" presStyleCnt="2" custFlipVert="0" custScaleX="100000" custScaleY="50250" custLinFactNeighborY="38685"/>
      <dgm:spPr/>
    </dgm:pt>
  </dgm:ptLst>
  <dgm:cxnLst>
    <dgm:cxn modelId="{6A5DFE14-A9CD-45F7-8670-0410BCA84160}" srcId="{91AE7F83-80FF-41EF-B1F0-CA14BC9F9200}" destId="{8FF76E91-75C7-42B4-AC21-4711453CA7F4}" srcOrd="3" destOrd="0" parTransId="{16B239A6-B857-42BD-9A3B-9C6FAFA0683E}" sibTransId="{5371F568-D2E5-4C9D-AB3E-80F5A08E46CD}"/>
    <dgm:cxn modelId="{C1964A1E-A4DA-4D0B-A6ED-D05BFE7C70D7}" srcId="{87422902-6116-4608-9D03-DABF653A579B}" destId="{21544C8B-EA43-4F77-9511-28B660DAFDEA}" srcOrd="0" destOrd="0" parTransId="{29D3029B-2F67-426F-8CB8-8F2144661869}" sibTransId="{15B0FD34-14A0-4486-9079-AF3371A7F3ED}"/>
    <dgm:cxn modelId="{39F74F20-0063-4652-A9B5-08B3A166C2D9}" type="presOf" srcId="{06144BCC-EB22-4254-AD01-5DF76561A6A7}" destId="{AF57B189-ACC7-41CF-B69A-EC115D7C9CD2}" srcOrd="0" destOrd="0" presId="urn:microsoft.com/office/officeart/2005/8/layout/hList3"/>
    <dgm:cxn modelId="{52BA8C3D-F0D5-42F9-8DC9-DB409115F18F}" type="presOf" srcId="{DE25F7D1-B24D-4939-B46A-CBB0C42B6CF0}" destId="{1BF4033C-74A4-475B-86E5-4CCA52EA5B6D}" srcOrd="0" destOrd="0" presId="urn:microsoft.com/office/officeart/2005/8/layout/hList3"/>
    <dgm:cxn modelId="{13B5BE3D-B039-442F-BFF8-BBB8D019E4FF}" type="presOf" srcId="{91AE7F83-80FF-41EF-B1F0-CA14BC9F9200}" destId="{953E7E15-8589-4B65-9C96-9A7F4E1056F1}" srcOrd="0" destOrd="0" presId="urn:microsoft.com/office/officeart/2005/8/layout/hList3"/>
    <dgm:cxn modelId="{7AD58843-7750-4D4F-9571-3DB53F117BF8}" type="presOf" srcId="{028D0C12-5EBF-4393-9E90-CAFDF2ED0A1B}" destId="{10A238F1-7B74-4C91-B1F3-9D3FD51B2871}" srcOrd="0" destOrd="0" presId="urn:microsoft.com/office/officeart/2005/8/layout/hList3"/>
    <dgm:cxn modelId="{E7C60D68-DEAE-439D-B527-3543CB9334E6}" srcId="{87422902-6116-4608-9D03-DABF653A579B}" destId="{06144BCC-EB22-4254-AD01-5DF76561A6A7}" srcOrd="1" destOrd="0" parTransId="{C788CB8F-D8B2-4E89-93D8-D74D841E0206}" sibTransId="{507BB7C8-FE67-4317-B5D5-E1D049367393}"/>
    <dgm:cxn modelId="{626CF06C-A532-4A77-BBBC-2E6FB97FD086}" type="presOf" srcId="{95694BBB-219F-4B26-8DF1-70EF39511647}" destId="{80B7A9DB-4E70-4128-ACF5-2C1CC1F4C1F8}" srcOrd="0" destOrd="0" presId="urn:microsoft.com/office/officeart/2005/8/layout/hList3"/>
    <dgm:cxn modelId="{98076096-4B8E-4A56-AFDD-073909262696}" srcId="{87422902-6116-4608-9D03-DABF653A579B}" destId="{95694BBB-219F-4B26-8DF1-70EF39511647}" srcOrd="3" destOrd="0" parTransId="{EDF79B72-E1D9-4A04-84B4-7258D2022F66}" sibTransId="{2643DDD2-2376-42F7-95AC-422B0396D9D7}"/>
    <dgm:cxn modelId="{DB7D3AA0-98E9-443B-ABC8-B228C0E59328}" srcId="{91AE7F83-80FF-41EF-B1F0-CA14BC9F9200}" destId="{F612449F-AC2F-44F4-A75C-7E0B60CF45BF}" srcOrd="1" destOrd="0" parTransId="{0F2C6984-D722-4B1A-AD3C-C54541C17A8D}" sibTransId="{E8631D25-A505-4A77-9F4C-E0DCE899FD0E}"/>
    <dgm:cxn modelId="{899566CC-17E2-4542-8EFE-44D4424C49D5}" srcId="{91AE7F83-80FF-41EF-B1F0-CA14BC9F9200}" destId="{87422902-6116-4608-9D03-DABF653A579B}" srcOrd="0" destOrd="0" parTransId="{88AE21A9-8632-4BA1-BCA8-59CECB58226A}" sibTransId="{7EFD8461-5885-45AC-B83D-ADD12A98EAD7}"/>
    <dgm:cxn modelId="{4825D8D3-5835-4086-8DA5-7C56EE1A5C44}" type="presOf" srcId="{87422902-6116-4608-9D03-DABF653A579B}" destId="{E3FE5735-87F8-44D1-A882-1A01E3615E30}" srcOrd="0" destOrd="0" presId="urn:microsoft.com/office/officeart/2005/8/layout/hList3"/>
    <dgm:cxn modelId="{5DA409D5-289E-4146-9C98-C75323099171}" srcId="{91AE7F83-80FF-41EF-B1F0-CA14BC9F9200}" destId="{1D170290-3FBF-432D-A0F6-4F8FFD3E405D}" srcOrd="2" destOrd="0" parTransId="{D91E7507-74E9-43F7-A858-3918090C3628}" sibTransId="{0D195787-FFD4-4525-A2EB-A56D4DE93F9B}"/>
    <dgm:cxn modelId="{133C93F2-BC9B-4649-A9B9-B243F3C3ED6F}" srcId="{87422902-6116-4608-9D03-DABF653A579B}" destId="{DE25F7D1-B24D-4939-B46A-CBB0C42B6CF0}" srcOrd="4" destOrd="0" parTransId="{7D18353F-DA81-4157-8513-72E64A4B8BB9}" sibTransId="{F45BFAEC-E5AF-46E9-9F3A-DDCFF6308264}"/>
    <dgm:cxn modelId="{165315F7-4131-4F38-995E-6746C2D94F20}" type="presOf" srcId="{21544C8B-EA43-4F77-9511-28B660DAFDEA}" destId="{B0297EEF-4BDF-403D-8F7C-E5E60833D0A0}" srcOrd="0" destOrd="0" presId="urn:microsoft.com/office/officeart/2005/8/layout/hList3"/>
    <dgm:cxn modelId="{D1AE7CFB-0AEC-45C6-9367-FC0F8C27DCEA}" srcId="{87422902-6116-4608-9D03-DABF653A579B}" destId="{028D0C12-5EBF-4393-9E90-CAFDF2ED0A1B}" srcOrd="2" destOrd="0" parTransId="{35B5FCFB-9CA5-48C2-B846-83F90625EE3E}" sibTransId="{CCA02974-DAE8-448C-B11F-AE8309B5C48A}"/>
    <dgm:cxn modelId="{3A92CEBA-8B1B-4E2E-8E58-1904B324C3DC}" type="presParOf" srcId="{953E7E15-8589-4B65-9C96-9A7F4E1056F1}" destId="{E3FE5735-87F8-44D1-A882-1A01E3615E30}" srcOrd="0" destOrd="0" presId="urn:microsoft.com/office/officeart/2005/8/layout/hList3"/>
    <dgm:cxn modelId="{81FC5F32-0CA1-4B0E-A51E-BBF032B8A871}" type="presParOf" srcId="{953E7E15-8589-4B65-9C96-9A7F4E1056F1}" destId="{20E1C518-12BF-4929-B1C0-89DC40ADF8B9}" srcOrd="1" destOrd="0" presId="urn:microsoft.com/office/officeart/2005/8/layout/hList3"/>
    <dgm:cxn modelId="{6FD18E01-7F3B-4E42-8CD6-94D6E3582C18}" type="presParOf" srcId="{20E1C518-12BF-4929-B1C0-89DC40ADF8B9}" destId="{B0297EEF-4BDF-403D-8F7C-E5E60833D0A0}" srcOrd="0" destOrd="0" presId="urn:microsoft.com/office/officeart/2005/8/layout/hList3"/>
    <dgm:cxn modelId="{0C1F20F9-7B92-4E62-BF65-94244144E495}" type="presParOf" srcId="{20E1C518-12BF-4929-B1C0-89DC40ADF8B9}" destId="{AF57B189-ACC7-41CF-B69A-EC115D7C9CD2}" srcOrd="1" destOrd="0" presId="urn:microsoft.com/office/officeart/2005/8/layout/hList3"/>
    <dgm:cxn modelId="{39607434-73F6-46DB-B6B1-0B229C3BA517}" type="presParOf" srcId="{20E1C518-12BF-4929-B1C0-89DC40ADF8B9}" destId="{10A238F1-7B74-4C91-B1F3-9D3FD51B2871}" srcOrd="2" destOrd="0" presId="urn:microsoft.com/office/officeart/2005/8/layout/hList3"/>
    <dgm:cxn modelId="{9A9C531F-30CF-46A4-9A56-DCE697198F14}" type="presParOf" srcId="{20E1C518-12BF-4929-B1C0-89DC40ADF8B9}" destId="{80B7A9DB-4E70-4128-ACF5-2C1CC1F4C1F8}" srcOrd="3" destOrd="0" presId="urn:microsoft.com/office/officeart/2005/8/layout/hList3"/>
    <dgm:cxn modelId="{59B2106C-7B61-42F5-9316-165746FFE1C3}" type="presParOf" srcId="{20E1C518-12BF-4929-B1C0-89DC40ADF8B9}" destId="{1BF4033C-74A4-475B-86E5-4CCA52EA5B6D}" srcOrd="4" destOrd="0" presId="urn:microsoft.com/office/officeart/2005/8/layout/hList3"/>
    <dgm:cxn modelId="{624F3579-671E-4E68-8F00-F94A2E7B08F4}" type="presParOf" srcId="{953E7E15-8589-4B65-9C96-9A7F4E1056F1}" destId="{406151E3-8E47-4E96-BE95-DD5E7B6B8DC0}"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2C8E92-4B91-4DC2-B8E9-D020377C4BC6}">
      <dsp:nvSpPr>
        <dsp:cNvPr id="0" name=""/>
        <dsp:cNvSpPr/>
      </dsp:nvSpPr>
      <dsp:spPr>
        <a:xfrm>
          <a:off x="4137673" y="1147824"/>
          <a:ext cx="2369825" cy="709928"/>
        </a:xfrm>
        <a:custGeom>
          <a:avLst/>
          <a:gdLst/>
          <a:ahLst/>
          <a:cxnLst/>
          <a:rect l="0" t="0" r="0" b="0"/>
          <a:pathLst>
            <a:path>
              <a:moveTo>
                <a:pt x="0" y="0"/>
              </a:moveTo>
              <a:lnTo>
                <a:pt x="0" y="354964"/>
              </a:lnTo>
              <a:lnTo>
                <a:pt x="2369825" y="354964"/>
              </a:lnTo>
              <a:lnTo>
                <a:pt x="2369825" y="709928"/>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64AF0E7-F596-4A73-85F8-8B9F7432282F}">
      <dsp:nvSpPr>
        <dsp:cNvPr id="0" name=""/>
        <dsp:cNvSpPr/>
      </dsp:nvSpPr>
      <dsp:spPr>
        <a:xfrm>
          <a:off x="1997813" y="1147824"/>
          <a:ext cx="2139859" cy="684033"/>
        </a:xfrm>
        <a:custGeom>
          <a:avLst/>
          <a:gdLst/>
          <a:ahLst/>
          <a:cxnLst/>
          <a:rect l="0" t="0" r="0" b="0"/>
          <a:pathLst>
            <a:path>
              <a:moveTo>
                <a:pt x="2139859" y="0"/>
              </a:moveTo>
              <a:lnTo>
                <a:pt x="2139859" y="329068"/>
              </a:lnTo>
              <a:lnTo>
                <a:pt x="0" y="329068"/>
              </a:lnTo>
              <a:lnTo>
                <a:pt x="0" y="684033"/>
              </a:lnTo>
            </a:path>
          </a:pathLst>
        </a:custGeom>
        <a:noFill/>
        <a:ln w="127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EEFC3-F36D-456B-8D65-CAA16E5605D4}">
      <dsp:nvSpPr>
        <dsp:cNvPr id="0" name=""/>
        <dsp:cNvSpPr/>
      </dsp:nvSpPr>
      <dsp:spPr>
        <a:xfrm>
          <a:off x="1256783" y="720092"/>
          <a:ext cx="5761779" cy="427731"/>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b="1" kern="1200">
              <a:latin typeface="Times New Roman" panose="02020603050405020304" pitchFamily="18" charset="0"/>
              <a:cs typeface="Times New Roman" panose="02020603050405020304" pitchFamily="18" charset="0"/>
            </a:rPr>
            <a:t>Payment Systems and Instruments in Sri Lanka</a:t>
          </a:r>
        </a:p>
      </dsp:txBody>
      <dsp:txXfrm>
        <a:off x="1256783" y="720092"/>
        <a:ext cx="5761779" cy="427731"/>
      </dsp:txXfrm>
    </dsp:sp>
    <dsp:sp modelId="{28E3AF31-60C7-4160-B2D4-2B6CA72E8BD1}">
      <dsp:nvSpPr>
        <dsp:cNvPr id="0" name=""/>
        <dsp:cNvSpPr/>
      </dsp:nvSpPr>
      <dsp:spPr>
        <a:xfrm>
          <a:off x="28658" y="1831857"/>
          <a:ext cx="3938311" cy="2618317"/>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t" anchorCtr="0">
          <a:noAutofit/>
        </a:bodyPr>
        <a:lstStyle/>
        <a:p>
          <a:pPr marL="0" lvl="0" indent="0" algn="ctr" defTabSz="711200">
            <a:lnSpc>
              <a:spcPct val="150000"/>
            </a:lnSpc>
            <a:spcBef>
              <a:spcPct val="0"/>
            </a:spcBef>
            <a:spcAft>
              <a:spcPct val="35000"/>
            </a:spcAft>
            <a:buNone/>
          </a:pPr>
          <a:r>
            <a:rPr lang="en-US" sz="1600" b="1" kern="1200" dirty="0">
              <a:solidFill>
                <a:srgbClr val="92D050"/>
              </a:solidFill>
              <a:latin typeface="Times New Roman" panose="02020603050405020304" pitchFamily="18" charset="0"/>
              <a:cs typeface="Times New Roman" panose="02020603050405020304" pitchFamily="18" charset="0"/>
            </a:rPr>
            <a:t>Large Value Payment System</a:t>
          </a:r>
        </a:p>
        <a:p>
          <a:pPr marL="0" lvl="0" indent="0" algn="ctr" defTabSz="711200">
            <a:lnSpc>
              <a:spcPct val="90000"/>
            </a:lnSpc>
            <a:spcBef>
              <a:spcPct val="0"/>
            </a:spcBef>
            <a:spcAft>
              <a:spcPct val="35000"/>
            </a:spcAft>
            <a:buNone/>
          </a:pPr>
          <a:endParaRPr lang="en-US" sz="1600" b="1" kern="1200" dirty="0">
            <a:latin typeface="Times New Roman" panose="02020603050405020304" pitchFamily="18" charset="0"/>
            <a:cs typeface="Times New Roman" panose="02020603050405020304" pitchFamily="18" charset="0"/>
          </a:endParaRPr>
        </a:p>
        <a:p>
          <a:pPr marL="0" lvl="0" indent="0" algn="just" defTabSz="711200">
            <a:lnSpc>
              <a:spcPct val="90000"/>
            </a:lnSpc>
            <a:spcBef>
              <a:spcPct val="0"/>
            </a:spcBef>
            <a:spcAft>
              <a:spcPct val="35000"/>
            </a:spcAft>
            <a:buFont typeface="Arial" panose="020B0604020202020204" pitchFamily="34" charset="0"/>
            <a:buNone/>
          </a:pPr>
          <a:r>
            <a:rPr lang="en-US" sz="1600" b="0" kern="1200" dirty="0">
              <a:latin typeface="Times New Roman" panose="02020603050405020304" pitchFamily="18" charset="0"/>
              <a:cs typeface="Times New Roman" panose="02020603050405020304" pitchFamily="18" charset="0"/>
            </a:rPr>
            <a:t>  - Real Time Gross Settlement System</a:t>
          </a:r>
        </a:p>
        <a:p>
          <a:pPr marL="0" lvl="0" indent="0" algn="ctr" defTabSz="711200">
            <a:lnSpc>
              <a:spcPct val="90000"/>
            </a:lnSpc>
            <a:spcBef>
              <a:spcPct val="0"/>
            </a:spcBef>
            <a:spcAft>
              <a:spcPct val="35000"/>
            </a:spcAft>
            <a:buNone/>
          </a:pPr>
          <a:endParaRPr lang="en-US" sz="1600" b="1" kern="1200" dirty="0">
            <a:latin typeface="Times New Roman" panose="02020603050405020304" pitchFamily="18" charset="0"/>
            <a:cs typeface="Times New Roman" panose="02020603050405020304" pitchFamily="18" charset="0"/>
          </a:endParaRPr>
        </a:p>
        <a:p>
          <a:pPr marL="0" lvl="0" indent="0" algn="just" defTabSz="711200">
            <a:lnSpc>
              <a:spcPct val="90000"/>
            </a:lnSpc>
            <a:spcBef>
              <a:spcPct val="0"/>
            </a:spcBef>
            <a:spcAft>
              <a:spcPct val="35000"/>
            </a:spcAft>
            <a:buNone/>
          </a:pPr>
          <a:endParaRPr lang="en-US" sz="1600" b="0" kern="1200" dirty="0">
            <a:latin typeface="Times New Roman" panose="02020603050405020304" pitchFamily="18" charset="0"/>
            <a:cs typeface="Times New Roman" panose="02020603050405020304" pitchFamily="18" charset="0"/>
          </a:endParaRPr>
        </a:p>
      </dsp:txBody>
      <dsp:txXfrm>
        <a:off x="28658" y="1831857"/>
        <a:ext cx="3938311" cy="2618317"/>
      </dsp:txXfrm>
    </dsp:sp>
    <dsp:sp modelId="{742B048A-D290-4E5C-9F8D-E987C6DAB1E8}">
      <dsp:nvSpPr>
        <dsp:cNvPr id="0" name=""/>
        <dsp:cNvSpPr/>
      </dsp:nvSpPr>
      <dsp:spPr>
        <a:xfrm>
          <a:off x="4651442" y="1857753"/>
          <a:ext cx="3712114" cy="3365754"/>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t" anchorCtr="0">
          <a:noAutofit/>
        </a:bodyPr>
        <a:lstStyle/>
        <a:p>
          <a:pPr marL="0" lvl="0" indent="0" algn="ctr" defTabSz="711200">
            <a:lnSpc>
              <a:spcPct val="150000"/>
            </a:lnSpc>
            <a:spcBef>
              <a:spcPct val="0"/>
            </a:spcBef>
            <a:spcAft>
              <a:spcPct val="35000"/>
            </a:spcAft>
            <a:buNone/>
          </a:pPr>
          <a:r>
            <a:rPr lang="en-US" sz="1600" b="1" kern="1200" dirty="0">
              <a:solidFill>
                <a:srgbClr val="92D050"/>
              </a:solidFill>
              <a:latin typeface="Times New Roman" panose="02020603050405020304" pitchFamily="18" charset="0"/>
              <a:cs typeface="Times New Roman" panose="02020603050405020304" pitchFamily="18" charset="0"/>
            </a:rPr>
            <a:t>Retail Payment Systems and Instruments</a:t>
          </a:r>
        </a:p>
        <a:p>
          <a:pPr marL="0" lvl="0" indent="0" algn="ctr" defTabSz="711200">
            <a:lnSpc>
              <a:spcPct val="90000"/>
            </a:lnSpc>
            <a:spcBef>
              <a:spcPct val="0"/>
            </a:spcBef>
            <a:spcAft>
              <a:spcPct val="35000"/>
            </a:spcAft>
            <a:buNone/>
          </a:pPr>
          <a:endParaRPr lang="en-US" sz="1600" b="1" kern="1200" dirty="0">
            <a:latin typeface="Times New Roman" panose="02020603050405020304" pitchFamily="18" charset="0"/>
            <a:cs typeface="Times New Roman" panose="02020603050405020304" pitchFamily="18" charset="0"/>
          </a:endParaRPr>
        </a:p>
        <a:p>
          <a:pPr marL="0" lvl="0" indent="0" algn="just" defTabSz="711200">
            <a:lnSpc>
              <a:spcPct val="90000"/>
            </a:lnSpc>
            <a:spcBef>
              <a:spcPct val="0"/>
            </a:spcBef>
            <a:spcAft>
              <a:spcPct val="35000"/>
            </a:spcAft>
            <a:buFont typeface="Arial" panose="020B0604020202020204" pitchFamily="34" charset="0"/>
            <a:buNone/>
          </a:pPr>
          <a:r>
            <a:rPr lang="en-US" sz="1600" b="0" kern="1200" dirty="0">
              <a:latin typeface="Times New Roman" panose="02020603050405020304" pitchFamily="18" charset="0"/>
              <a:cs typeface="Times New Roman" panose="02020603050405020304" pitchFamily="18" charset="0"/>
            </a:rPr>
            <a:t> - Cheques</a:t>
          </a:r>
        </a:p>
        <a:p>
          <a:pPr marL="0" lvl="0" indent="0" algn="just" defTabSz="711200">
            <a:lnSpc>
              <a:spcPct val="90000"/>
            </a:lnSpc>
            <a:spcBef>
              <a:spcPct val="0"/>
            </a:spcBef>
            <a:spcAft>
              <a:spcPct val="35000"/>
            </a:spcAft>
            <a:buFont typeface="Arial" panose="020B0604020202020204" pitchFamily="34" charset="0"/>
            <a:buNone/>
          </a:pPr>
          <a:r>
            <a:rPr lang="en-US" sz="1600" b="0" kern="1200" dirty="0">
              <a:latin typeface="Times New Roman" panose="02020603050405020304" pitchFamily="18" charset="0"/>
              <a:cs typeface="Times New Roman" panose="02020603050405020304" pitchFamily="18" charset="0"/>
            </a:rPr>
            <a:t> - Sri Lanka Interbank Payment System   (SLIPS)</a:t>
          </a:r>
        </a:p>
        <a:p>
          <a:pPr marL="0" lvl="0" indent="0" algn="just" defTabSz="711200">
            <a:lnSpc>
              <a:spcPct val="90000"/>
            </a:lnSpc>
            <a:spcBef>
              <a:spcPct val="0"/>
            </a:spcBef>
            <a:spcAft>
              <a:spcPct val="35000"/>
            </a:spcAft>
            <a:buFont typeface="Arial" panose="020B0604020202020204" pitchFamily="34" charset="0"/>
            <a:buNone/>
          </a:pPr>
          <a:r>
            <a:rPr lang="en-US" sz="1600" b="0" kern="1200" dirty="0">
              <a:latin typeface="Times New Roman" panose="02020603050405020304" pitchFamily="18" charset="0"/>
              <a:cs typeface="Times New Roman" panose="02020603050405020304" pitchFamily="18" charset="0"/>
            </a:rPr>
            <a:t>-  Common Electronic Fund Transfers (CEFT)</a:t>
          </a:r>
        </a:p>
        <a:p>
          <a:pPr marL="0" lvl="0" indent="0" algn="just" defTabSz="711200">
            <a:lnSpc>
              <a:spcPct val="90000"/>
            </a:lnSpc>
            <a:spcBef>
              <a:spcPct val="0"/>
            </a:spcBef>
            <a:spcAft>
              <a:spcPct val="35000"/>
            </a:spcAft>
            <a:buFont typeface="Arial" panose="020B0604020202020204" pitchFamily="34" charset="0"/>
            <a:buNone/>
          </a:pPr>
          <a:r>
            <a:rPr lang="en-US" sz="1600" b="0" kern="1200" dirty="0">
              <a:latin typeface="Times New Roman" panose="02020603050405020304" pitchFamily="18" charset="0"/>
              <a:cs typeface="Times New Roman" panose="02020603050405020304" pitchFamily="18" charset="0"/>
            </a:rPr>
            <a:t> - Payment Cards</a:t>
          </a:r>
        </a:p>
        <a:p>
          <a:pPr marL="0" lvl="0" indent="0" algn="just" defTabSz="711200">
            <a:lnSpc>
              <a:spcPct val="90000"/>
            </a:lnSpc>
            <a:spcBef>
              <a:spcPct val="0"/>
            </a:spcBef>
            <a:spcAft>
              <a:spcPct val="35000"/>
            </a:spcAft>
            <a:buFont typeface="Arial" panose="020B0604020202020204" pitchFamily="34" charset="0"/>
            <a:buNone/>
          </a:pPr>
          <a:r>
            <a:rPr lang="en-US" sz="1600" b="0" kern="1200" dirty="0">
              <a:latin typeface="Times New Roman" panose="02020603050405020304" pitchFamily="18" charset="0"/>
              <a:cs typeface="Times New Roman" panose="02020603050405020304" pitchFamily="18" charset="0"/>
            </a:rPr>
            <a:t> - Mobile Payments</a:t>
          </a:r>
        </a:p>
        <a:p>
          <a:pPr marL="0" lvl="0" indent="0" algn="just" defTabSz="711200">
            <a:lnSpc>
              <a:spcPct val="90000"/>
            </a:lnSpc>
            <a:spcBef>
              <a:spcPct val="0"/>
            </a:spcBef>
            <a:spcAft>
              <a:spcPct val="35000"/>
            </a:spcAft>
            <a:buFont typeface="Arial" panose="020B0604020202020204" pitchFamily="34" charset="0"/>
            <a:buNone/>
          </a:pPr>
          <a:r>
            <a:rPr lang="en-US" sz="1600" b="0" kern="1200" dirty="0">
              <a:latin typeface="Times New Roman" panose="02020603050405020304" pitchFamily="18" charset="0"/>
              <a:cs typeface="Times New Roman" panose="02020603050405020304" pitchFamily="18" charset="0"/>
            </a:rPr>
            <a:t> - Internet Banking</a:t>
          </a:r>
        </a:p>
        <a:p>
          <a:pPr marL="0" lvl="0" indent="0" algn="just" defTabSz="711200">
            <a:lnSpc>
              <a:spcPct val="90000"/>
            </a:lnSpc>
            <a:spcBef>
              <a:spcPct val="0"/>
            </a:spcBef>
            <a:spcAft>
              <a:spcPct val="35000"/>
            </a:spcAft>
            <a:buFont typeface="Arial" panose="020B0604020202020204" pitchFamily="34" charset="0"/>
            <a:buNone/>
          </a:pPr>
          <a:r>
            <a:rPr lang="en-US" sz="1600" b="0" kern="1200" dirty="0">
              <a:latin typeface="Times New Roman" panose="02020603050405020304" pitchFamily="18" charset="0"/>
              <a:cs typeface="Times New Roman" panose="02020603050405020304" pitchFamily="18" charset="0"/>
            </a:rPr>
            <a:t> - Postal Instruments </a:t>
          </a:r>
        </a:p>
        <a:p>
          <a:pPr marL="0" lvl="0" indent="0" algn="just" defTabSz="711200">
            <a:lnSpc>
              <a:spcPct val="90000"/>
            </a:lnSpc>
            <a:spcBef>
              <a:spcPct val="0"/>
            </a:spcBef>
            <a:spcAft>
              <a:spcPct val="35000"/>
            </a:spcAft>
            <a:buNone/>
          </a:pPr>
          <a:endParaRPr lang="en-US" sz="1600" b="0" kern="1200" dirty="0">
            <a:latin typeface="Times New Roman" panose="02020603050405020304" pitchFamily="18" charset="0"/>
            <a:cs typeface="Times New Roman" panose="02020603050405020304" pitchFamily="18" charset="0"/>
          </a:endParaRPr>
        </a:p>
        <a:p>
          <a:pPr marL="0" lvl="0" indent="0" algn="ctr" defTabSz="711200">
            <a:lnSpc>
              <a:spcPct val="90000"/>
            </a:lnSpc>
            <a:spcBef>
              <a:spcPct val="0"/>
            </a:spcBef>
            <a:spcAft>
              <a:spcPct val="35000"/>
            </a:spcAft>
            <a:buNone/>
          </a:pPr>
          <a:endParaRPr lang="en-US" sz="1600" b="1" kern="1200" dirty="0">
            <a:latin typeface="Times New Roman" panose="02020603050405020304" pitchFamily="18" charset="0"/>
            <a:cs typeface="Times New Roman" panose="02020603050405020304" pitchFamily="18" charset="0"/>
          </a:endParaRPr>
        </a:p>
        <a:p>
          <a:pPr marL="0" lvl="0" indent="0" algn="ctr" defTabSz="711200">
            <a:lnSpc>
              <a:spcPct val="90000"/>
            </a:lnSpc>
            <a:spcBef>
              <a:spcPct val="0"/>
            </a:spcBef>
            <a:spcAft>
              <a:spcPct val="35000"/>
            </a:spcAft>
            <a:buNone/>
          </a:pPr>
          <a:endParaRPr lang="en-US" sz="1600" b="0" kern="1200" dirty="0">
            <a:latin typeface="Times New Roman" panose="02020603050405020304" pitchFamily="18" charset="0"/>
            <a:cs typeface="Times New Roman" panose="02020603050405020304" pitchFamily="18" charset="0"/>
          </a:endParaRPr>
        </a:p>
      </dsp:txBody>
      <dsp:txXfrm>
        <a:off x="4651442" y="1857753"/>
        <a:ext cx="3712114" cy="33657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FE5735-87F8-44D1-A882-1A01E3615E30}">
      <dsp:nvSpPr>
        <dsp:cNvPr id="0" name=""/>
        <dsp:cNvSpPr/>
      </dsp:nvSpPr>
      <dsp:spPr>
        <a:xfrm>
          <a:off x="0" y="185725"/>
          <a:ext cx="10259121" cy="556296"/>
        </a:xfrm>
        <a:prstGeom prst="rect">
          <a:avLst/>
        </a:prstGeom>
        <a:solidFill>
          <a:schemeClr val="accent2">
            <a:lumMod val="75000"/>
          </a:schemeClr>
        </a:solidFill>
        <a:ln w="19050" cap="flat" cmpd="sng" algn="ctr">
          <a:solidFill>
            <a:schemeClr val="lt1"/>
          </a:solidFill>
          <a:prstDash val="solid"/>
        </a:ln>
        <a:effectLst/>
      </dsp:spPr>
      <dsp:style>
        <a:lnRef idx="3">
          <a:schemeClr val="lt1"/>
        </a:lnRef>
        <a:fillRef idx="1">
          <a:schemeClr val="accent5"/>
        </a:fillRef>
        <a:effectRef idx="1">
          <a:schemeClr val="accent5"/>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b="1" kern="1200" dirty="0">
              <a:latin typeface="Candara" pitchFamily="34" charset="0"/>
            </a:rPr>
            <a:t>Common Cards and Payments Switch (CCAPS)</a:t>
          </a:r>
          <a:endParaRPr lang="en-US" sz="2500" b="1" kern="1200" dirty="0">
            <a:solidFill>
              <a:schemeClr val="bg1"/>
            </a:solidFill>
            <a:latin typeface="Candara" pitchFamily="34" charset="0"/>
          </a:endParaRPr>
        </a:p>
      </dsp:txBody>
      <dsp:txXfrm>
        <a:off x="0" y="185725"/>
        <a:ext cx="10259121" cy="556296"/>
      </dsp:txXfrm>
    </dsp:sp>
    <dsp:sp modelId="{B0297EEF-4BDF-403D-8F7C-E5E60833D0A0}">
      <dsp:nvSpPr>
        <dsp:cNvPr id="0" name=""/>
        <dsp:cNvSpPr/>
      </dsp:nvSpPr>
      <dsp:spPr>
        <a:xfrm>
          <a:off x="46927" y="1303343"/>
          <a:ext cx="2035924" cy="4024219"/>
        </a:xfrm>
        <a:prstGeom prst="rect">
          <a:avLst/>
        </a:prstGeom>
        <a:solidFill>
          <a:schemeClr val="accent1">
            <a:lumMod val="75000"/>
          </a:schemeClr>
        </a:solidFill>
        <a:ln w="19050" cap="flat" cmpd="sng" algn="ctr">
          <a:solidFill>
            <a:schemeClr val="lt1"/>
          </a:solidFill>
          <a:prstDash val="solid"/>
        </a:ln>
        <a:effectLst/>
      </dsp:spPr>
      <dsp:style>
        <a:lnRef idx="3">
          <a:schemeClr val="lt1"/>
        </a:lnRef>
        <a:fillRef idx="1">
          <a:schemeClr val="accent3"/>
        </a:fillRef>
        <a:effectRef idx="1">
          <a:schemeClr val="accent3"/>
        </a:effectRef>
        <a:fontRef idx="minor">
          <a:schemeClr val="lt1"/>
        </a:fontRef>
      </dsp:style>
      <dsp:txBody>
        <a:bodyPr spcFirstLastPara="0" vert="horz" wrap="square" lIns="68580" tIns="68580" rIns="68580" bIns="68580" numCol="1" spcCol="1270" anchor="t" anchorCtr="0">
          <a:noAutofit/>
        </a:bodyPr>
        <a:lstStyle/>
        <a:p>
          <a:pPr lvl="0" algn="ctr" defTabSz="800100">
            <a:lnSpc>
              <a:spcPct val="90000"/>
            </a:lnSpc>
            <a:spcBef>
              <a:spcPct val="0"/>
            </a:spcBef>
            <a:spcAft>
              <a:spcPct val="35000"/>
            </a:spcAft>
            <a:buNone/>
          </a:pPr>
          <a:r>
            <a:rPr lang="en-US" sz="1800" b="1" kern="1200" dirty="0">
              <a:solidFill>
                <a:schemeClr val="bg1"/>
              </a:solidFill>
              <a:latin typeface="Candara" pitchFamily="34" charset="0"/>
            </a:rPr>
            <a:t>Common ATM Switch (CAS)</a:t>
          </a:r>
        </a:p>
        <a:p>
          <a:pPr lvl="0" algn="ctr" defTabSz="800100">
            <a:lnSpc>
              <a:spcPct val="90000"/>
            </a:lnSpc>
            <a:spcBef>
              <a:spcPct val="0"/>
            </a:spcBef>
            <a:spcAft>
              <a:spcPct val="35000"/>
            </a:spcAft>
            <a:buNone/>
          </a:pPr>
          <a:endParaRPr lang="en-US" altLang="en-US" sz="1600" kern="1200" dirty="0">
            <a:solidFill>
              <a:schemeClr val="bg1"/>
            </a:solidFill>
            <a:latin typeface="Candara" pitchFamily="34" charset="0"/>
            <a:ea typeface="+mn-ea"/>
          </a:endParaRPr>
        </a:p>
        <a:p>
          <a:pPr lvl="0" algn="ctr" defTabSz="800100">
            <a:lnSpc>
              <a:spcPct val="90000"/>
            </a:lnSpc>
            <a:spcBef>
              <a:spcPct val="0"/>
            </a:spcBef>
            <a:spcAft>
              <a:spcPct val="35000"/>
            </a:spcAft>
            <a:buNone/>
          </a:pPr>
          <a:endParaRPr lang="en-US" altLang="en-US" sz="1600" kern="1200" dirty="0">
            <a:solidFill>
              <a:schemeClr val="bg1"/>
            </a:solidFill>
            <a:latin typeface="Candara" pitchFamily="34" charset="0"/>
            <a:ea typeface="+mn-ea"/>
          </a:endParaRPr>
        </a:p>
        <a:p>
          <a:pPr lvl="0" algn="ctr" defTabSz="800100">
            <a:lnSpc>
              <a:spcPct val="90000"/>
            </a:lnSpc>
            <a:spcBef>
              <a:spcPct val="0"/>
            </a:spcBef>
            <a:spcAft>
              <a:spcPct val="35000"/>
            </a:spcAft>
            <a:buNone/>
          </a:pPr>
          <a:endParaRPr lang="en-US" sz="300" b="0" kern="1200" dirty="0">
            <a:solidFill>
              <a:schemeClr val="bg1"/>
            </a:solidFill>
            <a:latin typeface="Candara" pitchFamily="34" charset="0"/>
          </a:endParaRPr>
        </a:p>
        <a:p>
          <a:pPr lvl="0" algn="ctr" defTabSz="800100">
            <a:lnSpc>
              <a:spcPct val="90000"/>
            </a:lnSpc>
            <a:spcBef>
              <a:spcPct val="0"/>
            </a:spcBef>
            <a:spcAft>
              <a:spcPct val="35000"/>
            </a:spcAft>
            <a:buNone/>
          </a:pPr>
          <a:endParaRPr lang="en-US" sz="300" b="0" kern="1200" dirty="0">
            <a:solidFill>
              <a:schemeClr val="bg1"/>
            </a:solidFill>
            <a:latin typeface="Candara" pitchFamily="34" charset="0"/>
          </a:endParaRPr>
        </a:p>
        <a:p>
          <a:pPr marL="111125" lvl="0" indent="-111125" algn="l" defTabSz="800100">
            <a:lnSpc>
              <a:spcPct val="90000"/>
            </a:lnSpc>
            <a:spcBef>
              <a:spcPct val="0"/>
            </a:spcBef>
            <a:spcAft>
              <a:spcPts val="0"/>
            </a:spcAft>
            <a:buNone/>
          </a:pPr>
          <a:r>
            <a:rPr lang="en-US" sz="1600" b="0" kern="1200" dirty="0">
              <a:solidFill>
                <a:schemeClr val="bg1"/>
              </a:solidFill>
              <a:latin typeface="Candara" pitchFamily="34" charset="0"/>
            </a:rPr>
            <a:t>• Launched in </a:t>
          </a:r>
        </a:p>
        <a:p>
          <a:pPr marL="111125" lvl="0" indent="-111125" algn="l" defTabSz="800100">
            <a:lnSpc>
              <a:spcPct val="90000"/>
            </a:lnSpc>
            <a:spcBef>
              <a:spcPct val="0"/>
            </a:spcBef>
            <a:spcAft>
              <a:spcPts val="0"/>
            </a:spcAft>
            <a:buNone/>
          </a:pPr>
          <a:r>
            <a:rPr lang="en-US" sz="1600" b="0" kern="1200" dirty="0">
              <a:solidFill>
                <a:schemeClr val="bg1"/>
              </a:solidFill>
              <a:latin typeface="Candara" pitchFamily="34" charset="0"/>
            </a:rPr>
            <a:t>    July 2013</a:t>
          </a:r>
        </a:p>
        <a:p>
          <a:pPr marL="111125" lvl="0" indent="-111125" algn="l" defTabSz="800100">
            <a:lnSpc>
              <a:spcPct val="90000"/>
            </a:lnSpc>
            <a:spcBef>
              <a:spcPct val="0"/>
            </a:spcBef>
            <a:spcAft>
              <a:spcPts val="0"/>
            </a:spcAft>
            <a:buNone/>
          </a:pPr>
          <a:endParaRPr lang="en-US" sz="1600" b="0" kern="1200" dirty="0">
            <a:solidFill>
              <a:schemeClr val="bg1"/>
            </a:solidFill>
            <a:latin typeface="Candara" pitchFamily="34" charset="0"/>
          </a:endParaRPr>
        </a:p>
        <a:p>
          <a:pPr marL="111125" lvl="0" indent="-111125" algn="l" defTabSz="800100">
            <a:lnSpc>
              <a:spcPct val="90000"/>
            </a:lnSpc>
            <a:spcBef>
              <a:spcPct val="0"/>
            </a:spcBef>
            <a:spcAft>
              <a:spcPts val="0"/>
            </a:spcAft>
            <a:buNone/>
          </a:pPr>
          <a:r>
            <a:rPr lang="en-US" sz="1600" b="0" kern="1200" dirty="0">
              <a:solidFill>
                <a:schemeClr val="bg1"/>
              </a:solidFill>
              <a:latin typeface="Candara" pitchFamily="34" charset="0"/>
            </a:rPr>
            <a:t>• As at end of Q1 2018: </a:t>
          </a:r>
        </a:p>
        <a:p>
          <a:pPr marL="111125" lvl="0" indent="-111125" algn="l" defTabSz="800100">
            <a:lnSpc>
              <a:spcPct val="90000"/>
            </a:lnSpc>
            <a:spcBef>
              <a:spcPct val="0"/>
            </a:spcBef>
            <a:spcAft>
              <a:spcPts val="0"/>
            </a:spcAft>
            <a:buNone/>
          </a:pPr>
          <a:r>
            <a:rPr lang="en-US" sz="1600" b="0" kern="1200" dirty="0">
              <a:solidFill>
                <a:schemeClr val="bg1"/>
              </a:solidFill>
              <a:latin typeface="Candara" pitchFamily="34" charset="0"/>
            </a:rPr>
            <a:t>   28 FIs have joined connecting nearly 4,500 ATMs</a:t>
          </a:r>
        </a:p>
        <a:p>
          <a:pPr marL="111125" lvl="0" indent="-111125" algn="l" defTabSz="800100">
            <a:lnSpc>
              <a:spcPct val="90000"/>
            </a:lnSpc>
            <a:spcBef>
              <a:spcPct val="0"/>
            </a:spcBef>
            <a:spcAft>
              <a:spcPts val="0"/>
            </a:spcAft>
            <a:buNone/>
          </a:pPr>
          <a:endParaRPr lang="en-US" sz="1200" b="0" kern="1200" dirty="0">
            <a:solidFill>
              <a:schemeClr val="bg1"/>
            </a:solidFill>
            <a:latin typeface="Candara" pitchFamily="34" charset="0"/>
          </a:endParaRPr>
        </a:p>
        <a:p>
          <a:pPr lvl="0" algn="ctr" defTabSz="800100">
            <a:lnSpc>
              <a:spcPct val="90000"/>
            </a:lnSpc>
            <a:spcBef>
              <a:spcPct val="0"/>
            </a:spcBef>
            <a:spcAft>
              <a:spcPct val="35000"/>
            </a:spcAft>
            <a:buNone/>
          </a:pPr>
          <a:endParaRPr lang="en-US" sz="1800" b="0" kern="1200" dirty="0">
            <a:solidFill>
              <a:schemeClr val="bg1"/>
            </a:solidFill>
            <a:latin typeface="Candara" pitchFamily="34" charset="0"/>
          </a:endParaRPr>
        </a:p>
        <a:p>
          <a:pPr lvl="0" algn="ctr" defTabSz="800100">
            <a:lnSpc>
              <a:spcPct val="90000"/>
            </a:lnSpc>
            <a:spcBef>
              <a:spcPct val="0"/>
            </a:spcBef>
            <a:spcAft>
              <a:spcPct val="35000"/>
            </a:spcAft>
            <a:buNone/>
          </a:pPr>
          <a:endParaRPr lang="en-US" sz="1800" b="0" kern="1200" dirty="0">
            <a:solidFill>
              <a:schemeClr val="bg1"/>
            </a:solidFill>
            <a:latin typeface="Candara" pitchFamily="34" charset="0"/>
          </a:endParaRPr>
        </a:p>
      </dsp:txBody>
      <dsp:txXfrm>
        <a:off x="46927" y="1303343"/>
        <a:ext cx="2035924" cy="4024219"/>
      </dsp:txXfrm>
    </dsp:sp>
    <dsp:sp modelId="{AF57B189-ACC7-41CF-B69A-EC115D7C9CD2}">
      <dsp:nvSpPr>
        <dsp:cNvPr id="0" name=""/>
        <dsp:cNvSpPr/>
      </dsp:nvSpPr>
      <dsp:spPr>
        <a:xfrm>
          <a:off x="2093613" y="1290620"/>
          <a:ext cx="2001505" cy="4094918"/>
        </a:xfrm>
        <a:prstGeom prst="rect">
          <a:avLst/>
        </a:prstGeom>
        <a:solidFill>
          <a:schemeClr val="accent1">
            <a:lumMod val="75000"/>
          </a:schemeClr>
        </a:solidFill>
        <a:ln w="19050" cap="flat" cmpd="sng" algn="ctr">
          <a:solidFill>
            <a:schemeClr val="lt1"/>
          </a:solidFill>
          <a:prstDash val="solid"/>
        </a:ln>
        <a:effectLst/>
      </dsp:spPr>
      <dsp:style>
        <a:lnRef idx="3">
          <a:schemeClr val="lt1"/>
        </a:lnRef>
        <a:fillRef idx="1">
          <a:schemeClr val="accent6"/>
        </a:fillRef>
        <a:effectRef idx="1">
          <a:schemeClr val="accent6"/>
        </a:effectRef>
        <a:fontRef idx="minor">
          <a:schemeClr val="lt1"/>
        </a:fontRef>
      </dsp:style>
      <dsp:txBody>
        <a:bodyPr spcFirstLastPara="0" vert="horz" wrap="square" lIns="68580" tIns="68580" rIns="68580" bIns="68580" numCol="1" spcCol="1270" anchor="t" anchorCtr="0">
          <a:noAutofit/>
        </a:bodyPr>
        <a:lstStyle/>
        <a:p>
          <a:pPr lvl="0" algn="ctr" defTabSz="800100">
            <a:lnSpc>
              <a:spcPct val="90000"/>
            </a:lnSpc>
            <a:spcBef>
              <a:spcPct val="0"/>
            </a:spcBef>
            <a:spcAft>
              <a:spcPts val="0"/>
            </a:spcAft>
            <a:buNone/>
          </a:pPr>
          <a:r>
            <a:rPr lang="en-US" sz="1800" b="1" kern="1200" dirty="0">
              <a:solidFill>
                <a:schemeClr val="bg1"/>
              </a:solidFill>
              <a:latin typeface="Candara" pitchFamily="34" charset="0"/>
            </a:rPr>
            <a:t>Common Electronic Fund Transfer Switch (CEFTS)</a:t>
          </a:r>
        </a:p>
        <a:p>
          <a:pPr lvl="0" algn="ctr" defTabSz="800100">
            <a:lnSpc>
              <a:spcPct val="90000"/>
            </a:lnSpc>
            <a:spcBef>
              <a:spcPct val="0"/>
            </a:spcBef>
            <a:buNone/>
          </a:pPr>
          <a:endParaRPr lang="en-US" sz="1600" b="0" kern="1200" dirty="0">
            <a:solidFill>
              <a:schemeClr val="bg1"/>
            </a:solidFill>
            <a:latin typeface="Candara" pitchFamily="34" charset="0"/>
          </a:endParaRPr>
        </a:p>
        <a:p>
          <a:pPr marL="0" lvl="0" indent="0" algn="l" defTabSz="800100">
            <a:lnSpc>
              <a:spcPct val="90000"/>
            </a:lnSpc>
            <a:spcBef>
              <a:spcPct val="0"/>
            </a:spcBef>
            <a:spcAft>
              <a:spcPts val="0"/>
            </a:spcAft>
            <a:buNone/>
          </a:pPr>
          <a:r>
            <a:rPr lang="en-US" sz="1600" b="0" kern="1200" dirty="0">
              <a:solidFill>
                <a:schemeClr val="bg1"/>
              </a:solidFill>
              <a:latin typeface="Candara" pitchFamily="34" charset="0"/>
            </a:rPr>
            <a:t>•Launched in August  2015 </a:t>
          </a:r>
        </a:p>
        <a:p>
          <a:pPr marL="111125" lvl="0" indent="-111125" algn="l" defTabSz="800100">
            <a:lnSpc>
              <a:spcPct val="90000"/>
            </a:lnSpc>
            <a:spcBef>
              <a:spcPct val="0"/>
            </a:spcBef>
            <a:spcAft>
              <a:spcPts val="0"/>
            </a:spcAft>
            <a:buNone/>
          </a:pPr>
          <a:endParaRPr lang="en-US" sz="1600" b="0" kern="1200" dirty="0">
            <a:solidFill>
              <a:schemeClr val="bg1"/>
            </a:solidFill>
            <a:latin typeface="Candara" pitchFamily="34" charset="0"/>
          </a:endParaRPr>
        </a:p>
        <a:p>
          <a:pPr marL="111125" lvl="0" indent="-111125" algn="l" defTabSz="800100">
            <a:lnSpc>
              <a:spcPct val="90000"/>
            </a:lnSpc>
            <a:spcBef>
              <a:spcPct val="0"/>
            </a:spcBef>
            <a:spcAft>
              <a:spcPts val="0"/>
            </a:spcAft>
            <a:buNone/>
          </a:pPr>
          <a:r>
            <a:rPr lang="en-US" sz="1600" b="0" kern="1200" dirty="0">
              <a:solidFill>
                <a:schemeClr val="bg1"/>
              </a:solidFill>
              <a:latin typeface="Candara" pitchFamily="34" charset="0"/>
            </a:rPr>
            <a:t>• As at  end of Q1 2018:</a:t>
          </a:r>
        </a:p>
        <a:p>
          <a:pPr marL="111125" lvl="0" indent="-111125" algn="l" defTabSz="800100">
            <a:lnSpc>
              <a:spcPct val="90000"/>
            </a:lnSpc>
            <a:spcBef>
              <a:spcPct val="0"/>
            </a:spcBef>
            <a:spcAft>
              <a:spcPts val="0"/>
            </a:spcAft>
            <a:buNone/>
          </a:pPr>
          <a:r>
            <a:rPr lang="en-US" sz="1600" b="0" kern="1200" dirty="0">
              <a:solidFill>
                <a:schemeClr val="bg1"/>
              </a:solidFill>
              <a:latin typeface="Candara" pitchFamily="34" charset="0"/>
            </a:rPr>
            <a:t>   34 FIS have joined</a:t>
          </a:r>
        </a:p>
      </dsp:txBody>
      <dsp:txXfrm>
        <a:off x="2093613" y="1290620"/>
        <a:ext cx="2001505" cy="4094918"/>
      </dsp:txXfrm>
    </dsp:sp>
    <dsp:sp modelId="{10A238F1-7B74-4C91-B1F3-9D3FD51B2871}">
      <dsp:nvSpPr>
        <dsp:cNvPr id="0" name=""/>
        <dsp:cNvSpPr/>
      </dsp:nvSpPr>
      <dsp:spPr>
        <a:xfrm>
          <a:off x="4066591" y="1303343"/>
          <a:ext cx="2341588" cy="4024219"/>
        </a:xfrm>
        <a:prstGeom prst="rect">
          <a:avLst/>
        </a:prstGeom>
        <a:solidFill>
          <a:schemeClr val="accent1">
            <a:lumMod val="75000"/>
          </a:schemeClr>
        </a:solidFill>
        <a:ln w="19050" cap="flat" cmpd="sng" algn="ctr">
          <a:solidFill>
            <a:schemeClr val="accent1"/>
          </a:solidFill>
          <a:prstDash val="solid"/>
        </a:ln>
        <a:effectLst/>
      </dsp:spPr>
      <dsp:style>
        <a:lnRef idx="3">
          <a:schemeClr val="lt1"/>
        </a:lnRef>
        <a:fillRef idx="1">
          <a:schemeClr val="accent6"/>
        </a:fillRef>
        <a:effectRef idx="1">
          <a:schemeClr val="accent6"/>
        </a:effectRef>
        <a:fontRef idx="minor">
          <a:schemeClr val="lt1"/>
        </a:fontRef>
      </dsp:style>
      <dsp:txBody>
        <a:bodyPr spcFirstLastPara="0" vert="horz" wrap="square" lIns="68580" tIns="68580" rIns="68580" bIns="68580" numCol="1" spcCol="1270" anchor="t" anchorCtr="0">
          <a:noAutofit/>
        </a:bodyPr>
        <a:lstStyle/>
        <a:p>
          <a:pPr lvl="0" algn="ctr" defTabSz="800100">
            <a:lnSpc>
              <a:spcPct val="90000"/>
            </a:lnSpc>
            <a:spcBef>
              <a:spcPct val="0"/>
            </a:spcBef>
            <a:spcAft>
              <a:spcPts val="0"/>
            </a:spcAft>
            <a:buNone/>
          </a:pPr>
          <a:r>
            <a:rPr lang="en-US" sz="1800" b="1" kern="1200" dirty="0">
              <a:solidFill>
                <a:schemeClr val="bg1"/>
              </a:solidFill>
              <a:latin typeface="Candara" pitchFamily="34" charset="0"/>
            </a:rPr>
            <a:t>Shared ATM Switch</a:t>
          </a:r>
        </a:p>
        <a:p>
          <a:pPr lvl="0" algn="ctr" defTabSz="800100">
            <a:lnSpc>
              <a:spcPct val="90000"/>
            </a:lnSpc>
            <a:spcBef>
              <a:spcPct val="0"/>
            </a:spcBef>
            <a:spcAft>
              <a:spcPts val="0"/>
            </a:spcAft>
            <a:buNone/>
          </a:pPr>
          <a:r>
            <a:rPr lang="en-US" sz="1800" b="1" kern="1200" dirty="0">
              <a:solidFill>
                <a:schemeClr val="bg1"/>
              </a:solidFill>
              <a:latin typeface="Candara" pitchFamily="34" charset="0"/>
            </a:rPr>
            <a:t>(SAS)</a:t>
          </a:r>
        </a:p>
        <a:p>
          <a:pPr lvl="0" algn="ctr" defTabSz="800100">
            <a:lnSpc>
              <a:spcPct val="90000"/>
            </a:lnSpc>
            <a:spcBef>
              <a:spcPct val="0"/>
            </a:spcBef>
            <a:spcAft>
              <a:spcPts val="0"/>
            </a:spcAft>
            <a:buNone/>
          </a:pPr>
          <a:endParaRPr lang="en-US" sz="1600" b="0" kern="1200" dirty="0">
            <a:solidFill>
              <a:schemeClr val="bg1"/>
            </a:solidFill>
            <a:latin typeface="Candara" pitchFamily="34" charset="0"/>
          </a:endParaRPr>
        </a:p>
        <a:p>
          <a:pPr lvl="0" algn="ctr" defTabSz="800100">
            <a:lnSpc>
              <a:spcPct val="90000"/>
            </a:lnSpc>
            <a:spcBef>
              <a:spcPct val="0"/>
            </a:spcBef>
            <a:spcAft>
              <a:spcPts val="0"/>
            </a:spcAft>
            <a:buNone/>
          </a:pPr>
          <a:endParaRPr lang="en-US" sz="1600" b="0" kern="1200" dirty="0">
            <a:solidFill>
              <a:schemeClr val="bg1"/>
            </a:solidFill>
            <a:latin typeface="Candara" pitchFamily="34" charset="0"/>
          </a:endParaRPr>
        </a:p>
        <a:p>
          <a:pPr lvl="0" algn="ctr" defTabSz="800100">
            <a:lnSpc>
              <a:spcPct val="90000"/>
            </a:lnSpc>
            <a:spcBef>
              <a:spcPct val="0"/>
            </a:spcBef>
            <a:spcAft>
              <a:spcPts val="0"/>
            </a:spcAft>
            <a:buNone/>
          </a:pPr>
          <a:endParaRPr lang="en-US" sz="1600" b="0" kern="1200" dirty="0">
            <a:solidFill>
              <a:schemeClr val="bg1"/>
            </a:solidFill>
            <a:latin typeface="Candara" pitchFamily="34" charset="0"/>
          </a:endParaRPr>
        </a:p>
        <a:p>
          <a:pPr lvl="0" algn="ctr" defTabSz="800100">
            <a:lnSpc>
              <a:spcPct val="90000"/>
            </a:lnSpc>
            <a:spcBef>
              <a:spcPct val="0"/>
            </a:spcBef>
            <a:spcAft>
              <a:spcPts val="0"/>
            </a:spcAft>
            <a:buNone/>
          </a:pPr>
          <a:r>
            <a:rPr lang="en-US" sz="1600" b="0" kern="1200" dirty="0">
              <a:solidFill>
                <a:schemeClr val="bg1"/>
              </a:solidFill>
              <a:latin typeface="Candara" pitchFamily="34" charset="0"/>
            </a:rPr>
            <a:t>Provide ATM switching facility for FIs who do not have their own switch</a:t>
          </a:r>
        </a:p>
        <a:p>
          <a:pPr lvl="0" algn="l" defTabSz="800100">
            <a:lnSpc>
              <a:spcPct val="90000"/>
            </a:lnSpc>
            <a:spcBef>
              <a:spcPct val="0"/>
            </a:spcBef>
            <a:spcAft>
              <a:spcPct val="35000"/>
            </a:spcAft>
            <a:buNone/>
          </a:pPr>
          <a:endParaRPr lang="en-US" sz="300" b="0" kern="1200" dirty="0">
            <a:solidFill>
              <a:schemeClr val="bg1"/>
            </a:solidFill>
            <a:latin typeface="Candara" pitchFamily="34" charset="0"/>
          </a:endParaRPr>
        </a:p>
        <a:p>
          <a:pPr lvl="0" algn="l" defTabSz="800100">
            <a:lnSpc>
              <a:spcPct val="90000"/>
            </a:lnSpc>
            <a:spcBef>
              <a:spcPct val="0"/>
            </a:spcBef>
            <a:spcAft>
              <a:spcPct val="35000"/>
            </a:spcAft>
            <a:buNone/>
          </a:pPr>
          <a:endParaRPr lang="en-US" sz="300" b="0" kern="1200" dirty="0">
            <a:solidFill>
              <a:schemeClr val="bg1"/>
            </a:solidFill>
            <a:latin typeface="Candara" pitchFamily="34" charset="0"/>
          </a:endParaRPr>
        </a:p>
        <a:p>
          <a:pPr lvl="0" algn="l" defTabSz="800100">
            <a:lnSpc>
              <a:spcPct val="90000"/>
            </a:lnSpc>
            <a:spcBef>
              <a:spcPct val="0"/>
            </a:spcBef>
            <a:spcAft>
              <a:spcPct val="35000"/>
            </a:spcAft>
            <a:buNone/>
          </a:pPr>
          <a:endParaRPr lang="en-US" sz="300" b="0" kern="1200" dirty="0">
            <a:solidFill>
              <a:schemeClr val="bg1"/>
            </a:solidFill>
            <a:latin typeface="Candara" pitchFamily="34" charset="0"/>
          </a:endParaRPr>
        </a:p>
        <a:p>
          <a:pPr lvl="0" algn="l" defTabSz="800100">
            <a:lnSpc>
              <a:spcPct val="90000"/>
            </a:lnSpc>
            <a:spcBef>
              <a:spcPct val="0"/>
            </a:spcBef>
            <a:spcAft>
              <a:spcPct val="35000"/>
            </a:spcAft>
            <a:buNone/>
          </a:pPr>
          <a:endParaRPr lang="en-US" sz="300" b="0" kern="1200" dirty="0">
            <a:solidFill>
              <a:schemeClr val="bg1"/>
            </a:solidFill>
            <a:latin typeface="Candara" pitchFamily="34" charset="0"/>
          </a:endParaRPr>
        </a:p>
        <a:p>
          <a:pPr lvl="0" algn="l" defTabSz="800100">
            <a:lnSpc>
              <a:spcPct val="90000"/>
            </a:lnSpc>
            <a:spcBef>
              <a:spcPct val="0"/>
            </a:spcBef>
            <a:spcAft>
              <a:spcPct val="35000"/>
            </a:spcAft>
            <a:buNone/>
          </a:pPr>
          <a:endParaRPr lang="en-US" sz="300" b="0" kern="1200" dirty="0">
            <a:solidFill>
              <a:schemeClr val="bg1"/>
            </a:solidFill>
            <a:latin typeface="Candara" pitchFamily="34" charset="0"/>
          </a:endParaRPr>
        </a:p>
        <a:p>
          <a:pPr lvl="0" algn="l" defTabSz="800100">
            <a:lnSpc>
              <a:spcPct val="90000"/>
            </a:lnSpc>
            <a:spcBef>
              <a:spcPct val="0"/>
            </a:spcBef>
            <a:spcAft>
              <a:spcPct val="35000"/>
            </a:spcAft>
            <a:buNone/>
          </a:pPr>
          <a:endParaRPr lang="en-US" sz="300" b="0" kern="1200" dirty="0">
            <a:solidFill>
              <a:schemeClr val="bg1"/>
            </a:solidFill>
            <a:latin typeface="Candara" pitchFamily="34" charset="0"/>
          </a:endParaRPr>
        </a:p>
        <a:p>
          <a:pPr lvl="0" algn="l" defTabSz="800100">
            <a:lnSpc>
              <a:spcPct val="90000"/>
            </a:lnSpc>
            <a:spcBef>
              <a:spcPct val="0"/>
            </a:spcBef>
            <a:spcAft>
              <a:spcPct val="35000"/>
            </a:spcAft>
            <a:buNone/>
          </a:pPr>
          <a:endParaRPr lang="en-US" sz="300" b="0" kern="1200" dirty="0">
            <a:solidFill>
              <a:schemeClr val="bg1"/>
            </a:solidFill>
            <a:latin typeface="Candara" pitchFamily="34" charset="0"/>
          </a:endParaRPr>
        </a:p>
        <a:p>
          <a:pPr lvl="0" algn="l" defTabSz="800100">
            <a:lnSpc>
              <a:spcPct val="90000"/>
            </a:lnSpc>
            <a:spcBef>
              <a:spcPct val="0"/>
            </a:spcBef>
            <a:spcAft>
              <a:spcPct val="35000"/>
            </a:spcAft>
            <a:buNone/>
          </a:pPr>
          <a:endParaRPr lang="en-US" sz="300" b="0" kern="1200" dirty="0">
            <a:solidFill>
              <a:schemeClr val="bg1"/>
            </a:solidFill>
            <a:latin typeface="Candara" pitchFamily="34" charset="0"/>
          </a:endParaRPr>
        </a:p>
        <a:p>
          <a:pPr marL="111125" lvl="0" indent="-111125" algn="l" defTabSz="800100">
            <a:lnSpc>
              <a:spcPct val="90000"/>
            </a:lnSpc>
            <a:spcBef>
              <a:spcPct val="0"/>
            </a:spcBef>
            <a:spcAft>
              <a:spcPct val="35000"/>
            </a:spcAft>
            <a:buNone/>
          </a:pPr>
          <a:r>
            <a:rPr lang="en-US" sz="1800" b="0" kern="1200" dirty="0">
              <a:solidFill>
                <a:schemeClr val="bg1"/>
              </a:solidFill>
              <a:latin typeface="Candara" pitchFamily="34" charset="0"/>
            </a:rPr>
            <a:t>•</a:t>
          </a:r>
          <a:r>
            <a:rPr lang="en-US" sz="1600" b="0" kern="1200" dirty="0">
              <a:solidFill>
                <a:schemeClr val="bg1"/>
              </a:solidFill>
              <a:latin typeface="Candara" pitchFamily="34" charset="0"/>
            </a:rPr>
            <a:t>Launched in August 2015 with RDB  </a:t>
          </a:r>
        </a:p>
        <a:p>
          <a:pPr lvl="0" algn="ctr" defTabSz="800100">
            <a:lnSpc>
              <a:spcPct val="90000"/>
            </a:lnSpc>
            <a:spcBef>
              <a:spcPct val="0"/>
            </a:spcBef>
            <a:spcAft>
              <a:spcPct val="35000"/>
            </a:spcAft>
            <a:buNone/>
          </a:pPr>
          <a:endParaRPr lang="en-US" sz="1200" b="0" kern="1200" dirty="0">
            <a:solidFill>
              <a:schemeClr val="bg1"/>
            </a:solidFill>
            <a:latin typeface="Candara" pitchFamily="34" charset="0"/>
          </a:endParaRPr>
        </a:p>
      </dsp:txBody>
      <dsp:txXfrm>
        <a:off x="4066591" y="1303343"/>
        <a:ext cx="2341588" cy="4024219"/>
      </dsp:txXfrm>
    </dsp:sp>
    <dsp:sp modelId="{80B7A9DB-4E70-4128-ACF5-2C1CC1F4C1F8}">
      <dsp:nvSpPr>
        <dsp:cNvPr id="0" name=""/>
        <dsp:cNvSpPr/>
      </dsp:nvSpPr>
      <dsp:spPr>
        <a:xfrm>
          <a:off x="6408179" y="1303343"/>
          <a:ext cx="1792047" cy="4024219"/>
        </a:xfrm>
        <a:prstGeom prst="rect">
          <a:avLst/>
        </a:prstGeom>
        <a:solidFill>
          <a:schemeClr val="accent3">
            <a:lumMod val="60000"/>
            <a:lumOff val="40000"/>
          </a:schemeClr>
        </a:solidFill>
        <a:ln w="19050" cap="flat" cmpd="sng" algn="ctr">
          <a:solidFill>
            <a:schemeClr val="lt1"/>
          </a:solidFill>
          <a:prstDash val="solid"/>
        </a:ln>
        <a:effectLst/>
      </dsp:spPr>
      <dsp:style>
        <a:lnRef idx="3">
          <a:schemeClr val="lt1"/>
        </a:lnRef>
        <a:fillRef idx="1">
          <a:schemeClr val="accent6"/>
        </a:fillRef>
        <a:effectRef idx="1">
          <a:schemeClr val="accent6"/>
        </a:effectRef>
        <a:fontRef idx="minor">
          <a:schemeClr val="lt1"/>
        </a:fontRef>
      </dsp:style>
      <dsp:txBody>
        <a:bodyPr spcFirstLastPara="0" vert="horz" wrap="square" lIns="68580" tIns="68580" rIns="68580" bIns="68580" numCol="1" spcCol="1270" anchor="t" anchorCtr="0">
          <a:noAutofit/>
        </a:bodyPr>
        <a:lstStyle/>
        <a:p>
          <a:pPr marL="0" lvl="0" indent="0" algn="ctr" defTabSz="800100">
            <a:lnSpc>
              <a:spcPct val="90000"/>
            </a:lnSpc>
            <a:spcBef>
              <a:spcPct val="0"/>
            </a:spcBef>
            <a:spcAft>
              <a:spcPct val="35000"/>
            </a:spcAft>
            <a:buNone/>
          </a:pPr>
          <a:r>
            <a:rPr lang="en-US" sz="1800" b="1" kern="1200" dirty="0">
              <a:solidFill>
                <a:schemeClr val="bg1"/>
              </a:solidFill>
              <a:latin typeface="Candara" pitchFamily="34" charset="0"/>
            </a:rPr>
            <a:t>Common POS Switch (CPS)</a:t>
          </a:r>
        </a:p>
        <a:p>
          <a:pPr marL="0" lvl="0" indent="0" algn="ctr" defTabSz="800100">
            <a:lnSpc>
              <a:spcPct val="90000"/>
            </a:lnSpc>
            <a:spcBef>
              <a:spcPct val="0"/>
            </a:spcBef>
            <a:spcAft>
              <a:spcPts val="0"/>
            </a:spcAft>
            <a:buNone/>
          </a:pPr>
          <a:endParaRPr lang="en-US" sz="700" b="0" kern="1200" dirty="0">
            <a:solidFill>
              <a:schemeClr val="bg1"/>
            </a:solidFill>
            <a:latin typeface="Candara" pitchFamily="34" charset="0"/>
          </a:endParaRPr>
        </a:p>
        <a:p>
          <a:pPr marL="0" lvl="0" indent="0" algn="ctr" defTabSz="800100">
            <a:lnSpc>
              <a:spcPct val="90000"/>
            </a:lnSpc>
            <a:spcBef>
              <a:spcPct val="0"/>
            </a:spcBef>
            <a:spcAft>
              <a:spcPts val="0"/>
            </a:spcAft>
            <a:buNone/>
          </a:pPr>
          <a:endParaRPr lang="en-US" sz="700" b="0" kern="1200" dirty="0">
            <a:solidFill>
              <a:schemeClr val="bg1"/>
            </a:solidFill>
            <a:latin typeface="Candara" pitchFamily="34" charset="0"/>
          </a:endParaRPr>
        </a:p>
        <a:p>
          <a:pPr marL="0" lvl="0" indent="0" algn="ctr" defTabSz="800100">
            <a:lnSpc>
              <a:spcPct val="90000"/>
            </a:lnSpc>
            <a:spcBef>
              <a:spcPct val="0"/>
            </a:spcBef>
            <a:spcAft>
              <a:spcPts val="0"/>
            </a:spcAft>
            <a:buNone/>
          </a:pPr>
          <a:endParaRPr lang="en-US" sz="700" b="0" kern="1200" dirty="0">
            <a:solidFill>
              <a:schemeClr val="bg1"/>
            </a:solidFill>
            <a:latin typeface="Candara" pitchFamily="34" charset="0"/>
          </a:endParaRPr>
        </a:p>
        <a:p>
          <a:pPr marL="0" lvl="0" indent="0" algn="ctr" defTabSz="800100">
            <a:lnSpc>
              <a:spcPct val="90000"/>
            </a:lnSpc>
            <a:spcBef>
              <a:spcPct val="0"/>
            </a:spcBef>
            <a:spcAft>
              <a:spcPts val="0"/>
            </a:spcAft>
            <a:buNone/>
          </a:pPr>
          <a:endParaRPr lang="en-US" sz="700" b="0" kern="1200" dirty="0">
            <a:solidFill>
              <a:schemeClr val="bg1"/>
            </a:solidFill>
            <a:latin typeface="Candara" pitchFamily="34" charset="0"/>
          </a:endParaRPr>
        </a:p>
        <a:p>
          <a:pPr marL="0" lvl="0" indent="0" algn="ctr" defTabSz="800100">
            <a:lnSpc>
              <a:spcPct val="90000"/>
            </a:lnSpc>
            <a:spcBef>
              <a:spcPct val="0"/>
            </a:spcBef>
            <a:spcAft>
              <a:spcPts val="0"/>
            </a:spcAft>
            <a:buNone/>
          </a:pPr>
          <a:endParaRPr lang="en-US" sz="700" b="0" kern="1200" dirty="0">
            <a:solidFill>
              <a:schemeClr val="bg1"/>
            </a:solidFill>
            <a:latin typeface="Candara" pitchFamily="34" charset="0"/>
          </a:endParaRPr>
        </a:p>
        <a:p>
          <a:pPr marL="0" lvl="0" indent="0" algn="ctr" defTabSz="800100">
            <a:lnSpc>
              <a:spcPct val="90000"/>
            </a:lnSpc>
            <a:spcBef>
              <a:spcPct val="0"/>
            </a:spcBef>
            <a:spcAft>
              <a:spcPts val="0"/>
            </a:spcAft>
            <a:buNone/>
          </a:pPr>
          <a:endParaRPr lang="en-US" sz="700" b="0" kern="1200" dirty="0">
            <a:solidFill>
              <a:schemeClr val="bg1"/>
            </a:solidFill>
            <a:latin typeface="Candara" pitchFamily="34" charset="0"/>
          </a:endParaRPr>
        </a:p>
        <a:p>
          <a:pPr marL="0" lvl="0" indent="0" algn="ctr" defTabSz="800100">
            <a:lnSpc>
              <a:spcPct val="90000"/>
            </a:lnSpc>
            <a:spcBef>
              <a:spcPct val="0"/>
            </a:spcBef>
            <a:spcAft>
              <a:spcPts val="0"/>
            </a:spcAft>
            <a:buNone/>
          </a:pPr>
          <a:r>
            <a:rPr lang="en-US" sz="1600" b="0" kern="1200" dirty="0">
              <a:solidFill>
                <a:schemeClr val="bg1"/>
              </a:solidFill>
              <a:latin typeface="Candara" pitchFamily="34" charset="0"/>
            </a:rPr>
            <a:t>Facilitate routing of domestic POS transactions</a:t>
          </a:r>
        </a:p>
        <a:p>
          <a:pPr marL="0" lvl="0" indent="0" algn="ctr" defTabSz="800100">
            <a:lnSpc>
              <a:spcPct val="90000"/>
            </a:lnSpc>
            <a:spcBef>
              <a:spcPct val="0"/>
            </a:spcBef>
            <a:spcAft>
              <a:spcPct val="35000"/>
            </a:spcAft>
            <a:buNone/>
          </a:pPr>
          <a:endParaRPr lang="en-US" sz="300" b="0" kern="1200" dirty="0">
            <a:solidFill>
              <a:schemeClr val="bg1"/>
            </a:solidFill>
            <a:latin typeface="Candara" pitchFamily="34" charset="0"/>
          </a:endParaRPr>
        </a:p>
        <a:p>
          <a:pPr marL="0" lvl="0" indent="0" algn="ctr" defTabSz="800100">
            <a:lnSpc>
              <a:spcPct val="90000"/>
            </a:lnSpc>
            <a:spcBef>
              <a:spcPct val="0"/>
            </a:spcBef>
            <a:spcAft>
              <a:spcPct val="35000"/>
            </a:spcAft>
            <a:buNone/>
          </a:pPr>
          <a:endParaRPr lang="en-US" sz="300" b="0" kern="1200" dirty="0">
            <a:solidFill>
              <a:schemeClr val="bg1"/>
            </a:solidFill>
            <a:latin typeface="Candara" pitchFamily="34" charset="0"/>
          </a:endParaRPr>
        </a:p>
        <a:p>
          <a:pPr marL="0" lvl="0" indent="0" algn="ctr" defTabSz="800100">
            <a:lnSpc>
              <a:spcPct val="90000"/>
            </a:lnSpc>
            <a:spcBef>
              <a:spcPct val="0"/>
            </a:spcBef>
            <a:spcAft>
              <a:spcPct val="35000"/>
            </a:spcAft>
            <a:buNone/>
          </a:pPr>
          <a:endParaRPr lang="en-US" sz="300" b="0" kern="1200" dirty="0">
            <a:solidFill>
              <a:schemeClr val="bg1"/>
            </a:solidFill>
            <a:latin typeface="Candara" pitchFamily="34" charset="0"/>
          </a:endParaRPr>
        </a:p>
        <a:p>
          <a:pPr marL="0" lvl="0" indent="0" algn="ctr" defTabSz="800100">
            <a:lnSpc>
              <a:spcPct val="90000"/>
            </a:lnSpc>
            <a:spcBef>
              <a:spcPct val="0"/>
            </a:spcBef>
            <a:spcAft>
              <a:spcPct val="35000"/>
            </a:spcAft>
            <a:buNone/>
          </a:pPr>
          <a:endParaRPr lang="en-US" sz="300" b="0" kern="1200" dirty="0">
            <a:solidFill>
              <a:schemeClr val="bg1"/>
            </a:solidFill>
            <a:latin typeface="Candara" pitchFamily="34" charset="0"/>
          </a:endParaRPr>
        </a:p>
        <a:p>
          <a:pPr marL="0" lvl="0" indent="0" algn="ctr" defTabSz="800100">
            <a:lnSpc>
              <a:spcPct val="90000"/>
            </a:lnSpc>
            <a:spcBef>
              <a:spcPct val="0"/>
            </a:spcBef>
            <a:spcAft>
              <a:spcPct val="35000"/>
            </a:spcAft>
            <a:buNone/>
          </a:pPr>
          <a:endParaRPr lang="en-US" sz="300" b="0" kern="1200" dirty="0">
            <a:solidFill>
              <a:schemeClr val="bg1"/>
            </a:solidFill>
            <a:latin typeface="Candara" pitchFamily="34" charset="0"/>
          </a:endParaRPr>
        </a:p>
        <a:p>
          <a:pPr marL="0" lvl="0" indent="0" algn="l" defTabSz="800100">
            <a:lnSpc>
              <a:spcPct val="90000"/>
            </a:lnSpc>
            <a:spcBef>
              <a:spcPct val="0"/>
            </a:spcBef>
            <a:spcAft>
              <a:spcPct val="35000"/>
            </a:spcAft>
            <a:buNone/>
          </a:pPr>
          <a:endParaRPr lang="en-US" sz="700" b="0" kern="1200" dirty="0">
            <a:solidFill>
              <a:schemeClr val="bg1"/>
            </a:solidFill>
            <a:latin typeface="Candara" pitchFamily="34" charset="0"/>
          </a:endParaRPr>
        </a:p>
        <a:p>
          <a:pPr marL="0" lvl="0" indent="0" algn="l" defTabSz="800100">
            <a:lnSpc>
              <a:spcPct val="90000"/>
            </a:lnSpc>
            <a:spcBef>
              <a:spcPct val="0"/>
            </a:spcBef>
            <a:spcAft>
              <a:spcPct val="35000"/>
            </a:spcAft>
            <a:buNone/>
          </a:pPr>
          <a:r>
            <a:rPr lang="en-US" sz="1600" b="0" kern="1200" dirty="0">
              <a:solidFill>
                <a:schemeClr val="bg1"/>
              </a:solidFill>
              <a:latin typeface="Candara" pitchFamily="34" charset="0"/>
            </a:rPr>
            <a:t>• To be implemented</a:t>
          </a:r>
        </a:p>
      </dsp:txBody>
      <dsp:txXfrm>
        <a:off x="6408179" y="1303343"/>
        <a:ext cx="1792047" cy="4024219"/>
      </dsp:txXfrm>
    </dsp:sp>
    <dsp:sp modelId="{1BF4033C-74A4-475B-86E5-4CCA52EA5B6D}">
      <dsp:nvSpPr>
        <dsp:cNvPr id="0" name=""/>
        <dsp:cNvSpPr/>
      </dsp:nvSpPr>
      <dsp:spPr>
        <a:xfrm>
          <a:off x="8173393" y="1293261"/>
          <a:ext cx="2082983" cy="4044383"/>
        </a:xfrm>
        <a:prstGeom prst="rect">
          <a:avLst/>
        </a:prstGeom>
        <a:solidFill>
          <a:schemeClr val="accent3">
            <a:lumMod val="60000"/>
            <a:lumOff val="40000"/>
          </a:schemeClr>
        </a:solidFill>
        <a:ln w="19050" cap="flat" cmpd="sng" algn="ctr">
          <a:solidFill>
            <a:schemeClr val="lt1"/>
          </a:solidFill>
          <a:prstDash val="solid"/>
        </a:ln>
        <a:effectLst/>
      </dsp:spPr>
      <dsp:style>
        <a:lnRef idx="3">
          <a:schemeClr val="lt1"/>
        </a:lnRef>
        <a:fillRef idx="1">
          <a:schemeClr val="accent6"/>
        </a:fillRef>
        <a:effectRef idx="1">
          <a:schemeClr val="accent6"/>
        </a:effectRef>
        <a:fontRef idx="minor">
          <a:schemeClr val="lt1"/>
        </a:fontRef>
      </dsp:style>
      <dsp:txBody>
        <a:bodyPr spcFirstLastPara="0" vert="horz" wrap="square" lIns="68580" tIns="68580" rIns="68580" bIns="68580" numCol="1" spcCol="1270" anchor="t" anchorCtr="0">
          <a:noAutofit/>
        </a:bodyPr>
        <a:lstStyle/>
        <a:p>
          <a:pPr marL="0" lvl="0" indent="0" algn="ctr" defTabSz="800100">
            <a:lnSpc>
              <a:spcPct val="90000"/>
            </a:lnSpc>
            <a:spcBef>
              <a:spcPct val="0"/>
            </a:spcBef>
            <a:spcAft>
              <a:spcPct val="35000"/>
            </a:spcAft>
            <a:buNone/>
          </a:pPr>
          <a:r>
            <a:rPr lang="en-US" sz="1800" b="1" kern="1200" dirty="0">
              <a:solidFill>
                <a:schemeClr val="bg1"/>
              </a:solidFill>
              <a:latin typeface="Candara" pitchFamily="34" charset="0"/>
            </a:rPr>
            <a:t>Common Mobile Switch (</a:t>
          </a:r>
          <a:r>
            <a:rPr lang="en-US" sz="1800" b="1" kern="1200" dirty="0" err="1">
              <a:solidFill>
                <a:schemeClr val="bg1"/>
              </a:solidFill>
              <a:latin typeface="Candara" pitchFamily="34" charset="0"/>
            </a:rPr>
            <a:t>CMobS</a:t>
          </a:r>
          <a:r>
            <a:rPr lang="en-US" sz="1800" b="1" kern="1200" dirty="0">
              <a:solidFill>
                <a:schemeClr val="bg1"/>
              </a:solidFill>
              <a:latin typeface="Candara" pitchFamily="34" charset="0"/>
            </a:rPr>
            <a:t>)</a:t>
          </a:r>
          <a:endParaRPr lang="en-US" sz="1600" b="0" kern="1200" dirty="0">
            <a:solidFill>
              <a:schemeClr val="bg1"/>
            </a:solidFill>
            <a:latin typeface="Candara" pitchFamily="34" charset="0"/>
          </a:endParaRPr>
        </a:p>
        <a:p>
          <a:pPr marL="0" lvl="0" indent="0" algn="ctr" defTabSz="800100">
            <a:lnSpc>
              <a:spcPct val="90000"/>
            </a:lnSpc>
            <a:spcBef>
              <a:spcPct val="0"/>
            </a:spcBef>
            <a:spcAft>
              <a:spcPct val="35000"/>
            </a:spcAft>
            <a:buNone/>
          </a:pPr>
          <a:endParaRPr lang="en-US" sz="1600" b="0" kern="1200" dirty="0">
            <a:solidFill>
              <a:schemeClr val="bg1"/>
            </a:solidFill>
            <a:latin typeface="Candara" pitchFamily="34" charset="0"/>
          </a:endParaRPr>
        </a:p>
        <a:p>
          <a:pPr marL="0" lvl="0" indent="0" algn="ctr" defTabSz="800100">
            <a:lnSpc>
              <a:spcPct val="90000"/>
            </a:lnSpc>
            <a:spcBef>
              <a:spcPct val="0"/>
            </a:spcBef>
            <a:spcAft>
              <a:spcPct val="35000"/>
            </a:spcAft>
            <a:buNone/>
          </a:pPr>
          <a:endParaRPr lang="en-US" sz="1600" b="0" kern="1200" dirty="0">
            <a:solidFill>
              <a:schemeClr val="bg1"/>
            </a:solidFill>
            <a:latin typeface="Candara" pitchFamily="34" charset="0"/>
          </a:endParaRPr>
        </a:p>
        <a:p>
          <a:pPr marL="0" lvl="0" indent="0" algn="ctr" defTabSz="800100">
            <a:lnSpc>
              <a:spcPct val="90000"/>
            </a:lnSpc>
            <a:spcBef>
              <a:spcPct val="0"/>
            </a:spcBef>
            <a:spcAft>
              <a:spcPct val="35000"/>
            </a:spcAft>
            <a:buNone/>
          </a:pPr>
          <a:r>
            <a:rPr lang="en-US" sz="1600" b="0" kern="1200" dirty="0">
              <a:solidFill>
                <a:schemeClr val="bg1"/>
              </a:solidFill>
              <a:latin typeface="Candara" pitchFamily="34" charset="0"/>
            </a:rPr>
            <a:t>Facilitate mobile wallet transactions</a:t>
          </a:r>
          <a:endParaRPr lang="en-US" sz="300" b="0" kern="1200" dirty="0">
            <a:solidFill>
              <a:schemeClr val="bg1"/>
            </a:solidFill>
            <a:latin typeface="Candara" pitchFamily="34" charset="0"/>
          </a:endParaRPr>
        </a:p>
        <a:p>
          <a:pPr marL="0" lvl="0" indent="0" algn="ctr" defTabSz="800100">
            <a:lnSpc>
              <a:spcPct val="90000"/>
            </a:lnSpc>
            <a:spcBef>
              <a:spcPct val="0"/>
            </a:spcBef>
            <a:spcAft>
              <a:spcPct val="35000"/>
            </a:spcAft>
            <a:buNone/>
          </a:pPr>
          <a:endParaRPr lang="en-US" sz="300" b="0" kern="1200" dirty="0">
            <a:solidFill>
              <a:schemeClr val="bg1"/>
            </a:solidFill>
            <a:latin typeface="Candara" pitchFamily="34" charset="0"/>
          </a:endParaRPr>
        </a:p>
        <a:p>
          <a:pPr marL="0" lvl="0" indent="0" algn="ctr" defTabSz="800100">
            <a:lnSpc>
              <a:spcPct val="90000"/>
            </a:lnSpc>
            <a:spcBef>
              <a:spcPct val="0"/>
            </a:spcBef>
            <a:spcAft>
              <a:spcPct val="35000"/>
            </a:spcAft>
            <a:buNone/>
          </a:pPr>
          <a:endParaRPr lang="en-US" sz="300" b="0" kern="1200" dirty="0">
            <a:solidFill>
              <a:schemeClr val="bg1"/>
            </a:solidFill>
            <a:latin typeface="Candara" pitchFamily="34" charset="0"/>
          </a:endParaRPr>
        </a:p>
        <a:p>
          <a:pPr marL="0" lvl="0" indent="0" algn="ctr" defTabSz="800100">
            <a:lnSpc>
              <a:spcPct val="90000"/>
            </a:lnSpc>
            <a:spcBef>
              <a:spcPct val="0"/>
            </a:spcBef>
            <a:spcAft>
              <a:spcPct val="35000"/>
            </a:spcAft>
            <a:buNone/>
          </a:pPr>
          <a:endParaRPr lang="en-US" sz="300" b="0" kern="1200" dirty="0">
            <a:solidFill>
              <a:schemeClr val="bg1"/>
            </a:solidFill>
            <a:latin typeface="Candara" pitchFamily="34" charset="0"/>
          </a:endParaRPr>
        </a:p>
        <a:p>
          <a:pPr marL="0" lvl="0" indent="0" algn="ctr" defTabSz="800100">
            <a:lnSpc>
              <a:spcPct val="90000"/>
            </a:lnSpc>
            <a:spcBef>
              <a:spcPct val="0"/>
            </a:spcBef>
            <a:spcAft>
              <a:spcPct val="35000"/>
            </a:spcAft>
            <a:buNone/>
          </a:pPr>
          <a:endParaRPr lang="en-US" sz="300" b="0" kern="1200" dirty="0">
            <a:solidFill>
              <a:schemeClr val="bg1"/>
            </a:solidFill>
            <a:latin typeface="Candara" pitchFamily="34" charset="0"/>
          </a:endParaRPr>
        </a:p>
        <a:p>
          <a:pPr marL="0" lvl="0" indent="0" algn="ctr" defTabSz="800100">
            <a:lnSpc>
              <a:spcPct val="90000"/>
            </a:lnSpc>
            <a:spcBef>
              <a:spcPct val="0"/>
            </a:spcBef>
            <a:spcAft>
              <a:spcPct val="35000"/>
            </a:spcAft>
            <a:buNone/>
          </a:pPr>
          <a:endParaRPr lang="en-US" sz="300" b="0" kern="1200" dirty="0">
            <a:solidFill>
              <a:schemeClr val="bg1"/>
            </a:solidFill>
            <a:latin typeface="Candara" pitchFamily="34" charset="0"/>
          </a:endParaRPr>
        </a:p>
        <a:p>
          <a:pPr marL="0" lvl="0" indent="0" algn="ctr" defTabSz="800100">
            <a:lnSpc>
              <a:spcPct val="90000"/>
            </a:lnSpc>
            <a:spcBef>
              <a:spcPct val="0"/>
            </a:spcBef>
            <a:spcAft>
              <a:spcPct val="35000"/>
            </a:spcAft>
            <a:buNone/>
          </a:pPr>
          <a:endParaRPr lang="en-US" sz="300" b="0" kern="1200" dirty="0">
            <a:solidFill>
              <a:schemeClr val="bg1"/>
            </a:solidFill>
            <a:latin typeface="Candara" pitchFamily="34" charset="0"/>
          </a:endParaRPr>
        </a:p>
        <a:p>
          <a:pPr marL="0" lvl="0" indent="0" algn="ctr" defTabSz="800100">
            <a:lnSpc>
              <a:spcPct val="90000"/>
            </a:lnSpc>
            <a:spcBef>
              <a:spcPct val="0"/>
            </a:spcBef>
            <a:spcAft>
              <a:spcPct val="35000"/>
            </a:spcAft>
            <a:buNone/>
          </a:pPr>
          <a:endParaRPr lang="en-US" sz="300" b="0" kern="1200" dirty="0">
            <a:solidFill>
              <a:schemeClr val="bg1"/>
            </a:solidFill>
            <a:latin typeface="Candara" pitchFamily="34" charset="0"/>
          </a:endParaRPr>
        </a:p>
        <a:p>
          <a:pPr marL="0" lvl="0" indent="0" algn="ctr" defTabSz="800100">
            <a:lnSpc>
              <a:spcPct val="90000"/>
            </a:lnSpc>
            <a:spcBef>
              <a:spcPct val="0"/>
            </a:spcBef>
            <a:spcAft>
              <a:spcPct val="35000"/>
            </a:spcAft>
            <a:buNone/>
          </a:pPr>
          <a:endParaRPr lang="en-US" sz="300" b="0" kern="1200" dirty="0">
            <a:solidFill>
              <a:schemeClr val="bg1"/>
            </a:solidFill>
            <a:latin typeface="Candara" pitchFamily="34" charset="0"/>
          </a:endParaRPr>
        </a:p>
        <a:p>
          <a:pPr marL="0" lvl="0" indent="0" algn="ctr" defTabSz="800100">
            <a:lnSpc>
              <a:spcPct val="90000"/>
            </a:lnSpc>
            <a:spcBef>
              <a:spcPct val="0"/>
            </a:spcBef>
            <a:spcAft>
              <a:spcPct val="35000"/>
            </a:spcAft>
            <a:buNone/>
          </a:pPr>
          <a:endParaRPr lang="en-US" sz="300" b="0" kern="1200" dirty="0">
            <a:solidFill>
              <a:schemeClr val="bg1"/>
            </a:solidFill>
            <a:latin typeface="Candara" pitchFamily="34" charset="0"/>
          </a:endParaRPr>
        </a:p>
        <a:p>
          <a:pPr marL="0" lvl="0" indent="0" algn="l" defTabSz="800100">
            <a:lnSpc>
              <a:spcPct val="90000"/>
            </a:lnSpc>
            <a:spcBef>
              <a:spcPct val="0"/>
            </a:spcBef>
            <a:spcAft>
              <a:spcPct val="35000"/>
            </a:spcAft>
            <a:buNone/>
          </a:pPr>
          <a:r>
            <a:rPr lang="en-US" sz="1600" b="0" kern="1200" dirty="0">
              <a:solidFill>
                <a:schemeClr val="bg1"/>
              </a:solidFill>
              <a:latin typeface="Candara" pitchFamily="34" charset="0"/>
            </a:rPr>
            <a:t>• To be implemented</a:t>
          </a:r>
        </a:p>
      </dsp:txBody>
      <dsp:txXfrm>
        <a:off x="8173393" y="1293261"/>
        <a:ext cx="2082983" cy="4044383"/>
      </dsp:txXfrm>
    </dsp:sp>
    <dsp:sp modelId="{406151E3-8E47-4E96-BE95-DD5E7B6B8DC0}">
      <dsp:nvSpPr>
        <dsp:cNvPr id="0" name=""/>
        <dsp:cNvSpPr/>
      </dsp:nvSpPr>
      <dsp:spPr>
        <a:xfrm>
          <a:off x="0" y="5283852"/>
          <a:ext cx="10259121" cy="199260"/>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9FA2B6-E5F9-4370-9624-5B99209BC1E6}" type="datetimeFigureOut">
              <a:rPr lang="en-US" smtClean="0"/>
              <a:t>09-Aug-18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222B0C-78B7-44FB-8164-9F7E839D2941}" type="slidenum">
              <a:rPr lang="en-US" smtClean="0"/>
              <a:t>‹#›</a:t>
            </a:fld>
            <a:endParaRPr lang="en-US"/>
          </a:p>
        </p:txBody>
      </p:sp>
    </p:spTree>
    <p:extLst>
      <p:ext uri="{BB962C8B-B14F-4D97-AF65-F5344CB8AC3E}">
        <p14:creationId xmlns:p14="http://schemas.microsoft.com/office/powerpoint/2010/main" val="23258826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059B248-3501-4247-AC9F-0BA09A80FA67}" type="slidenum">
              <a:rPr lang="en-US" smtClean="0"/>
              <a:pPr>
                <a:defRPr/>
              </a:pPr>
              <a:t>10</a:t>
            </a:fld>
            <a:endParaRPr lang="en-US" dirty="0"/>
          </a:p>
        </p:txBody>
      </p:sp>
    </p:spTree>
    <p:extLst>
      <p:ext uri="{BB962C8B-B14F-4D97-AF65-F5344CB8AC3E}">
        <p14:creationId xmlns:p14="http://schemas.microsoft.com/office/powerpoint/2010/main" val="27723852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059B248-3501-4247-AC9F-0BA09A80FA67}" type="slidenum">
              <a:rPr lang="en-US" smtClean="0"/>
              <a:pPr>
                <a:defRPr/>
              </a:pPr>
              <a:t>12</a:t>
            </a:fld>
            <a:endParaRPr lang="en-US" dirty="0"/>
          </a:p>
        </p:txBody>
      </p:sp>
    </p:spTree>
    <p:extLst>
      <p:ext uri="{BB962C8B-B14F-4D97-AF65-F5344CB8AC3E}">
        <p14:creationId xmlns:p14="http://schemas.microsoft.com/office/powerpoint/2010/main" val="11945869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059B248-3501-4247-AC9F-0BA09A80FA67}" type="slidenum">
              <a:rPr lang="en-US" smtClean="0"/>
              <a:pPr>
                <a:defRPr/>
              </a:pPr>
              <a:t>15</a:t>
            </a:fld>
            <a:endParaRPr lang="en-US" dirty="0"/>
          </a:p>
        </p:txBody>
      </p:sp>
    </p:spTree>
    <p:extLst>
      <p:ext uri="{BB962C8B-B14F-4D97-AF65-F5344CB8AC3E}">
        <p14:creationId xmlns:p14="http://schemas.microsoft.com/office/powerpoint/2010/main" val="39677800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059B248-3501-4247-AC9F-0BA09A80FA67}" type="slidenum">
              <a:rPr lang="en-US" smtClean="0"/>
              <a:pPr>
                <a:defRPr/>
              </a:pPr>
              <a:t>16</a:t>
            </a:fld>
            <a:endParaRPr lang="en-US" dirty="0"/>
          </a:p>
        </p:txBody>
      </p:sp>
    </p:spTree>
    <p:extLst>
      <p:ext uri="{BB962C8B-B14F-4D97-AF65-F5344CB8AC3E}">
        <p14:creationId xmlns:p14="http://schemas.microsoft.com/office/powerpoint/2010/main" val="1156584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059B248-3501-4247-AC9F-0BA09A80FA67}" type="slidenum">
              <a:rPr lang="en-US" smtClean="0"/>
              <a:pPr>
                <a:defRPr/>
              </a:pPr>
              <a:t>23</a:t>
            </a:fld>
            <a:endParaRPr lang="en-US" dirty="0"/>
          </a:p>
        </p:txBody>
      </p:sp>
    </p:spTree>
    <p:extLst>
      <p:ext uri="{BB962C8B-B14F-4D97-AF65-F5344CB8AC3E}">
        <p14:creationId xmlns:p14="http://schemas.microsoft.com/office/powerpoint/2010/main" val="32081965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B955263-95CA-4ADC-A5FA-2BF871BB095C}" type="datetime1">
              <a:rPr lang="en-US" smtClean="0"/>
              <a:t>09-Aug-18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C9575AB7-FF26-4388-B2BE-826190F110FC}" type="slidenum">
              <a:rPr lang="en-US" smtClean="0"/>
              <a:t>‹#›</a:t>
            </a:fld>
            <a:endParaRPr lang="en-US"/>
          </a:p>
        </p:txBody>
      </p:sp>
    </p:spTree>
    <p:extLst>
      <p:ext uri="{BB962C8B-B14F-4D97-AF65-F5344CB8AC3E}">
        <p14:creationId xmlns:p14="http://schemas.microsoft.com/office/powerpoint/2010/main" val="2229848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14BE2CC-2A1C-4694-BD38-18F675A108B6}" type="datetime1">
              <a:rPr lang="en-US" smtClean="0"/>
              <a:t>09-Aug-18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C9575AB7-FF26-4388-B2BE-826190F110FC}" type="slidenum">
              <a:rPr lang="en-US" smtClean="0"/>
              <a:t>‹#›</a:t>
            </a:fld>
            <a:endParaRPr lang="en-US"/>
          </a:p>
        </p:txBody>
      </p:sp>
    </p:spTree>
    <p:extLst>
      <p:ext uri="{BB962C8B-B14F-4D97-AF65-F5344CB8AC3E}">
        <p14:creationId xmlns:p14="http://schemas.microsoft.com/office/powerpoint/2010/main" val="2080818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FED29D2-5AC1-48CD-8687-D77EAFD5FCC3}" type="datetime1">
              <a:rPr lang="en-US" smtClean="0"/>
              <a:t>09-Aug-18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C9575AB7-FF26-4388-B2BE-826190F110FC}" type="slidenum">
              <a:rPr lang="en-US" smtClean="0"/>
              <a:t>‹#›</a:t>
            </a:fld>
            <a:endParaRPr lang="en-US"/>
          </a:p>
        </p:txBody>
      </p:sp>
    </p:spTree>
    <p:extLst>
      <p:ext uri="{BB962C8B-B14F-4D97-AF65-F5344CB8AC3E}">
        <p14:creationId xmlns:p14="http://schemas.microsoft.com/office/powerpoint/2010/main" val="4865599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4EAF05B-ADF7-4F95-B91E-CA0246140494}" type="datetime1">
              <a:rPr lang="en-US" smtClean="0"/>
              <a:t>09-Aug-18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C9575AB7-FF26-4388-B2BE-826190F110FC}"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23566807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DB2C0A2-7A31-4353-B8B5-5ED40E283C4B}" type="datetime1">
              <a:rPr lang="en-US" smtClean="0"/>
              <a:t>09-Aug-18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C9575AB7-FF26-4388-B2BE-826190F110FC}" type="slidenum">
              <a:rPr lang="en-US" smtClean="0"/>
              <a:t>‹#›</a:t>
            </a:fld>
            <a:endParaRPr lang="en-US"/>
          </a:p>
        </p:txBody>
      </p:sp>
    </p:spTree>
    <p:extLst>
      <p:ext uri="{BB962C8B-B14F-4D97-AF65-F5344CB8AC3E}">
        <p14:creationId xmlns:p14="http://schemas.microsoft.com/office/powerpoint/2010/main" val="40415727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D30DF265-E49D-44CF-8011-61B67C911F76}" type="datetime1">
              <a:rPr lang="en-US" smtClean="0"/>
              <a:t>09-Aug-18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575AB7-FF26-4388-B2BE-826190F110FC}" type="slidenum">
              <a:rPr lang="en-US" smtClean="0"/>
              <a:t>‹#›</a:t>
            </a:fld>
            <a:endParaRPr lang="en-US"/>
          </a:p>
        </p:txBody>
      </p:sp>
    </p:spTree>
    <p:extLst>
      <p:ext uri="{BB962C8B-B14F-4D97-AF65-F5344CB8AC3E}">
        <p14:creationId xmlns:p14="http://schemas.microsoft.com/office/powerpoint/2010/main" val="19711271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09B099AF-E254-4D23-8CB2-49695215B658}" type="datetime1">
              <a:rPr lang="en-US" smtClean="0"/>
              <a:t>09-Aug-18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575AB7-FF26-4388-B2BE-826190F110FC}" type="slidenum">
              <a:rPr lang="en-US" smtClean="0"/>
              <a:t>‹#›</a:t>
            </a:fld>
            <a:endParaRPr lang="en-US"/>
          </a:p>
        </p:txBody>
      </p:sp>
    </p:spTree>
    <p:extLst>
      <p:ext uri="{BB962C8B-B14F-4D97-AF65-F5344CB8AC3E}">
        <p14:creationId xmlns:p14="http://schemas.microsoft.com/office/powerpoint/2010/main" val="10099438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BCDC82-3D28-451C-BEAC-3259C6AE3912}" type="datetime1">
              <a:rPr lang="en-US" smtClean="0"/>
              <a:t>09-Aug-18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575AB7-FF26-4388-B2BE-826190F110FC}" type="slidenum">
              <a:rPr lang="en-US" smtClean="0"/>
              <a:t>‹#›</a:t>
            </a:fld>
            <a:endParaRPr lang="en-US"/>
          </a:p>
        </p:txBody>
      </p:sp>
    </p:spTree>
    <p:extLst>
      <p:ext uri="{BB962C8B-B14F-4D97-AF65-F5344CB8AC3E}">
        <p14:creationId xmlns:p14="http://schemas.microsoft.com/office/powerpoint/2010/main" val="11859838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4A6FDB98-362F-48CF-974F-06A65F94F50C}" type="datetime1">
              <a:rPr lang="en-US" smtClean="0"/>
              <a:t>09-Aug-18</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C9575AB7-FF26-4388-B2BE-826190F110FC}" type="slidenum">
              <a:rPr lang="en-US" smtClean="0"/>
              <a:t>‹#›</a:t>
            </a:fld>
            <a:endParaRPr lang="en-US"/>
          </a:p>
        </p:txBody>
      </p:sp>
    </p:spTree>
    <p:extLst>
      <p:ext uri="{BB962C8B-B14F-4D97-AF65-F5344CB8AC3E}">
        <p14:creationId xmlns:p14="http://schemas.microsoft.com/office/powerpoint/2010/main" val="2712721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5E971E-F9C2-4BE7-9173-39D4CEEC0A4F}" type="datetime1">
              <a:rPr lang="en-US" smtClean="0"/>
              <a:t>09-Aug-18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753227"/>
            <a:ext cx="1459368" cy="1090789"/>
          </a:xfrm>
        </p:spPr>
        <p:txBody>
          <a:bodyPr/>
          <a:lstStyle/>
          <a:p>
            <a:r>
              <a:rPr lang="en-US" dirty="0"/>
              <a:t>     </a:t>
            </a:r>
            <a:fld id="{C9575AB7-FF26-4388-B2BE-826190F110FC}" type="slidenum">
              <a:rPr lang="en-US" smtClean="0"/>
              <a:pPr/>
              <a:t>‹#›</a:t>
            </a:fld>
            <a:endParaRPr lang="en-US" dirty="0"/>
          </a:p>
        </p:txBody>
      </p:sp>
    </p:spTree>
    <p:extLst>
      <p:ext uri="{BB962C8B-B14F-4D97-AF65-F5344CB8AC3E}">
        <p14:creationId xmlns:p14="http://schemas.microsoft.com/office/powerpoint/2010/main" val="153925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2A888A2-CBCA-45F4-B477-6C1085AF4955}" type="datetime1">
              <a:rPr lang="en-US" smtClean="0"/>
              <a:t>09-Aug-18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C9575AB7-FF26-4388-B2BE-826190F110FC}" type="slidenum">
              <a:rPr lang="en-US" smtClean="0"/>
              <a:t>‹#›</a:t>
            </a:fld>
            <a:endParaRPr lang="en-US"/>
          </a:p>
        </p:txBody>
      </p:sp>
    </p:spTree>
    <p:extLst>
      <p:ext uri="{BB962C8B-B14F-4D97-AF65-F5344CB8AC3E}">
        <p14:creationId xmlns:p14="http://schemas.microsoft.com/office/powerpoint/2010/main" val="1797405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82CB2E2-DC43-49F8-A129-D439DF92737D}" type="datetime1">
              <a:rPr lang="en-US" smtClean="0"/>
              <a:t>09-Aug-18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575AB7-FF26-4388-B2BE-826190F110FC}" type="slidenum">
              <a:rPr lang="en-US" smtClean="0"/>
              <a:t>‹#›</a:t>
            </a:fld>
            <a:endParaRPr lang="en-US"/>
          </a:p>
        </p:txBody>
      </p:sp>
    </p:spTree>
    <p:extLst>
      <p:ext uri="{BB962C8B-B14F-4D97-AF65-F5344CB8AC3E}">
        <p14:creationId xmlns:p14="http://schemas.microsoft.com/office/powerpoint/2010/main" val="332345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A9C0E04-6BF1-4665-A9CA-3CC33CE7064F}" type="datetime1">
              <a:rPr lang="en-US" smtClean="0"/>
              <a:t>09-Aug-18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575AB7-FF26-4388-B2BE-826190F110FC}" type="slidenum">
              <a:rPr lang="en-US" smtClean="0"/>
              <a:t>‹#›</a:t>
            </a:fld>
            <a:endParaRPr lang="en-US"/>
          </a:p>
        </p:txBody>
      </p:sp>
    </p:spTree>
    <p:extLst>
      <p:ext uri="{BB962C8B-B14F-4D97-AF65-F5344CB8AC3E}">
        <p14:creationId xmlns:p14="http://schemas.microsoft.com/office/powerpoint/2010/main" val="4287576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9731BF-F204-49F1-899D-070285E9BFA1}" type="datetime1">
              <a:rPr lang="en-US" smtClean="0"/>
              <a:t>09-Aug-18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575AB7-FF26-4388-B2BE-826190F110FC}" type="slidenum">
              <a:rPr lang="en-US" smtClean="0"/>
              <a:t>‹#›</a:t>
            </a:fld>
            <a:endParaRPr lang="en-US"/>
          </a:p>
        </p:txBody>
      </p:sp>
    </p:spTree>
    <p:extLst>
      <p:ext uri="{BB962C8B-B14F-4D97-AF65-F5344CB8AC3E}">
        <p14:creationId xmlns:p14="http://schemas.microsoft.com/office/powerpoint/2010/main" val="416629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FD6DD1D-1BDE-468D-BAAC-C9C30ABF401C}" type="datetime1">
              <a:rPr lang="en-US" smtClean="0"/>
              <a:t>09-Aug-18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575AB7-FF26-4388-B2BE-826190F110FC}" type="slidenum">
              <a:rPr lang="en-US" smtClean="0"/>
              <a:t>‹#›</a:t>
            </a:fld>
            <a:endParaRPr lang="en-US"/>
          </a:p>
        </p:txBody>
      </p:sp>
    </p:spTree>
    <p:extLst>
      <p:ext uri="{BB962C8B-B14F-4D97-AF65-F5344CB8AC3E}">
        <p14:creationId xmlns:p14="http://schemas.microsoft.com/office/powerpoint/2010/main" val="3292293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1ED24A5-E608-42FD-970B-0A5EF7C0CFB6}" type="datetime1">
              <a:rPr lang="en-US" smtClean="0"/>
              <a:t>09-Aug-18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575AB7-FF26-4388-B2BE-826190F110FC}" type="slidenum">
              <a:rPr lang="en-US" smtClean="0"/>
              <a:t>‹#›</a:t>
            </a:fld>
            <a:endParaRPr lang="en-US"/>
          </a:p>
        </p:txBody>
      </p:sp>
    </p:spTree>
    <p:extLst>
      <p:ext uri="{BB962C8B-B14F-4D97-AF65-F5344CB8AC3E}">
        <p14:creationId xmlns:p14="http://schemas.microsoft.com/office/powerpoint/2010/main" val="2301679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86E69E0-71E7-4E70-AE14-8E98ABA6B944}" type="datetime1">
              <a:rPr lang="en-US" smtClean="0"/>
              <a:t>09-Aug-18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575AB7-FF26-4388-B2BE-826190F110FC}" type="slidenum">
              <a:rPr lang="en-US" smtClean="0"/>
              <a:t>‹#›</a:t>
            </a:fld>
            <a:endParaRPr lang="en-US"/>
          </a:p>
        </p:txBody>
      </p:sp>
    </p:spTree>
    <p:extLst>
      <p:ext uri="{BB962C8B-B14F-4D97-AF65-F5344CB8AC3E}">
        <p14:creationId xmlns:p14="http://schemas.microsoft.com/office/powerpoint/2010/main" val="447874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C5F7CA0-9AAC-4180-95F4-201ADE5E1D82}" type="datetime1">
              <a:rPr lang="en-US" smtClean="0"/>
              <a:t>09-Aug-18</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C9575AB7-FF26-4388-B2BE-826190F110FC}" type="slidenum">
              <a:rPr lang="en-US" smtClean="0"/>
              <a:t>‹#›</a:t>
            </a:fld>
            <a:endParaRPr lang="en-US"/>
          </a:p>
        </p:txBody>
      </p:sp>
    </p:spTree>
    <p:extLst>
      <p:ext uri="{BB962C8B-B14F-4D97-AF65-F5344CB8AC3E}">
        <p14:creationId xmlns:p14="http://schemas.microsoft.com/office/powerpoint/2010/main" val="10608725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06E18-0271-46B4-935B-3FD783C68B60}"/>
              </a:ext>
            </a:extLst>
          </p:cNvPr>
          <p:cNvSpPr>
            <a:spLocks noGrp="1"/>
          </p:cNvSpPr>
          <p:nvPr>
            <p:ph type="ctrTitle"/>
          </p:nvPr>
        </p:nvSpPr>
        <p:spPr>
          <a:xfrm>
            <a:off x="0" y="2733709"/>
            <a:ext cx="8824456" cy="1373070"/>
          </a:xfrm>
        </p:spPr>
        <p:txBody>
          <a:bodyPr>
            <a:noAutofit/>
          </a:bodyPr>
          <a:lstStyle/>
          <a:p>
            <a:r>
              <a:rPr lang="en-US" sz="3600" b="1" dirty="0"/>
              <a:t>The National Payment System in</a:t>
            </a:r>
            <a:br>
              <a:rPr lang="en-US" sz="3600" b="1" dirty="0"/>
            </a:br>
            <a:r>
              <a:rPr lang="en-US" sz="3600" b="1" dirty="0"/>
              <a:t> Sri Lanka </a:t>
            </a:r>
            <a:endParaRPr lang="en-US" sz="3600" dirty="0"/>
          </a:p>
        </p:txBody>
      </p:sp>
      <p:sp>
        <p:nvSpPr>
          <p:cNvPr id="3" name="Subtitle 2">
            <a:extLst>
              <a:ext uri="{FF2B5EF4-FFF2-40B4-BE49-F238E27FC236}">
                <a16:creationId xmlns:a16="http://schemas.microsoft.com/office/drawing/2014/main" id="{D22D43E3-75F3-4133-9B9D-8699683F356F}"/>
              </a:ext>
            </a:extLst>
          </p:cNvPr>
          <p:cNvSpPr>
            <a:spLocks noGrp="1"/>
          </p:cNvSpPr>
          <p:nvPr>
            <p:ph type="subTitle" idx="1"/>
          </p:nvPr>
        </p:nvSpPr>
        <p:spPr/>
        <p:txBody>
          <a:bodyPr>
            <a:normAutofit lnSpcReduction="10000"/>
          </a:bodyPr>
          <a:lstStyle/>
          <a:p>
            <a:r>
              <a:rPr lang="en-US" dirty="0"/>
              <a:t>D Kumaratunge</a:t>
            </a:r>
          </a:p>
          <a:p>
            <a:r>
              <a:rPr lang="en-US" dirty="0"/>
              <a:t>Director- Payments and Settlements</a:t>
            </a:r>
          </a:p>
          <a:p>
            <a:r>
              <a:rPr lang="en-US" dirty="0"/>
              <a:t>Central Bank of Sri Lanka</a:t>
            </a:r>
          </a:p>
        </p:txBody>
      </p:sp>
    </p:spTree>
    <p:extLst>
      <p:ext uri="{BB962C8B-B14F-4D97-AF65-F5344CB8AC3E}">
        <p14:creationId xmlns:p14="http://schemas.microsoft.com/office/powerpoint/2010/main" val="205074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594150833"/>
              </p:ext>
            </p:extLst>
          </p:nvPr>
        </p:nvGraphicFramePr>
        <p:xfrm>
          <a:off x="680321" y="2113156"/>
          <a:ext cx="10848279" cy="3807510"/>
        </p:xfrm>
        <a:graphic>
          <a:graphicData uri="http://schemas.openxmlformats.org/drawingml/2006/table">
            <a:tbl>
              <a:tblPr firstRow="1" bandRow="1">
                <a:tableStyleId>{08FB837D-C827-4EFA-A057-4D05807E0F7C}</a:tableStyleId>
              </a:tblPr>
              <a:tblGrid>
                <a:gridCol w="5602559">
                  <a:extLst>
                    <a:ext uri="{9D8B030D-6E8A-4147-A177-3AD203B41FA5}">
                      <a16:colId xmlns:a16="http://schemas.microsoft.com/office/drawing/2014/main" val="20000"/>
                    </a:ext>
                  </a:extLst>
                </a:gridCol>
                <a:gridCol w="5245720">
                  <a:extLst>
                    <a:ext uri="{9D8B030D-6E8A-4147-A177-3AD203B41FA5}">
                      <a16:colId xmlns:a16="http://schemas.microsoft.com/office/drawing/2014/main" val="20001"/>
                    </a:ext>
                  </a:extLst>
                </a:gridCol>
              </a:tblGrid>
              <a:tr h="393898">
                <a:tc>
                  <a:txBody>
                    <a:bodyPr/>
                    <a:lstStyle/>
                    <a:p>
                      <a:pPr algn="ctr"/>
                      <a:r>
                        <a:rPr lang="en-US" sz="2200" dirty="0"/>
                        <a:t>Credit Transfers</a:t>
                      </a:r>
                    </a:p>
                  </a:txBody>
                  <a:tcPr/>
                </a:tc>
                <a:tc>
                  <a:txBody>
                    <a:bodyPr/>
                    <a:lstStyle/>
                    <a:p>
                      <a:pPr algn="ctr"/>
                      <a:r>
                        <a:rPr lang="en-US" sz="2200" dirty="0"/>
                        <a:t>Direct Debits</a:t>
                      </a:r>
                    </a:p>
                  </a:txBody>
                  <a:tcPr/>
                </a:tc>
                <a:extLst>
                  <a:ext uri="{0D108BD9-81ED-4DB2-BD59-A6C34878D82A}">
                    <a16:rowId xmlns:a16="http://schemas.microsoft.com/office/drawing/2014/main" val="10000"/>
                  </a:ext>
                </a:extLst>
              </a:tr>
              <a:tr h="3380790">
                <a:tc>
                  <a:txBody>
                    <a:bodyPr/>
                    <a:lstStyle/>
                    <a:p>
                      <a:pPr lvl="1">
                        <a:buFont typeface="Arial" pitchFamily="34" charset="0"/>
                        <a:buChar char="•"/>
                      </a:pPr>
                      <a:r>
                        <a:rPr lang="en-US" sz="2200" dirty="0"/>
                        <a:t> Salaries</a:t>
                      </a:r>
                    </a:p>
                    <a:p>
                      <a:pPr lvl="1">
                        <a:buFont typeface="Arial" pitchFamily="34" charset="0"/>
                        <a:buChar char="•"/>
                      </a:pPr>
                      <a:r>
                        <a:rPr lang="en-US" sz="2200" dirty="0"/>
                        <a:t> Standing orders (e.g. loan repayments)</a:t>
                      </a:r>
                    </a:p>
                    <a:p>
                      <a:pPr lvl="1">
                        <a:buFont typeface="Arial" pitchFamily="34" charset="0"/>
                        <a:buChar char="•"/>
                      </a:pPr>
                      <a:r>
                        <a:rPr lang="en-US" sz="2200" dirty="0"/>
                        <a:t> Insurance premium payments</a:t>
                      </a:r>
                    </a:p>
                    <a:p>
                      <a:pPr lvl="1">
                        <a:buFont typeface="Arial" pitchFamily="34" charset="0"/>
                        <a:buChar char="•"/>
                      </a:pPr>
                      <a:r>
                        <a:rPr lang="en-US" sz="2200" dirty="0"/>
                        <a:t> Pensions</a:t>
                      </a:r>
                    </a:p>
                    <a:p>
                      <a:pPr lvl="1">
                        <a:buFont typeface="Arial" pitchFamily="34" charset="0"/>
                        <a:buChar char="•"/>
                      </a:pPr>
                      <a:r>
                        <a:rPr lang="en-US" sz="2200" dirty="0"/>
                        <a:t> EPF repayments / ETF repayments</a:t>
                      </a:r>
                    </a:p>
                    <a:p>
                      <a:pPr lvl="1">
                        <a:buFont typeface="Arial" pitchFamily="34" charset="0"/>
                        <a:buChar char="•"/>
                      </a:pPr>
                      <a:r>
                        <a:rPr lang="en-US" sz="2200" dirty="0"/>
                        <a:t> Dividends</a:t>
                      </a:r>
                    </a:p>
                    <a:p>
                      <a:endParaRPr lang="en-US" sz="2200" dirty="0">
                        <a:solidFill>
                          <a:schemeClr val="tx2"/>
                        </a:solidFill>
                      </a:endParaRPr>
                    </a:p>
                  </a:txBody>
                  <a:tcPr/>
                </a:tc>
                <a:tc>
                  <a:txBody>
                    <a:bodyPr/>
                    <a:lstStyle/>
                    <a:p>
                      <a:pPr marL="457200" lvl="1" algn="l" defTabSz="914400" rtl="0" eaLnBrk="1" latinLnBrk="0" hangingPunct="1">
                        <a:buFont typeface="Arial" pitchFamily="34" charset="0"/>
                        <a:buChar char="•"/>
                      </a:pPr>
                      <a:r>
                        <a:rPr lang="en-US" sz="2200" kern="1200" dirty="0"/>
                        <a:t> Utility Bill Payments (Telephone, Electricity, Water Bills)</a:t>
                      </a:r>
                    </a:p>
                    <a:p>
                      <a:pPr marL="457200" lvl="1" algn="l" defTabSz="914400" rtl="0" eaLnBrk="1" latinLnBrk="0" hangingPunct="1">
                        <a:buFont typeface="Arial" pitchFamily="34" charset="0"/>
                        <a:buChar char="•"/>
                      </a:pPr>
                      <a:r>
                        <a:rPr lang="en-US" sz="2200" kern="1200" dirty="0"/>
                        <a:t> Credit Card Payments</a:t>
                      </a:r>
                    </a:p>
                    <a:p>
                      <a:pPr marL="457200" lvl="1" algn="l" defTabSz="914400" rtl="0" eaLnBrk="1" latinLnBrk="0" hangingPunct="1">
                        <a:buFont typeface="Arial" pitchFamily="34" charset="0"/>
                        <a:buChar char="•"/>
                      </a:pPr>
                      <a:r>
                        <a:rPr lang="en-US" sz="2200" kern="1200" dirty="0"/>
                        <a:t> EPF Contributions collection</a:t>
                      </a:r>
                    </a:p>
                    <a:p>
                      <a:pPr marL="457200" lvl="1" algn="l" defTabSz="914400" rtl="0" eaLnBrk="1" latinLnBrk="0" hangingPunct="1">
                        <a:buFont typeface="Arial" pitchFamily="34" charset="0"/>
                        <a:buChar char="•"/>
                      </a:pPr>
                      <a:r>
                        <a:rPr lang="en-US" sz="2200" kern="1200" dirty="0"/>
                        <a:t> ETF Contributions collection</a:t>
                      </a:r>
                    </a:p>
                    <a:p>
                      <a:pPr marL="457200" lvl="1" algn="l" defTabSz="914400" rtl="0" eaLnBrk="1" latinLnBrk="0" hangingPunct="1">
                        <a:buFont typeface="Arial" pitchFamily="34" charset="0"/>
                        <a:buChar char="•"/>
                      </a:pPr>
                      <a:r>
                        <a:rPr lang="en-US" sz="2200" kern="1200" dirty="0"/>
                        <a:t> Lease payments</a:t>
                      </a:r>
                    </a:p>
                    <a:p>
                      <a:pPr marL="457200" lvl="1" algn="l" defTabSz="914400" rtl="0" eaLnBrk="1" latinLnBrk="0" hangingPunct="1">
                        <a:buFont typeface="Arial" pitchFamily="34" charset="0"/>
                        <a:buChar char="•"/>
                      </a:pPr>
                      <a:r>
                        <a:rPr lang="en-US" sz="2200" kern="1200" dirty="0"/>
                        <a:t> Insurance payments</a:t>
                      </a:r>
                    </a:p>
                    <a:p>
                      <a:pPr marL="457200" lvl="1" algn="l" defTabSz="914400" rtl="0" eaLnBrk="1" latinLnBrk="0" hangingPunct="1">
                        <a:buFont typeface="Arial" pitchFamily="34" charset="0"/>
                        <a:buChar char="•"/>
                      </a:pPr>
                      <a:r>
                        <a:rPr lang="en-US" sz="2200" kern="1200" dirty="0"/>
                        <a:t> Share purchase collections</a:t>
                      </a:r>
                    </a:p>
                    <a:p>
                      <a:pPr marL="457200" lvl="1" algn="l" defTabSz="914400" rtl="0" eaLnBrk="1" latinLnBrk="0" hangingPunct="1">
                        <a:buFont typeface="Arial" pitchFamily="34" charset="0"/>
                        <a:buChar char="•"/>
                      </a:pPr>
                      <a:endParaRPr lang="en-US" sz="2200" kern="1200" dirty="0">
                        <a:solidFill>
                          <a:schemeClr val="tx2"/>
                        </a:solidFill>
                        <a:latin typeface="+mn-lt"/>
                        <a:ea typeface="+mn-ea"/>
                        <a:cs typeface="+mn-cs"/>
                      </a:endParaRPr>
                    </a:p>
                  </a:txBody>
                  <a:tcPr/>
                </a:tc>
                <a:extLst>
                  <a:ext uri="{0D108BD9-81ED-4DB2-BD59-A6C34878D82A}">
                    <a16:rowId xmlns:a16="http://schemas.microsoft.com/office/drawing/2014/main" val="10001"/>
                  </a:ext>
                </a:extLst>
              </a:tr>
            </a:tbl>
          </a:graphicData>
        </a:graphic>
      </p:graphicFrame>
      <p:sp>
        <p:nvSpPr>
          <p:cNvPr id="6" name="Title 5">
            <a:extLst>
              <a:ext uri="{FF2B5EF4-FFF2-40B4-BE49-F238E27FC236}">
                <a16:creationId xmlns:a16="http://schemas.microsoft.com/office/drawing/2014/main" id="{B056EA5B-7421-4832-AF42-3A0C2763FE50}"/>
              </a:ext>
            </a:extLst>
          </p:cNvPr>
          <p:cNvSpPr>
            <a:spLocks noGrp="1"/>
          </p:cNvSpPr>
          <p:nvPr>
            <p:ph type="title"/>
          </p:nvPr>
        </p:nvSpPr>
        <p:spPr/>
        <p:txBody>
          <a:bodyPr/>
          <a:lstStyle/>
          <a:p>
            <a:r>
              <a:rPr lang="en-US" dirty="0"/>
              <a:t>SLIPS Transaction types</a:t>
            </a:r>
          </a:p>
        </p:txBody>
      </p:sp>
      <p:sp>
        <p:nvSpPr>
          <p:cNvPr id="7" name="Slide Number Placeholder 6">
            <a:extLst>
              <a:ext uri="{FF2B5EF4-FFF2-40B4-BE49-F238E27FC236}">
                <a16:creationId xmlns:a16="http://schemas.microsoft.com/office/drawing/2014/main" id="{85CF68EB-C37B-4DED-84A4-18F08C19BF0F}"/>
              </a:ext>
            </a:extLst>
          </p:cNvPr>
          <p:cNvSpPr>
            <a:spLocks noGrp="1"/>
          </p:cNvSpPr>
          <p:nvPr>
            <p:ph type="sldNum" sz="quarter" idx="12"/>
          </p:nvPr>
        </p:nvSpPr>
        <p:spPr/>
        <p:txBody>
          <a:bodyPr/>
          <a:lstStyle/>
          <a:p>
            <a:fld id="{4FAB73BC-B049-4115-A692-8D63A059BFB8}" type="slidenum">
              <a:rPr lang="en-US" smtClean="0"/>
              <a:pPr/>
              <a:t>10</a:t>
            </a:fld>
            <a:endParaRPr lang="en-US" dirty="0"/>
          </a:p>
        </p:txBody>
      </p:sp>
    </p:spTree>
    <p:extLst>
      <p:ext uri="{BB962C8B-B14F-4D97-AF65-F5344CB8AC3E}">
        <p14:creationId xmlns:p14="http://schemas.microsoft.com/office/powerpoint/2010/main" val="10579501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4D9DD-D867-4820-A2DF-9F91E3D8FD80}"/>
              </a:ext>
            </a:extLst>
          </p:cNvPr>
          <p:cNvSpPr>
            <a:spLocks noGrp="1"/>
          </p:cNvSpPr>
          <p:nvPr>
            <p:ph type="title"/>
          </p:nvPr>
        </p:nvSpPr>
        <p:spPr/>
        <p:txBody>
          <a:bodyPr/>
          <a:lstStyle/>
          <a:p>
            <a:r>
              <a:rPr lang="en-US" dirty="0"/>
              <a:t>Payment Cards</a:t>
            </a:r>
          </a:p>
        </p:txBody>
      </p:sp>
      <p:sp>
        <p:nvSpPr>
          <p:cNvPr id="3" name="Content Placeholder 2">
            <a:extLst>
              <a:ext uri="{FF2B5EF4-FFF2-40B4-BE49-F238E27FC236}">
                <a16:creationId xmlns:a16="http://schemas.microsoft.com/office/drawing/2014/main" id="{8FA7035C-F3FD-4872-8E6A-501D32B8C5D6}"/>
              </a:ext>
            </a:extLst>
          </p:cNvPr>
          <p:cNvSpPr>
            <a:spLocks noGrp="1"/>
          </p:cNvSpPr>
          <p:nvPr>
            <p:ph idx="1"/>
          </p:nvPr>
        </p:nvSpPr>
        <p:spPr>
          <a:xfrm>
            <a:off x="680321" y="2336873"/>
            <a:ext cx="9613861" cy="4186590"/>
          </a:xfrm>
        </p:spPr>
        <p:txBody>
          <a:bodyPr>
            <a:normAutofit fontScale="92500"/>
          </a:bodyPr>
          <a:lstStyle/>
          <a:p>
            <a:r>
              <a:rPr lang="en-US" dirty="0"/>
              <a:t>In Sri Lanka, payment card issuers mostly issue payment cards under international card schemes such as Visa, MasterCard, Amex and payment cards can only be issued by institutions licensed by CBSL for card issuing. </a:t>
            </a:r>
          </a:p>
          <a:p>
            <a:r>
              <a:rPr lang="en-US" dirty="0"/>
              <a:t>LankaClear (Pvt) Ltd is in the process of introducing a National Card Scheme (NCS) in partnership with an international card scheme to reduce costs incurred by cardholders and merchants on domestic payment card transactions</a:t>
            </a:r>
          </a:p>
          <a:p>
            <a:r>
              <a:rPr lang="en-US" dirty="0"/>
              <a:t>Most of the card transactions are done as payments via Point of Sales (POS) machines or cash withdrawals at Automated Teller Machines (ATMs)</a:t>
            </a:r>
          </a:p>
          <a:p>
            <a:r>
              <a:rPr lang="en-US" dirty="0"/>
              <a:t>All card transactions effected overseas will be debited after converting the value into local currency</a:t>
            </a:r>
          </a:p>
        </p:txBody>
      </p:sp>
      <p:sp>
        <p:nvSpPr>
          <p:cNvPr id="5" name="Slide Number Placeholder 4">
            <a:extLst>
              <a:ext uri="{FF2B5EF4-FFF2-40B4-BE49-F238E27FC236}">
                <a16:creationId xmlns:a16="http://schemas.microsoft.com/office/drawing/2014/main" id="{FF2857DF-D802-40F4-861B-B69D83DAC164}"/>
              </a:ext>
            </a:extLst>
          </p:cNvPr>
          <p:cNvSpPr>
            <a:spLocks noGrp="1"/>
          </p:cNvSpPr>
          <p:nvPr>
            <p:ph type="sldNum" sz="quarter" idx="12"/>
          </p:nvPr>
        </p:nvSpPr>
        <p:spPr/>
        <p:txBody>
          <a:bodyPr/>
          <a:lstStyle/>
          <a:p>
            <a:fld id="{4FAB73BC-B049-4115-A692-8D63A059BFB8}" type="slidenum">
              <a:rPr lang="en-US" smtClean="0"/>
              <a:pPr/>
              <a:t>11</a:t>
            </a:fld>
            <a:endParaRPr lang="en-US" dirty="0"/>
          </a:p>
        </p:txBody>
      </p:sp>
    </p:spTree>
    <p:extLst>
      <p:ext uri="{BB962C8B-B14F-4D97-AF65-F5344CB8AC3E}">
        <p14:creationId xmlns:p14="http://schemas.microsoft.com/office/powerpoint/2010/main" val="1211737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239122261"/>
              </p:ext>
            </p:extLst>
          </p:nvPr>
        </p:nvGraphicFramePr>
        <p:xfrm>
          <a:off x="200721" y="2076203"/>
          <a:ext cx="11641874" cy="4558773"/>
        </p:xfrm>
        <a:graphic>
          <a:graphicData uri="http://schemas.openxmlformats.org/drawingml/2006/table">
            <a:tbl>
              <a:tblPr bandRow="1">
                <a:tableStyleId>{08FB837D-C827-4EFA-A057-4D05807E0F7C}</a:tableStyleId>
              </a:tblPr>
              <a:tblGrid>
                <a:gridCol w="2144555">
                  <a:extLst>
                    <a:ext uri="{9D8B030D-6E8A-4147-A177-3AD203B41FA5}">
                      <a16:colId xmlns:a16="http://schemas.microsoft.com/office/drawing/2014/main" val="20000"/>
                    </a:ext>
                  </a:extLst>
                </a:gridCol>
                <a:gridCol w="6740033">
                  <a:extLst>
                    <a:ext uri="{9D8B030D-6E8A-4147-A177-3AD203B41FA5}">
                      <a16:colId xmlns:a16="http://schemas.microsoft.com/office/drawing/2014/main" val="20001"/>
                    </a:ext>
                  </a:extLst>
                </a:gridCol>
                <a:gridCol w="2757286">
                  <a:extLst>
                    <a:ext uri="{9D8B030D-6E8A-4147-A177-3AD203B41FA5}">
                      <a16:colId xmlns:a16="http://schemas.microsoft.com/office/drawing/2014/main" val="20002"/>
                    </a:ext>
                  </a:extLst>
                </a:gridCol>
              </a:tblGrid>
              <a:tr h="1077528">
                <a:tc>
                  <a:txBody>
                    <a:bodyPr/>
                    <a:lstStyle/>
                    <a:p>
                      <a:r>
                        <a:rPr lang="en-US" dirty="0"/>
                        <a:t>Debit Cards</a:t>
                      </a:r>
                      <a:endParaRPr lang="en-US" dirty="0">
                        <a:solidFill>
                          <a:schemeClr val="tx1"/>
                        </a:solidFill>
                        <a:latin typeface="Book Antiqua" panose="02040602050305030304" pitchFamily="18" charset="0"/>
                      </a:endParaRPr>
                    </a:p>
                  </a:txBody>
                  <a:tcPr anchor="ct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800" dirty="0"/>
                        <a:t>Cards which enable its holders to make purchases and/or withdraw cash and have these transactions directly charged to their accounts maintained at a financial institution</a:t>
                      </a:r>
                      <a:endParaRPr lang="en-US" sz="1600" dirty="0"/>
                    </a:p>
                  </a:txBody>
                  <a:tcPr anchor="ct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US" sz="2000" dirty="0"/>
                        <a:t>BUY NOW</a:t>
                      </a:r>
                    </a:p>
                    <a:p>
                      <a:pPr marL="0" marR="0" lvl="1" indent="0" algn="ctr" defTabSz="914400" rtl="0" eaLnBrk="1" fontAlgn="auto" latinLnBrk="0" hangingPunct="1">
                        <a:lnSpc>
                          <a:spcPct val="100000"/>
                        </a:lnSpc>
                        <a:spcBef>
                          <a:spcPts val="0"/>
                        </a:spcBef>
                        <a:spcAft>
                          <a:spcPts val="0"/>
                        </a:spcAft>
                        <a:buClrTx/>
                        <a:buSzTx/>
                        <a:buFontTx/>
                        <a:buNone/>
                        <a:tabLst/>
                        <a:defRPr/>
                      </a:pPr>
                      <a:r>
                        <a:rPr lang="en-US" sz="2000" dirty="0"/>
                        <a:t>PAY NOW</a:t>
                      </a:r>
                      <a:endParaRPr lang="en-US" sz="2000" dirty="0">
                        <a:solidFill>
                          <a:srgbClr val="660033"/>
                        </a:solidFill>
                        <a:latin typeface="Book Antiqua" panose="02040602050305030304" pitchFamily="18" charset="0"/>
                      </a:endParaRPr>
                    </a:p>
                  </a:txBody>
                  <a:tcPr anchor="ctr"/>
                </a:tc>
                <a:extLst>
                  <a:ext uri="{0D108BD9-81ED-4DB2-BD59-A6C34878D82A}">
                    <a16:rowId xmlns:a16="http://schemas.microsoft.com/office/drawing/2014/main" val="10000"/>
                  </a:ext>
                </a:extLst>
              </a:tr>
              <a:tr h="15748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Credit Cards</a:t>
                      </a:r>
                    </a:p>
                    <a:p>
                      <a:endParaRPr lang="en-US" dirty="0"/>
                    </a:p>
                  </a:txBody>
                  <a:tcPr anchor="ctr"/>
                </a:tc>
                <a:tc>
                  <a:txBody>
                    <a:bodyPr/>
                    <a:lstStyle/>
                    <a:p>
                      <a:r>
                        <a:rPr lang="en-US" sz="1800" kern="1200" dirty="0"/>
                        <a:t>Cards which enable its holders to make purchases and/or withdraw cash up to an authorized credit limit. The utilized credit amount can be settled in full or in part with the balance taken as extended credit on which interest is charged</a:t>
                      </a:r>
                      <a:endParaRPr lang="en-US" sz="1800" b="1" kern="1200" dirty="0">
                        <a:solidFill>
                          <a:schemeClr val="tx2">
                            <a:lumMod val="75000"/>
                          </a:schemeClr>
                        </a:solidFill>
                        <a:latin typeface="Book Antiqua" pitchFamily="18" charset="0"/>
                        <a:ea typeface="+mn-ea"/>
                        <a:cs typeface="+mn-cs"/>
                      </a:endParaRPr>
                    </a:p>
                  </a:txBody>
                  <a:tcPr anchor="ct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US" sz="2000" dirty="0"/>
                        <a:t>BUY NOW</a:t>
                      </a:r>
                    </a:p>
                    <a:p>
                      <a:pPr marL="0" marR="0" lvl="1" indent="0" algn="ctr" defTabSz="914400" rtl="0" eaLnBrk="1" fontAlgn="auto" latinLnBrk="0" hangingPunct="1">
                        <a:lnSpc>
                          <a:spcPct val="100000"/>
                        </a:lnSpc>
                        <a:spcBef>
                          <a:spcPts val="0"/>
                        </a:spcBef>
                        <a:spcAft>
                          <a:spcPts val="0"/>
                        </a:spcAft>
                        <a:buClrTx/>
                        <a:buSzTx/>
                        <a:buFontTx/>
                        <a:buNone/>
                        <a:tabLst/>
                        <a:defRPr/>
                      </a:pPr>
                      <a:r>
                        <a:rPr lang="en-US" sz="2000" dirty="0"/>
                        <a:t>PAY LATER</a:t>
                      </a:r>
                    </a:p>
                  </a:txBody>
                  <a:tcPr anchor="ctr"/>
                </a:tc>
                <a:extLst>
                  <a:ext uri="{0D108BD9-81ED-4DB2-BD59-A6C34878D82A}">
                    <a16:rowId xmlns:a16="http://schemas.microsoft.com/office/drawing/2014/main" val="10001"/>
                  </a:ext>
                </a:extLst>
              </a:tr>
              <a:tr h="1077528">
                <a:tc>
                  <a:txBody>
                    <a:bodyPr/>
                    <a:lstStyle/>
                    <a:p>
                      <a:r>
                        <a:rPr lang="en-US" sz="1800" kern="1200" dirty="0"/>
                        <a:t>Charge Cards</a:t>
                      </a:r>
                      <a:endParaRPr lang="en-US" sz="1800" b="1" kern="1200" dirty="0">
                        <a:solidFill>
                          <a:schemeClr val="tx1"/>
                        </a:solidFill>
                        <a:latin typeface="Book Antiqua" panose="02040602050305030304" pitchFamily="18" charset="0"/>
                        <a:ea typeface="+mn-ea"/>
                        <a:cs typeface="+mn-cs"/>
                      </a:endParaRPr>
                    </a:p>
                  </a:txBody>
                  <a:tcPr anchor="ct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800" kern="1200" dirty="0"/>
                        <a:t>Cards which enable its holders to make purchases and/or withdraw cash up to an authorized limit and settle the outstanding amount in full at the end of a specified period </a:t>
                      </a:r>
                      <a:endParaRPr lang="en-US" sz="1800" b="1" kern="1200" dirty="0">
                        <a:solidFill>
                          <a:schemeClr val="tx2">
                            <a:lumMod val="75000"/>
                          </a:schemeClr>
                        </a:solidFill>
                        <a:latin typeface="Book Antiqua" pitchFamily="18" charset="0"/>
                        <a:ea typeface="+mn-ea"/>
                        <a:cs typeface="+mn-cs"/>
                      </a:endParaRPr>
                    </a:p>
                  </a:txBody>
                  <a:tcPr anchor="ct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US" sz="2000" dirty="0"/>
                        <a:t>BUY NOW</a:t>
                      </a:r>
                    </a:p>
                    <a:p>
                      <a:pPr marL="0" marR="0" lvl="1" indent="0" algn="ctr" defTabSz="914400" rtl="0" eaLnBrk="1" fontAlgn="auto" latinLnBrk="0" hangingPunct="1">
                        <a:lnSpc>
                          <a:spcPct val="100000"/>
                        </a:lnSpc>
                        <a:spcBef>
                          <a:spcPts val="0"/>
                        </a:spcBef>
                        <a:spcAft>
                          <a:spcPts val="0"/>
                        </a:spcAft>
                        <a:buClrTx/>
                        <a:buSzTx/>
                        <a:buFontTx/>
                        <a:buNone/>
                        <a:tabLst/>
                        <a:defRPr/>
                      </a:pPr>
                      <a:r>
                        <a:rPr lang="en-US" sz="2000" dirty="0"/>
                        <a:t>PAY LATER</a:t>
                      </a:r>
                      <a:endParaRPr lang="en-US" sz="2000" b="1" dirty="0">
                        <a:solidFill>
                          <a:srgbClr val="660033"/>
                        </a:solidFill>
                        <a:latin typeface="Book Antiqua" panose="02040602050305030304" pitchFamily="18" charset="0"/>
                      </a:endParaRPr>
                    </a:p>
                  </a:txBody>
                  <a:tcPr anchor="ctr"/>
                </a:tc>
                <a:extLst>
                  <a:ext uri="{0D108BD9-81ED-4DB2-BD59-A6C34878D82A}">
                    <a16:rowId xmlns:a16="http://schemas.microsoft.com/office/drawing/2014/main" val="10002"/>
                  </a:ext>
                </a:extLst>
              </a:tr>
              <a:tr h="828868">
                <a:tc>
                  <a:txBody>
                    <a:bodyPr/>
                    <a:lstStyle/>
                    <a:p>
                      <a:pPr marL="0" algn="l" defTabSz="914400" rtl="0" eaLnBrk="1" latinLnBrk="0" hangingPunct="1"/>
                      <a:r>
                        <a:rPr lang="en-US" sz="1800" kern="1200" dirty="0"/>
                        <a:t>Stored Value Cards</a:t>
                      </a:r>
                      <a:endParaRPr lang="en-US" sz="1800" b="1" kern="1200" dirty="0">
                        <a:solidFill>
                          <a:schemeClr val="tx1"/>
                        </a:solidFill>
                        <a:latin typeface="Book Antiqua" panose="02040602050305030304" pitchFamily="18" charset="0"/>
                        <a:ea typeface="+mn-ea"/>
                        <a:cs typeface="+mn-cs"/>
                      </a:endParaRPr>
                    </a:p>
                  </a:txBody>
                  <a:tcPr anchor="ctr"/>
                </a:tc>
                <a:tc>
                  <a:txBody>
                    <a:bodyPr/>
                    <a:lstStyle/>
                    <a:p>
                      <a:r>
                        <a:rPr lang="en-US" sz="1800" kern="1200" dirty="0"/>
                        <a:t>A card on which monetary value is stored to be used by the holder to make purchases and/or withdraw cash</a:t>
                      </a:r>
                      <a:endParaRPr lang="en-US" sz="1800" b="1" kern="1200" dirty="0">
                        <a:solidFill>
                          <a:schemeClr val="tx2">
                            <a:lumMod val="75000"/>
                          </a:schemeClr>
                        </a:solidFill>
                        <a:latin typeface="Book Antiqua" pitchFamily="18" charset="0"/>
                        <a:ea typeface="+mn-ea"/>
                        <a:cs typeface="+mn-cs"/>
                      </a:endParaRPr>
                    </a:p>
                  </a:txBody>
                  <a:tcPr anchor="ct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US" sz="2000" dirty="0"/>
                        <a:t>PAY NOW</a:t>
                      </a:r>
                    </a:p>
                    <a:p>
                      <a:pPr marL="0" marR="0" lvl="1" indent="0" algn="ctr" defTabSz="914400" rtl="0" eaLnBrk="1" fontAlgn="auto" latinLnBrk="0" hangingPunct="1">
                        <a:lnSpc>
                          <a:spcPct val="100000"/>
                        </a:lnSpc>
                        <a:spcBef>
                          <a:spcPts val="0"/>
                        </a:spcBef>
                        <a:spcAft>
                          <a:spcPts val="0"/>
                        </a:spcAft>
                        <a:buClrTx/>
                        <a:buSzTx/>
                        <a:buFontTx/>
                        <a:buNone/>
                        <a:tabLst/>
                        <a:defRPr/>
                      </a:pPr>
                      <a:r>
                        <a:rPr lang="en-US" sz="2000" dirty="0"/>
                        <a:t>BUY LATER</a:t>
                      </a:r>
                      <a:endParaRPr lang="en-US" sz="2000" b="1" dirty="0">
                        <a:solidFill>
                          <a:srgbClr val="660033"/>
                        </a:solidFill>
                        <a:latin typeface="Book Antiqua" panose="02040602050305030304" pitchFamily="18" charset="0"/>
                      </a:endParaRPr>
                    </a:p>
                  </a:txBody>
                  <a:tcPr anchor="ctr"/>
                </a:tc>
                <a:extLst>
                  <a:ext uri="{0D108BD9-81ED-4DB2-BD59-A6C34878D82A}">
                    <a16:rowId xmlns:a16="http://schemas.microsoft.com/office/drawing/2014/main" val="10003"/>
                  </a:ext>
                </a:extLst>
              </a:tr>
            </a:tbl>
          </a:graphicData>
        </a:graphic>
      </p:graphicFrame>
      <p:sp>
        <p:nvSpPr>
          <p:cNvPr id="10" name="Title 9">
            <a:extLst>
              <a:ext uri="{FF2B5EF4-FFF2-40B4-BE49-F238E27FC236}">
                <a16:creationId xmlns:a16="http://schemas.microsoft.com/office/drawing/2014/main" id="{731B8467-586A-4BD9-AC7F-0181052D37D5}"/>
              </a:ext>
            </a:extLst>
          </p:cNvPr>
          <p:cNvSpPr>
            <a:spLocks noGrp="1"/>
          </p:cNvSpPr>
          <p:nvPr>
            <p:ph type="title"/>
          </p:nvPr>
        </p:nvSpPr>
        <p:spPr/>
        <p:txBody>
          <a:bodyPr/>
          <a:lstStyle/>
          <a:p>
            <a:r>
              <a:rPr lang="en-US" b="1" dirty="0">
                <a:latin typeface="Book Antiqua" panose="02040602050305030304" pitchFamily="18" charset="0"/>
              </a:rPr>
              <a:t>Payment Card Types</a:t>
            </a:r>
            <a:br>
              <a:rPr lang="en-US" b="1" dirty="0">
                <a:latin typeface="Book Antiqua" panose="02040602050305030304" pitchFamily="18" charset="0"/>
              </a:rPr>
            </a:br>
            <a:endParaRPr lang="en-US" dirty="0"/>
          </a:p>
        </p:txBody>
      </p:sp>
      <p:sp>
        <p:nvSpPr>
          <p:cNvPr id="11" name="Slide Number Placeholder 10">
            <a:extLst>
              <a:ext uri="{FF2B5EF4-FFF2-40B4-BE49-F238E27FC236}">
                <a16:creationId xmlns:a16="http://schemas.microsoft.com/office/drawing/2014/main" id="{3D0B4E4E-16FF-4BD1-AAFD-679E266CAAC4}"/>
              </a:ext>
            </a:extLst>
          </p:cNvPr>
          <p:cNvSpPr>
            <a:spLocks noGrp="1"/>
          </p:cNvSpPr>
          <p:nvPr>
            <p:ph type="sldNum" sz="quarter" idx="12"/>
          </p:nvPr>
        </p:nvSpPr>
        <p:spPr/>
        <p:txBody>
          <a:bodyPr/>
          <a:lstStyle/>
          <a:p>
            <a:fld id="{4FAB73BC-B049-4115-A692-8D63A059BFB8}" type="slidenum">
              <a:rPr lang="en-US" smtClean="0"/>
              <a:pPr/>
              <a:t>12</a:t>
            </a:fld>
            <a:endParaRPr lang="en-US" dirty="0"/>
          </a:p>
        </p:txBody>
      </p:sp>
    </p:spTree>
    <p:extLst>
      <p:ext uri="{BB962C8B-B14F-4D97-AF65-F5344CB8AC3E}">
        <p14:creationId xmlns:p14="http://schemas.microsoft.com/office/powerpoint/2010/main" val="336508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CD276-1AE5-4D17-988B-08D25C0D62CA}"/>
              </a:ext>
            </a:extLst>
          </p:cNvPr>
          <p:cNvSpPr>
            <a:spLocks noGrp="1"/>
          </p:cNvSpPr>
          <p:nvPr>
            <p:ph type="title"/>
          </p:nvPr>
        </p:nvSpPr>
        <p:spPr/>
        <p:txBody>
          <a:bodyPr/>
          <a:lstStyle/>
          <a:p>
            <a:r>
              <a:rPr lang="en-US" dirty="0"/>
              <a:t>Mobile Payments</a:t>
            </a:r>
          </a:p>
        </p:txBody>
      </p:sp>
      <p:sp>
        <p:nvSpPr>
          <p:cNvPr id="3" name="Content Placeholder 2">
            <a:extLst>
              <a:ext uri="{FF2B5EF4-FFF2-40B4-BE49-F238E27FC236}">
                <a16:creationId xmlns:a16="http://schemas.microsoft.com/office/drawing/2014/main" id="{84868115-0D3F-4480-9A8F-6CB36BBA8068}"/>
              </a:ext>
            </a:extLst>
          </p:cNvPr>
          <p:cNvSpPr>
            <a:spLocks noGrp="1"/>
          </p:cNvSpPr>
          <p:nvPr>
            <p:ph idx="1"/>
          </p:nvPr>
        </p:nvSpPr>
        <p:spPr>
          <a:xfrm>
            <a:off x="680321" y="2336873"/>
            <a:ext cx="9613861" cy="4186590"/>
          </a:xfrm>
        </p:spPr>
        <p:txBody>
          <a:bodyPr>
            <a:normAutofit lnSpcReduction="10000"/>
          </a:bodyPr>
          <a:lstStyle/>
          <a:p>
            <a:r>
              <a:rPr lang="en-US" dirty="0"/>
              <a:t>Can be described as payments effected using mobile phones as the payment instrument, where the payment instructions are communicated through the use of mobile phones </a:t>
            </a:r>
          </a:p>
          <a:p>
            <a:r>
              <a:rPr lang="en-US" dirty="0"/>
              <a:t>Mobile payment systems can be classified into two categories; namely, </a:t>
            </a:r>
          </a:p>
          <a:p>
            <a:pPr lvl="1"/>
            <a:r>
              <a:rPr lang="en-US" dirty="0"/>
              <a:t>customer account based mobile payment systems </a:t>
            </a:r>
          </a:p>
          <a:p>
            <a:pPr lvl="1"/>
            <a:r>
              <a:rPr lang="en-US" dirty="0"/>
              <a:t>mobile phone based e-money systems</a:t>
            </a:r>
          </a:p>
          <a:p>
            <a:r>
              <a:rPr lang="en-AU" dirty="0"/>
              <a:t>Mobile phone based banking services offered by financial institutions are of three types;</a:t>
            </a:r>
          </a:p>
          <a:p>
            <a:pPr lvl="1" fontAlgn="auto">
              <a:lnSpc>
                <a:spcPct val="100000"/>
              </a:lnSpc>
              <a:spcAft>
                <a:spcPts val="0"/>
              </a:spcAft>
              <a:buClr>
                <a:schemeClr val="accent1"/>
              </a:buClr>
            </a:pPr>
            <a:r>
              <a:rPr lang="en-AU" dirty="0"/>
              <a:t>Basic Type Services</a:t>
            </a:r>
          </a:p>
          <a:p>
            <a:pPr lvl="1" fontAlgn="auto">
              <a:lnSpc>
                <a:spcPct val="100000"/>
              </a:lnSpc>
              <a:spcAft>
                <a:spcPts val="0"/>
              </a:spcAft>
              <a:buClr>
                <a:schemeClr val="accent1"/>
              </a:buClr>
            </a:pPr>
            <a:r>
              <a:rPr lang="en-AU" dirty="0"/>
              <a:t>Standard Type Services</a:t>
            </a:r>
          </a:p>
          <a:p>
            <a:pPr lvl="1" fontAlgn="auto">
              <a:lnSpc>
                <a:spcPct val="100000"/>
              </a:lnSpc>
              <a:spcAft>
                <a:spcPts val="0"/>
              </a:spcAft>
              <a:buClr>
                <a:schemeClr val="accent1"/>
              </a:buClr>
            </a:pPr>
            <a:r>
              <a:rPr lang="en-AU" dirty="0"/>
              <a:t>Extended Type </a:t>
            </a:r>
            <a:r>
              <a:rPr lang="en-AU" sz="2000" dirty="0"/>
              <a:t>Services</a:t>
            </a:r>
          </a:p>
        </p:txBody>
      </p:sp>
      <p:sp>
        <p:nvSpPr>
          <p:cNvPr id="5" name="Slide Number Placeholder 4">
            <a:extLst>
              <a:ext uri="{FF2B5EF4-FFF2-40B4-BE49-F238E27FC236}">
                <a16:creationId xmlns:a16="http://schemas.microsoft.com/office/drawing/2014/main" id="{60DFBA7A-B604-4F52-8537-42A85D1B653A}"/>
              </a:ext>
            </a:extLst>
          </p:cNvPr>
          <p:cNvSpPr>
            <a:spLocks noGrp="1"/>
          </p:cNvSpPr>
          <p:nvPr>
            <p:ph type="sldNum" sz="quarter" idx="12"/>
          </p:nvPr>
        </p:nvSpPr>
        <p:spPr/>
        <p:txBody>
          <a:bodyPr/>
          <a:lstStyle/>
          <a:p>
            <a:fld id="{4FAB73BC-B049-4115-A692-8D63A059BFB8}" type="slidenum">
              <a:rPr lang="en-US" smtClean="0"/>
              <a:pPr/>
              <a:t>13</a:t>
            </a:fld>
            <a:endParaRPr lang="en-US" dirty="0"/>
          </a:p>
        </p:txBody>
      </p:sp>
    </p:spTree>
    <p:extLst>
      <p:ext uri="{BB962C8B-B14F-4D97-AF65-F5344CB8AC3E}">
        <p14:creationId xmlns:p14="http://schemas.microsoft.com/office/powerpoint/2010/main" val="30129595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CD276-1AE5-4D17-988B-08D25C0D62CA}"/>
              </a:ext>
            </a:extLst>
          </p:cNvPr>
          <p:cNvSpPr>
            <a:spLocks noGrp="1"/>
          </p:cNvSpPr>
          <p:nvPr>
            <p:ph type="title"/>
          </p:nvPr>
        </p:nvSpPr>
        <p:spPr/>
        <p:txBody>
          <a:bodyPr/>
          <a:lstStyle/>
          <a:p>
            <a:r>
              <a:rPr lang="en-US" dirty="0"/>
              <a:t>Mobile Payments- Two Categories</a:t>
            </a:r>
          </a:p>
        </p:txBody>
      </p:sp>
      <p:sp>
        <p:nvSpPr>
          <p:cNvPr id="3" name="Content Placeholder 2">
            <a:extLst>
              <a:ext uri="{FF2B5EF4-FFF2-40B4-BE49-F238E27FC236}">
                <a16:creationId xmlns:a16="http://schemas.microsoft.com/office/drawing/2014/main" id="{84868115-0D3F-4480-9A8F-6CB36BBA8068}"/>
              </a:ext>
            </a:extLst>
          </p:cNvPr>
          <p:cNvSpPr>
            <a:spLocks noGrp="1"/>
          </p:cNvSpPr>
          <p:nvPr>
            <p:ph idx="1"/>
          </p:nvPr>
        </p:nvSpPr>
        <p:spPr>
          <a:xfrm>
            <a:off x="680321" y="2336873"/>
            <a:ext cx="9613861" cy="4186590"/>
          </a:xfrm>
        </p:spPr>
        <p:txBody>
          <a:bodyPr>
            <a:normAutofit/>
          </a:bodyPr>
          <a:lstStyle/>
          <a:p>
            <a:r>
              <a:rPr lang="en-US" dirty="0"/>
              <a:t>Customer account based mobile payment systems – </a:t>
            </a:r>
          </a:p>
          <a:p>
            <a:pPr lvl="1"/>
            <a:r>
              <a:rPr lang="en-US" dirty="0"/>
              <a:t>Customer has an account in the financial institution which provides the mobile payment system and the customer can give payment instructions via the application</a:t>
            </a:r>
          </a:p>
          <a:p>
            <a:r>
              <a:rPr lang="en-US" dirty="0"/>
              <a:t>Mobile phone based e-money systems– </a:t>
            </a:r>
          </a:p>
          <a:p>
            <a:pPr lvl="1"/>
            <a:r>
              <a:rPr lang="en-US" dirty="0"/>
              <a:t>Payments done as e-money transfers from one account to another’s. E-money is purchased by paying an equivalent amount of physical cash to the operator</a:t>
            </a:r>
          </a:p>
        </p:txBody>
      </p:sp>
      <p:sp>
        <p:nvSpPr>
          <p:cNvPr id="5" name="Slide Number Placeholder 4">
            <a:extLst>
              <a:ext uri="{FF2B5EF4-FFF2-40B4-BE49-F238E27FC236}">
                <a16:creationId xmlns:a16="http://schemas.microsoft.com/office/drawing/2014/main" id="{60DFBA7A-B604-4F52-8537-42A85D1B653A}"/>
              </a:ext>
            </a:extLst>
          </p:cNvPr>
          <p:cNvSpPr>
            <a:spLocks noGrp="1"/>
          </p:cNvSpPr>
          <p:nvPr>
            <p:ph type="sldNum" sz="quarter" idx="12"/>
          </p:nvPr>
        </p:nvSpPr>
        <p:spPr/>
        <p:txBody>
          <a:bodyPr/>
          <a:lstStyle/>
          <a:p>
            <a:fld id="{4FAB73BC-B049-4115-A692-8D63A059BFB8}" type="slidenum">
              <a:rPr lang="en-US" smtClean="0"/>
              <a:pPr/>
              <a:t>14</a:t>
            </a:fld>
            <a:endParaRPr lang="en-US" dirty="0"/>
          </a:p>
        </p:txBody>
      </p:sp>
    </p:spTree>
    <p:extLst>
      <p:ext uri="{BB962C8B-B14F-4D97-AF65-F5344CB8AC3E}">
        <p14:creationId xmlns:p14="http://schemas.microsoft.com/office/powerpoint/2010/main" val="21607130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4"/>
          <p:cNvGraphicFramePr>
            <a:graphicFrameLocks noGrp="1"/>
          </p:cNvGraphicFramePr>
          <p:nvPr>
            <p:ph idx="1"/>
            <p:extLst>
              <p:ext uri="{D42A27DB-BD31-4B8C-83A1-F6EECF244321}">
                <p14:modId xmlns:p14="http://schemas.microsoft.com/office/powerpoint/2010/main" val="264992415"/>
              </p:ext>
            </p:extLst>
          </p:nvPr>
        </p:nvGraphicFramePr>
        <p:xfrm>
          <a:off x="832624" y="2224668"/>
          <a:ext cx="10943064" cy="4023360"/>
        </p:xfrm>
        <a:graphic>
          <a:graphicData uri="http://schemas.openxmlformats.org/drawingml/2006/table">
            <a:tbl>
              <a:tblPr firstRow="1" bandRow="1">
                <a:tableStyleId>{08FB837D-C827-4EFA-A057-4D05807E0F7C}</a:tableStyleId>
              </a:tblPr>
              <a:tblGrid>
                <a:gridCol w="3825231">
                  <a:extLst>
                    <a:ext uri="{9D8B030D-6E8A-4147-A177-3AD203B41FA5}">
                      <a16:colId xmlns:a16="http://schemas.microsoft.com/office/drawing/2014/main" val="20000"/>
                    </a:ext>
                  </a:extLst>
                </a:gridCol>
                <a:gridCol w="3470145">
                  <a:extLst>
                    <a:ext uri="{9D8B030D-6E8A-4147-A177-3AD203B41FA5}">
                      <a16:colId xmlns:a16="http://schemas.microsoft.com/office/drawing/2014/main" val="20001"/>
                    </a:ext>
                  </a:extLst>
                </a:gridCol>
                <a:gridCol w="3647688">
                  <a:extLst>
                    <a:ext uri="{9D8B030D-6E8A-4147-A177-3AD203B41FA5}">
                      <a16:colId xmlns:a16="http://schemas.microsoft.com/office/drawing/2014/main" val="20002"/>
                    </a:ext>
                  </a:extLst>
                </a:gridCol>
              </a:tblGrid>
              <a:tr h="307327">
                <a:tc>
                  <a:txBody>
                    <a:bodyPr/>
                    <a:lstStyle/>
                    <a:p>
                      <a:pPr algn="ctr"/>
                      <a:r>
                        <a:rPr lang="en-US" dirty="0"/>
                        <a:t>BASIC  TYPE</a:t>
                      </a:r>
                    </a:p>
                  </a:txBody>
                  <a:tcPr/>
                </a:tc>
                <a:tc>
                  <a:txBody>
                    <a:bodyPr/>
                    <a:lstStyle/>
                    <a:p>
                      <a:pPr algn="ctr"/>
                      <a:r>
                        <a:rPr lang="en-US" dirty="0"/>
                        <a:t>STANDARD TYPE</a:t>
                      </a:r>
                    </a:p>
                  </a:txBody>
                  <a:tcPr/>
                </a:tc>
                <a:tc>
                  <a:txBody>
                    <a:bodyPr/>
                    <a:lstStyle/>
                    <a:p>
                      <a:pPr algn="ctr"/>
                      <a:r>
                        <a:rPr lang="en-US" dirty="0"/>
                        <a:t>EXTENDED</a:t>
                      </a:r>
                      <a:r>
                        <a:rPr lang="en-US" baseline="0" dirty="0"/>
                        <a:t> TYPE</a:t>
                      </a:r>
                      <a:endParaRPr lang="en-US" dirty="0"/>
                    </a:p>
                  </a:txBody>
                  <a:tcPr/>
                </a:tc>
                <a:extLst>
                  <a:ext uri="{0D108BD9-81ED-4DB2-BD59-A6C34878D82A}">
                    <a16:rowId xmlns:a16="http://schemas.microsoft.com/office/drawing/2014/main" val="10000"/>
                  </a:ext>
                </a:extLst>
              </a:tr>
              <a:tr h="3534268">
                <a:tc>
                  <a:txBody>
                    <a:bodyPr/>
                    <a:lstStyle/>
                    <a:p>
                      <a:pPr algn="ctr"/>
                      <a:r>
                        <a:rPr lang="en-US" dirty="0"/>
                        <a:t>( INFORMATION SERVICES)</a:t>
                      </a:r>
                    </a:p>
                    <a:p>
                      <a:pPr algn="ctr"/>
                      <a:endParaRPr lang="en-US" dirty="0"/>
                    </a:p>
                    <a:p>
                      <a:pPr algn="just">
                        <a:buFont typeface="Arial" pitchFamily="34" charset="0"/>
                        <a:buChar char="•"/>
                      </a:pPr>
                      <a:r>
                        <a:rPr lang="en-US" dirty="0"/>
                        <a:t> Balance Inquiry</a:t>
                      </a:r>
                    </a:p>
                    <a:p>
                      <a:pPr algn="just">
                        <a:buFont typeface="Arial" pitchFamily="34" charset="0"/>
                        <a:buNone/>
                      </a:pPr>
                      <a:endParaRPr lang="en-US" dirty="0"/>
                    </a:p>
                    <a:p>
                      <a:pPr algn="l">
                        <a:buFont typeface="Arial" pitchFamily="34" charset="0"/>
                        <a:buChar char="•"/>
                      </a:pPr>
                      <a:r>
                        <a:rPr lang="en-US" dirty="0"/>
                        <a:t> Record of previous transactions</a:t>
                      </a:r>
                    </a:p>
                    <a:p>
                      <a:pPr algn="just">
                        <a:buFont typeface="Arial" pitchFamily="34" charset="0"/>
                        <a:buNone/>
                      </a:pPr>
                      <a:endParaRPr lang="en-US" dirty="0"/>
                    </a:p>
                    <a:p>
                      <a:pPr algn="just">
                        <a:buFont typeface="Arial" pitchFamily="34" charset="0"/>
                        <a:buChar char="•"/>
                      </a:pPr>
                      <a:r>
                        <a:rPr lang="en-US" dirty="0"/>
                        <a:t> Other</a:t>
                      </a:r>
                      <a:r>
                        <a:rPr lang="en-US" baseline="0" dirty="0"/>
                        <a:t> financial information</a:t>
                      </a:r>
                      <a:endParaRPr lang="en-US" dirty="0"/>
                    </a:p>
                  </a:txBody>
                  <a:tcPr/>
                </a:tc>
                <a:tc>
                  <a:txBody>
                    <a:bodyPr/>
                    <a:lstStyle/>
                    <a:p>
                      <a:pPr algn="ctr"/>
                      <a:r>
                        <a:rPr lang="en-US" dirty="0"/>
                        <a:t>( FUND TRANSFERS )</a:t>
                      </a:r>
                    </a:p>
                    <a:p>
                      <a:pPr algn="ctr"/>
                      <a:endParaRPr lang="en-US" dirty="0"/>
                    </a:p>
                    <a:p>
                      <a:pPr algn="ctr"/>
                      <a:endParaRPr lang="en-US" dirty="0"/>
                    </a:p>
                    <a:p>
                      <a:pPr algn="l">
                        <a:buFont typeface="Arial" pitchFamily="34" charset="0"/>
                        <a:buChar char="•"/>
                      </a:pPr>
                      <a:r>
                        <a:rPr lang="en-US" dirty="0"/>
                        <a:t> Own Account Fund Transfers</a:t>
                      </a:r>
                    </a:p>
                    <a:p>
                      <a:pPr algn="l">
                        <a:buFont typeface="Arial" pitchFamily="34" charset="0"/>
                        <a:buNone/>
                      </a:pPr>
                      <a:endParaRPr lang="en-US" dirty="0"/>
                    </a:p>
                    <a:p>
                      <a:pPr algn="l">
                        <a:buFont typeface="Arial" pitchFamily="34" charset="0"/>
                        <a:buChar char="•"/>
                      </a:pPr>
                      <a:r>
                        <a:rPr lang="en-US" dirty="0"/>
                        <a:t> Third-</a:t>
                      </a:r>
                      <a:r>
                        <a:rPr lang="en-US" baseline="0" dirty="0"/>
                        <a:t>Party Fund Transfers</a:t>
                      </a:r>
                    </a:p>
                    <a:p>
                      <a:pPr algn="l">
                        <a:buFont typeface="Arial" pitchFamily="34" charset="0"/>
                        <a:buNone/>
                      </a:pPr>
                      <a:endParaRPr lang="en-US" baseline="0" dirty="0"/>
                    </a:p>
                    <a:p>
                      <a:pPr algn="l">
                        <a:buFont typeface="Arial" pitchFamily="34" charset="0"/>
                        <a:buChar char="•"/>
                      </a:pPr>
                      <a:r>
                        <a:rPr lang="en-US" baseline="0" dirty="0"/>
                        <a:t> Utility Bill Payments</a:t>
                      </a:r>
                    </a:p>
                    <a:p>
                      <a:pPr algn="l">
                        <a:buFont typeface="Arial" pitchFamily="34" charset="0"/>
                        <a:buNone/>
                      </a:pPr>
                      <a:endParaRPr lang="en-US" baseline="0" dirty="0"/>
                    </a:p>
                    <a:p>
                      <a:pPr algn="l">
                        <a:buFont typeface="Arial" pitchFamily="34" charset="0"/>
                        <a:buChar char="•"/>
                      </a:pPr>
                      <a:r>
                        <a:rPr lang="en-US" baseline="0" dirty="0"/>
                        <a:t> Stop Payments</a:t>
                      </a:r>
                    </a:p>
                    <a:p>
                      <a:pPr algn="l">
                        <a:buFont typeface="Arial" pitchFamily="34" charset="0"/>
                        <a:buNone/>
                      </a:pPr>
                      <a:endParaRPr lang="en-US" baseline="0" dirty="0"/>
                    </a:p>
                    <a:p>
                      <a:pPr algn="l">
                        <a:buFont typeface="Arial" pitchFamily="34" charset="0"/>
                        <a:buNone/>
                      </a:pPr>
                      <a:endParaRPr lang="en-US" baseline="0" dirty="0"/>
                    </a:p>
                    <a:p>
                      <a:pPr algn="l">
                        <a:buFont typeface="Arial" pitchFamily="34" charset="0"/>
                        <a:buNone/>
                      </a:pPr>
                      <a:endParaRPr lang="en-US" dirty="0"/>
                    </a:p>
                  </a:txBody>
                  <a:tcPr/>
                </a:tc>
                <a:tc>
                  <a:txBody>
                    <a:bodyPr/>
                    <a:lstStyle/>
                    <a:p>
                      <a:pPr algn="ctr"/>
                      <a:r>
                        <a:rPr lang="en-US" dirty="0"/>
                        <a:t>( OPERATED THROUGH AGENTS )</a:t>
                      </a:r>
                    </a:p>
                    <a:p>
                      <a:pPr algn="ctr"/>
                      <a:endParaRPr lang="en-US" dirty="0"/>
                    </a:p>
                    <a:p>
                      <a:pPr algn="l">
                        <a:lnSpc>
                          <a:spcPct val="150000"/>
                        </a:lnSpc>
                        <a:buFont typeface="Arial" pitchFamily="34" charset="0"/>
                        <a:buChar char="•"/>
                      </a:pPr>
                      <a:r>
                        <a:rPr lang="en-US" dirty="0"/>
                        <a:t> Facility to</a:t>
                      </a:r>
                      <a:r>
                        <a:rPr lang="en-US" baseline="0" dirty="0"/>
                        <a:t> deposit/withdraw  cash through agents appointed by the respective banks</a:t>
                      </a:r>
                      <a:endParaRPr lang="en-US" dirty="0"/>
                    </a:p>
                  </a:txBody>
                  <a:tcPr/>
                </a:tc>
                <a:extLst>
                  <a:ext uri="{0D108BD9-81ED-4DB2-BD59-A6C34878D82A}">
                    <a16:rowId xmlns:a16="http://schemas.microsoft.com/office/drawing/2014/main" val="10001"/>
                  </a:ext>
                </a:extLst>
              </a:tr>
            </a:tbl>
          </a:graphicData>
        </a:graphic>
      </p:graphicFrame>
      <p:sp>
        <p:nvSpPr>
          <p:cNvPr id="6" name="Title 5">
            <a:extLst>
              <a:ext uri="{FF2B5EF4-FFF2-40B4-BE49-F238E27FC236}">
                <a16:creationId xmlns:a16="http://schemas.microsoft.com/office/drawing/2014/main" id="{C06E398B-1EFC-4AA3-9ED5-3AAD07F95193}"/>
              </a:ext>
            </a:extLst>
          </p:cNvPr>
          <p:cNvSpPr>
            <a:spLocks noGrp="1"/>
          </p:cNvSpPr>
          <p:nvPr>
            <p:ph type="title"/>
          </p:nvPr>
        </p:nvSpPr>
        <p:spPr/>
        <p:txBody>
          <a:bodyPr>
            <a:normAutofit fontScale="90000"/>
          </a:bodyPr>
          <a:lstStyle/>
          <a:p>
            <a:r>
              <a:rPr lang="en-US" dirty="0"/>
              <a:t>Customer Account based Mobile Payment Systems</a:t>
            </a:r>
            <a:br>
              <a:rPr lang="en-US" dirty="0"/>
            </a:br>
            <a:endParaRPr lang="en-US" dirty="0"/>
          </a:p>
        </p:txBody>
      </p:sp>
      <p:sp>
        <p:nvSpPr>
          <p:cNvPr id="7" name="Slide Number Placeholder 6">
            <a:extLst>
              <a:ext uri="{FF2B5EF4-FFF2-40B4-BE49-F238E27FC236}">
                <a16:creationId xmlns:a16="http://schemas.microsoft.com/office/drawing/2014/main" id="{EFF29CCA-3356-46CC-BDD8-83D4BDCCFF09}"/>
              </a:ext>
            </a:extLst>
          </p:cNvPr>
          <p:cNvSpPr>
            <a:spLocks noGrp="1"/>
          </p:cNvSpPr>
          <p:nvPr>
            <p:ph type="sldNum" sz="quarter" idx="12"/>
          </p:nvPr>
        </p:nvSpPr>
        <p:spPr/>
        <p:txBody>
          <a:bodyPr/>
          <a:lstStyle/>
          <a:p>
            <a:fld id="{4FAB73BC-B049-4115-A692-8D63A059BFB8}" type="slidenum">
              <a:rPr lang="en-US" smtClean="0"/>
              <a:pPr/>
              <a:t>15</a:t>
            </a:fld>
            <a:endParaRPr lang="en-US" dirty="0"/>
          </a:p>
        </p:txBody>
      </p:sp>
    </p:spTree>
    <p:extLst>
      <p:ext uri="{BB962C8B-B14F-4D97-AF65-F5344CB8AC3E}">
        <p14:creationId xmlns:p14="http://schemas.microsoft.com/office/powerpoint/2010/main" val="4052648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73925" y="2445834"/>
            <a:ext cx="9898567" cy="3111190"/>
          </a:xfrm>
          <a:prstGeom prst="rect">
            <a:avLst/>
          </a:prstGeom>
        </p:spPr>
        <p:txBody>
          <a:bodyPr vert="horz" lIns="91440" tIns="45720" rIns="91440" bIns="45720" rtlCol="0" anchor="t" anchorCtr="0">
            <a:noAutofit/>
          </a:bodyPr>
          <a:lstStyle/>
          <a:p>
            <a:pPr marL="182880" indent="-182880" defTabSz="914400">
              <a:lnSpc>
                <a:spcPct val="90000"/>
              </a:lnSpc>
              <a:spcBef>
                <a:spcPts val="1200"/>
              </a:spcBef>
              <a:buClr>
                <a:schemeClr val="accent1"/>
              </a:buClr>
              <a:buFont typeface="Wingdings 2" pitchFamily="18" charset="2"/>
              <a:buChar char=""/>
            </a:pPr>
            <a:r>
              <a:rPr lang="en-US" sz="2400" dirty="0">
                <a:solidFill>
                  <a:schemeClr val="tx1">
                    <a:lumMod val="65000"/>
                    <a:lumOff val="35000"/>
                  </a:schemeClr>
                </a:solidFill>
              </a:rPr>
              <a:t>Service providers should open and maintain a custodian account in a licensed commercial bank, in which physical money collected from customers should be deposited.</a:t>
            </a:r>
          </a:p>
          <a:p>
            <a:pPr marL="182880" indent="-182880" defTabSz="914400">
              <a:lnSpc>
                <a:spcPct val="90000"/>
              </a:lnSpc>
              <a:spcBef>
                <a:spcPts val="1200"/>
              </a:spcBef>
              <a:buClr>
                <a:schemeClr val="accent1"/>
              </a:buClr>
              <a:buFont typeface="Wingdings 2" pitchFamily="18" charset="2"/>
              <a:buChar char=""/>
            </a:pPr>
            <a:r>
              <a:rPr lang="en-US" sz="2400" dirty="0">
                <a:solidFill>
                  <a:schemeClr val="tx1">
                    <a:lumMod val="65000"/>
                    <a:lumOff val="35000"/>
                  </a:schemeClr>
                </a:solidFill>
              </a:rPr>
              <a:t>Cumulative sum of e-money balances should always be equal to the balance in the custodian account.</a:t>
            </a:r>
          </a:p>
        </p:txBody>
      </p:sp>
      <p:grpSp>
        <p:nvGrpSpPr>
          <p:cNvPr id="37" name="Group 36"/>
          <p:cNvGrpSpPr/>
          <p:nvPr/>
        </p:nvGrpSpPr>
        <p:grpSpPr>
          <a:xfrm>
            <a:off x="3466171" y="4560848"/>
            <a:ext cx="5029200" cy="1828800"/>
            <a:chOff x="1143000" y="4419600"/>
            <a:chExt cx="5029200" cy="1828800"/>
          </a:xfrm>
        </p:grpSpPr>
        <p:sp>
          <p:nvSpPr>
            <p:cNvPr id="38" name="Rectangle 37"/>
            <p:cNvSpPr/>
            <p:nvPr/>
          </p:nvSpPr>
          <p:spPr>
            <a:xfrm>
              <a:off x="1143000" y="4419600"/>
              <a:ext cx="5029200" cy="1828800"/>
            </a:xfrm>
            <a:prstGeom prst="rect">
              <a:avLst/>
            </a:prstGeom>
            <a:solidFill>
              <a:schemeClr val="bg2"/>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9" name="Group 11"/>
            <p:cNvGrpSpPr/>
            <p:nvPr/>
          </p:nvGrpSpPr>
          <p:grpSpPr>
            <a:xfrm>
              <a:off x="1295400" y="4495800"/>
              <a:ext cx="4724400" cy="1600200"/>
              <a:chOff x="1295400" y="4495800"/>
              <a:chExt cx="4724400" cy="1600200"/>
            </a:xfrm>
          </p:grpSpPr>
          <p:sp>
            <p:nvSpPr>
              <p:cNvPr id="40" name="Rectangle 39"/>
              <p:cNvSpPr/>
              <p:nvPr/>
            </p:nvSpPr>
            <p:spPr>
              <a:xfrm>
                <a:off x="1295400" y="4572000"/>
                <a:ext cx="1828800" cy="1447800"/>
              </a:xfrm>
              <a:prstGeom prst="rect">
                <a:avLst/>
              </a:prstGeom>
              <a:ln/>
            </p:spPr>
            <p:style>
              <a:lnRef idx="3">
                <a:schemeClr val="lt1"/>
              </a:lnRef>
              <a:fillRef idx="1">
                <a:schemeClr val="accent6"/>
              </a:fillRef>
              <a:effectRef idx="1">
                <a:schemeClr val="accent6"/>
              </a:effectRef>
              <a:fontRef idx="minor">
                <a:schemeClr val="lt1"/>
              </a:fontRef>
            </p:style>
            <p:txBody>
              <a:bodyPr rtlCol="0" anchor="t" anchorCtr="0"/>
              <a:lstStyle/>
              <a:p>
                <a:pPr algn="ctr"/>
                <a:r>
                  <a:rPr lang="en-US" b="1" dirty="0">
                    <a:solidFill>
                      <a:schemeClr val="tx1"/>
                    </a:solidFill>
                  </a:rPr>
                  <a:t>CUSTODIAN ACCOUNT</a:t>
                </a:r>
              </a:p>
              <a:p>
                <a:pPr algn="ctr"/>
                <a:endParaRPr lang="en-US" b="1" dirty="0">
                  <a:solidFill>
                    <a:schemeClr val="tx1"/>
                  </a:solidFill>
                </a:endParaRPr>
              </a:p>
              <a:p>
                <a:pPr algn="ctr"/>
                <a:r>
                  <a:rPr lang="en-US" b="1" dirty="0">
                    <a:solidFill>
                      <a:schemeClr val="tx1"/>
                    </a:solidFill>
                  </a:rPr>
                  <a:t>Rs. 1000/=</a:t>
                </a:r>
              </a:p>
            </p:txBody>
          </p:sp>
          <p:sp>
            <p:nvSpPr>
              <p:cNvPr id="41" name="Oval 40"/>
              <p:cNvSpPr/>
              <p:nvPr/>
            </p:nvSpPr>
            <p:spPr>
              <a:xfrm>
                <a:off x="3276600" y="4495800"/>
                <a:ext cx="2743200" cy="1600200"/>
              </a:xfrm>
              <a:prstGeom prst="ellipse">
                <a:avLst/>
              </a:prstGeom>
              <a:solidFill>
                <a:schemeClr val="bg2">
                  <a:lumMod val="25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429000" y="4648200"/>
                <a:ext cx="1143000" cy="685800"/>
              </a:xfrm>
              <a:prstGeom prst="ellipse">
                <a:avLst/>
              </a:prstGeom>
              <a:solidFill>
                <a:schemeClr val="bg2">
                  <a:lumMod val="75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E 500</a:t>
                </a:r>
              </a:p>
            </p:txBody>
          </p:sp>
          <p:sp>
            <p:nvSpPr>
              <p:cNvPr id="43" name="Oval 42"/>
              <p:cNvSpPr/>
              <p:nvPr/>
            </p:nvSpPr>
            <p:spPr>
              <a:xfrm>
                <a:off x="4648200" y="4648200"/>
                <a:ext cx="1143000" cy="685800"/>
              </a:xfrm>
              <a:prstGeom prst="ellipse">
                <a:avLst/>
              </a:prstGeom>
              <a:solidFill>
                <a:schemeClr val="bg2">
                  <a:lumMod val="75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E 300</a:t>
                </a:r>
              </a:p>
            </p:txBody>
          </p:sp>
          <p:sp>
            <p:nvSpPr>
              <p:cNvPr id="44" name="Oval 43"/>
              <p:cNvSpPr/>
              <p:nvPr/>
            </p:nvSpPr>
            <p:spPr>
              <a:xfrm>
                <a:off x="4038600" y="5334000"/>
                <a:ext cx="1143000" cy="685800"/>
              </a:xfrm>
              <a:prstGeom prst="ellipse">
                <a:avLst/>
              </a:prstGeom>
              <a:solidFill>
                <a:schemeClr val="bg2">
                  <a:lumMod val="75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E 200</a:t>
                </a:r>
              </a:p>
            </p:txBody>
          </p:sp>
        </p:grpSp>
      </p:grpSp>
      <p:sp>
        <p:nvSpPr>
          <p:cNvPr id="5" name="Title 4">
            <a:extLst>
              <a:ext uri="{FF2B5EF4-FFF2-40B4-BE49-F238E27FC236}">
                <a16:creationId xmlns:a16="http://schemas.microsoft.com/office/drawing/2014/main" id="{FF698E7C-7D8A-4A69-AA8D-1F3D7BF581D4}"/>
              </a:ext>
            </a:extLst>
          </p:cNvPr>
          <p:cNvSpPr>
            <a:spLocks noGrp="1"/>
          </p:cNvSpPr>
          <p:nvPr>
            <p:ph type="title"/>
          </p:nvPr>
        </p:nvSpPr>
        <p:spPr/>
        <p:txBody>
          <a:bodyPr/>
          <a:lstStyle/>
          <a:p>
            <a:r>
              <a:rPr lang="en-US" dirty="0"/>
              <a:t>Mobile Phone Based e-money systems: Regulatory Requirement</a:t>
            </a:r>
          </a:p>
        </p:txBody>
      </p:sp>
      <p:sp>
        <p:nvSpPr>
          <p:cNvPr id="7" name="Slide Number Placeholder 6">
            <a:extLst>
              <a:ext uri="{FF2B5EF4-FFF2-40B4-BE49-F238E27FC236}">
                <a16:creationId xmlns:a16="http://schemas.microsoft.com/office/drawing/2014/main" id="{EC82D5D3-0541-42F9-B5CC-7E622AC52F39}"/>
              </a:ext>
            </a:extLst>
          </p:cNvPr>
          <p:cNvSpPr>
            <a:spLocks noGrp="1"/>
          </p:cNvSpPr>
          <p:nvPr>
            <p:ph type="sldNum" sz="quarter" idx="12"/>
          </p:nvPr>
        </p:nvSpPr>
        <p:spPr/>
        <p:txBody>
          <a:bodyPr/>
          <a:lstStyle/>
          <a:p>
            <a:fld id="{4FAB73BC-B049-4115-A692-8D63A059BFB8}" type="slidenum">
              <a:rPr lang="en-US" smtClean="0"/>
              <a:pPr/>
              <a:t>16</a:t>
            </a:fld>
            <a:endParaRPr lang="en-US" dirty="0"/>
          </a:p>
        </p:txBody>
      </p:sp>
    </p:spTree>
    <p:extLst>
      <p:ext uri="{BB962C8B-B14F-4D97-AF65-F5344CB8AC3E}">
        <p14:creationId xmlns:p14="http://schemas.microsoft.com/office/powerpoint/2010/main" val="33249542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A42AF-B552-464D-B444-788D4C6180B5}"/>
              </a:ext>
            </a:extLst>
          </p:cNvPr>
          <p:cNvSpPr>
            <a:spLocks noGrp="1"/>
          </p:cNvSpPr>
          <p:nvPr>
            <p:ph type="title"/>
          </p:nvPr>
        </p:nvSpPr>
        <p:spPr/>
        <p:txBody>
          <a:bodyPr/>
          <a:lstStyle/>
          <a:p>
            <a:r>
              <a:rPr lang="en-US" dirty="0"/>
              <a:t>Internet Payments</a:t>
            </a:r>
          </a:p>
        </p:txBody>
      </p:sp>
      <p:sp>
        <p:nvSpPr>
          <p:cNvPr id="3" name="Content Placeholder 2">
            <a:extLst>
              <a:ext uri="{FF2B5EF4-FFF2-40B4-BE49-F238E27FC236}">
                <a16:creationId xmlns:a16="http://schemas.microsoft.com/office/drawing/2014/main" id="{AEE24CD3-9950-4063-8D19-BD5EDC11ED97}"/>
              </a:ext>
            </a:extLst>
          </p:cNvPr>
          <p:cNvSpPr>
            <a:spLocks noGrp="1"/>
          </p:cNvSpPr>
          <p:nvPr>
            <p:ph idx="1"/>
          </p:nvPr>
        </p:nvSpPr>
        <p:spPr/>
        <p:txBody>
          <a:bodyPr/>
          <a:lstStyle/>
          <a:p>
            <a:r>
              <a:rPr lang="en-US" dirty="0"/>
              <a:t>Internet payments are payments executed using the Internet as the payment channel to communicate payment instructions</a:t>
            </a:r>
          </a:p>
          <a:p>
            <a:r>
              <a:rPr lang="en-US" dirty="0"/>
              <a:t>Internet banking and payments through the internet using payment cards are also taken as internet payments</a:t>
            </a:r>
          </a:p>
          <a:p>
            <a:r>
              <a:rPr lang="en-US" dirty="0"/>
              <a:t>Interbank fund transfers initiated through internet banking are effected through the Common Electronic Fund Transfer Switch (CEFTS)</a:t>
            </a:r>
          </a:p>
          <a:p>
            <a:r>
              <a:rPr lang="en-US" dirty="0"/>
              <a:t>Payments through the internet using payment cards can be done to both local and overseas merchants</a:t>
            </a:r>
          </a:p>
        </p:txBody>
      </p:sp>
      <p:sp>
        <p:nvSpPr>
          <p:cNvPr id="5" name="Slide Number Placeholder 4">
            <a:extLst>
              <a:ext uri="{FF2B5EF4-FFF2-40B4-BE49-F238E27FC236}">
                <a16:creationId xmlns:a16="http://schemas.microsoft.com/office/drawing/2014/main" id="{F6ADE470-80DE-4538-8B41-6DA28F74CD06}"/>
              </a:ext>
            </a:extLst>
          </p:cNvPr>
          <p:cNvSpPr>
            <a:spLocks noGrp="1"/>
          </p:cNvSpPr>
          <p:nvPr>
            <p:ph type="sldNum" sz="quarter" idx="12"/>
          </p:nvPr>
        </p:nvSpPr>
        <p:spPr/>
        <p:txBody>
          <a:bodyPr/>
          <a:lstStyle/>
          <a:p>
            <a:fld id="{4FAB73BC-B049-4115-A692-8D63A059BFB8}" type="slidenum">
              <a:rPr lang="en-US" smtClean="0"/>
              <a:pPr/>
              <a:t>17</a:t>
            </a:fld>
            <a:endParaRPr lang="en-US" dirty="0"/>
          </a:p>
        </p:txBody>
      </p:sp>
    </p:spTree>
    <p:extLst>
      <p:ext uri="{BB962C8B-B14F-4D97-AF65-F5344CB8AC3E}">
        <p14:creationId xmlns:p14="http://schemas.microsoft.com/office/powerpoint/2010/main" val="19404811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4AC2A-6496-4000-9026-C9EB17AFA94C}"/>
              </a:ext>
            </a:extLst>
          </p:cNvPr>
          <p:cNvSpPr>
            <a:spLocks noGrp="1"/>
          </p:cNvSpPr>
          <p:nvPr>
            <p:ph type="title"/>
          </p:nvPr>
        </p:nvSpPr>
        <p:spPr/>
        <p:txBody>
          <a:bodyPr/>
          <a:lstStyle/>
          <a:p>
            <a:r>
              <a:rPr lang="en-US" dirty="0"/>
              <a:t>Postal Instruments</a:t>
            </a:r>
          </a:p>
        </p:txBody>
      </p:sp>
      <p:sp>
        <p:nvSpPr>
          <p:cNvPr id="3" name="Content Placeholder 2">
            <a:extLst>
              <a:ext uri="{FF2B5EF4-FFF2-40B4-BE49-F238E27FC236}">
                <a16:creationId xmlns:a16="http://schemas.microsoft.com/office/drawing/2014/main" id="{6FC47BBA-E63D-48C7-9C46-CDE82F751829}"/>
              </a:ext>
            </a:extLst>
          </p:cNvPr>
          <p:cNvSpPr>
            <a:spLocks noGrp="1"/>
          </p:cNvSpPr>
          <p:nvPr>
            <p:ph idx="1"/>
          </p:nvPr>
        </p:nvSpPr>
        <p:spPr/>
        <p:txBody>
          <a:bodyPr>
            <a:normAutofit lnSpcReduction="10000"/>
          </a:bodyPr>
          <a:lstStyle/>
          <a:p>
            <a:r>
              <a:rPr lang="en-US" dirty="0"/>
              <a:t>Post offices, which are scattered nationwide, issue money orders and postal orders mainly to facilitate person-to-person fund transfers</a:t>
            </a:r>
          </a:p>
          <a:p>
            <a:r>
              <a:rPr lang="en-US" dirty="0"/>
              <a:t>Mainly used to make small value payments to individuals and institutions and to pay pension and social security payments by government</a:t>
            </a:r>
          </a:p>
          <a:p>
            <a:r>
              <a:rPr lang="en-US" dirty="0"/>
              <a:t>The usage of postal instruments has shown a declining trend during the past few decades</a:t>
            </a:r>
          </a:p>
          <a:p>
            <a:r>
              <a:rPr lang="en-US" dirty="0"/>
              <a:t>The Postal Department introduced electronic money orders to make the fund transfers faster</a:t>
            </a:r>
          </a:p>
        </p:txBody>
      </p:sp>
      <p:sp>
        <p:nvSpPr>
          <p:cNvPr id="5" name="Slide Number Placeholder 4">
            <a:extLst>
              <a:ext uri="{FF2B5EF4-FFF2-40B4-BE49-F238E27FC236}">
                <a16:creationId xmlns:a16="http://schemas.microsoft.com/office/drawing/2014/main" id="{56A1C83F-4FB6-44BA-96B3-CE57D52DD71C}"/>
              </a:ext>
            </a:extLst>
          </p:cNvPr>
          <p:cNvSpPr>
            <a:spLocks noGrp="1"/>
          </p:cNvSpPr>
          <p:nvPr>
            <p:ph type="sldNum" sz="quarter" idx="12"/>
          </p:nvPr>
        </p:nvSpPr>
        <p:spPr/>
        <p:txBody>
          <a:bodyPr/>
          <a:lstStyle/>
          <a:p>
            <a:fld id="{4FAB73BC-B049-4115-A692-8D63A059BFB8}" type="slidenum">
              <a:rPr lang="en-US" smtClean="0"/>
              <a:pPr/>
              <a:t>18</a:t>
            </a:fld>
            <a:endParaRPr lang="en-US" dirty="0"/>
          </a:p>
        </p:txBody>
      </p:sp>
    </p:spTree>
    <p:extLst>
      <p:ext uri="{BB962C8B-B14F-4D97-AF65-F5344CB8AC3E}">
        <p14:creationId xmlns:p14="http://schemas.microsoft.com/office/powerpoint/2010/main" val="18649640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C025F-F4FC-4A9D-B432-A6B2BA885A29}"/>
              </a:ext>
            </a:extLst>
          </p:cNvPr>
          <p:cNvSpPr>
            <a:spLocks noGrp="1"/>
          </p:cNvSpPr>
          <p:nvPr>
            <p:ph type="title"/>
          </p:nvPr>
        </p:nvSpPr>
        <p:spPr/>
        <p:txBody>
          <a:bodyPr/>
          <a:lstStyle/>
          <a:p>
            <a:r>
              <a:rPr lang="en-US" dirty="0"/>
              <a:t>Common Card and Payment Switch (CCAPS)</a:t>
            </a:r>
          </a:p>
        </p:txBody>
      </p:sp>
      <p:sp>
        <p:nvSpPr>
          <p:cNvPr id="3" name="Content Placeholder 2">
            <a:extLst>
              <a:ext uri="{FF2B5EF4-FFF2-40B4-BE49-F238E27FC236}">
                <a16:creationId xmlns:a16="http://schemas.microsoft.com/office/drawing/2014/main" id="{382FF59E-3C51-4CF8-94F6-66628E060B38}"/>
              </a:ext>
            </a:extLst>
          </p:cNvPr>
          <p:cNvSpPr>
            <a:spLocks noGrp="1"/>
          </p:cNvSpPr>
          <p:nvPr>
            <p:ph idx="1"/>
          </p:nvPr>
        </p:nvSpPr>
        <p:spPr/>
        <p:txBody>
          <a:bodyPr/>
          <a:lstStyle/>
          <a:p>
            <a:r>
              <a:rPr lang="en-US" dirty="0"/>
              <a:t>The operations of CCAPS commenced in 2003 under the brand name “LankaPay” </a:t>
            </a:r>
          </a:p>
          <a:p>
            <a:r>
              <a:rPr lang="en-US" dirty="0"/>
              <a:t>CCAPS consists of five sub-switches;</a:t>
            </a:r>
          </a:p>
          <a:p>
            <a:pPr lvl="1"/>
            <a:r>
              <a:rPr lang="en-US" dirty="0"/>
              <a:t>Common ATM Switch (CAS)</a:t>
            </a:r>
            <a:endParaRPr lang="en-US" sz="1600" dirty="0"/>
          </a:p>
          <a:p>
            <a:pPr lvl="1"/>
            <a:r>
              <a:rPr lang="en-US" dirty="0"/>
              <a:t>Common Electronic Fund Transfer Switch (CEFTS)</a:t>
            </a:r>
            <a:endParaRPr lang="en-US" sz="1600" dirty="0"/>
          </a:p>
          <a:p>
            <a:pPr lvl="1"/>
            <a:r>
              <a:rPr lang="en-US" dirty="0"/>
              <a:t>Shared ATM Switch (SAS)</a:t>
            </a:r>
            <a:endParaRPr lang="en-US" sz="1600" dirty="0"/>
          </a:p>
          <a:p>
            <a:pPr lvl="1"/>
            <a:r>
              <a:rPr lang="en-US" dirty="0"/>
              <a:t>Common Point-of-Sale Switch (CPS)</a:t>
            </a:r>
            <a:endParaRPr lang="en-US" sz="1600" dirty="0"/>
          </a:p>
          <a:p>
            <a:pPr lvl="1"/>
            <a:r>
              <a:rPr lang="en-US" dirty="0"/>
              <a:t>Common Mobile Switch (</a:t>
            </a:r>
            <a:r>
              <a:rPr lang="en-US" dirty="0" err="1"/>
              <a:t>CMobs</a:t>
            </a:r>
            <a:r>
              <a:rPr lang="en-US" dirty="0"/>
              <a:t>)  </a:t>
            </a:r>
            <a:endParaRPr lang="en-US" sz="1600" dirty="0"/>
          </a:p>
          <a:p>
            <a:endParaRPr lang="en-US" dirty="0"/>
          </a:p>
        </p:txBody>
      </p:sp>
      <p:sp>
        <p:nvSpPr>
          <p:cNvPr id="5" name="Slide Number Placeholder 4">
            <a:extLst>
              <a:ext uri="{FF2B5EF4-FFF2-40B4-BE49-F238E27FC236}">
                <a16:creationId xmlns:a16="http://schemas.microsoft.com/office/drawing/2014/main" id="{A4609624-4949-4D85-9B95-E0FCE2D8394D}"/>
              </a:ext>
            </a:extLst>
          </p:cNvPr>
          <p:cNvSpPr>
            <a:spLocks noGrp="1"/>
          </p:cNvSpPr>
          <p:nvPr>
            <p:ph type="sldNum" sz="quarter" idx="12"/>
          </p:nvPr>
        </p:nvSpPr>
        <p:spPr/>
        <p:txBody>
          <a:bodyPr/>
          <a:lstStyle/>
          <a:p>
            <a:fld id="{4FAB73BC-B049-4115-A692-8D63A059BFB8}" type="slidenum">
              <a:rPr lang="en-US" smtClean="0"/>
              <a:pPr/>
              <a:t>19</a:t>
            </a:fld>
            <a:endParaRPr lang="en-US" dirty="0"/>
          </a:p>
        </p:txBody>
      </p:sp>
    </p:spTree>
    <p:extLst>
      <p:ext uri="{BB962C8B-B14F-4D97-AF65-F5344CB8AC3E}">
        <p14:creationId xmlns:p14="http://schemas.microsoft.com/office/powerpoint/2010/main" val="1626944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AB5D9-5AFA-435F-967C-97DCB30DA047}"/>
              </a:ext>
            </a:extLst>
          </p:cNvPr>
          <p:cNvSpPr>
            <a:spLocks noGrp="1"/>
          </p:cNvSpPr>
          <p:nvPr>
            <p:ph type="title"/>
          </p:nvPr>
        </p:nvSpPr>
        <p:spPr/>
        <p:txBody>
          <a:bodyPr/>
          <a:lstStyle/>
          <a:p>
            <a:r>
              <a:rPr lang="en-US" dirty="0"/>
              <a:t>Payment Systems and Instruments in Sri Lanka</a:t>
            </a:r>
          </a:p>
        </p:txBody>
      </p:sp>
      <p:sp>
        <p:nvSpPr>
          <p:cNvPr id="4" name="Rectangle 2">
            <a:extLst>
              <a:ext uri="{FF2B5EF4-FFF2-40B4-BE49-F238E27FC236}">
                <a16:creationId xmlns:a16="http://schemas.microsoft.com/office/drawing/2014/main" id="{B3837109-20C1-40A9-A47A-1C1B871E1CB6}"/>
              </a:ext>
            </a:extLst>
          </p:cNvPr>
          <p:cNvSpPr>
            <a:spLocks noChangeArrowheads="1"/>
          </p:cNvSpPr>
          <p:nvPr/>
        </p:nvSpPr>
        <p:spPr bwMode="auto">
          <a:xfrm>
            <a:off x="3925229" y="129354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Diagram 4">
            <a:extLst>
              <a:ext uri="{FF2B5EF4-FFF2-40B4-BE49-F238E27FC236}">
                <a16:creationId xmlns:a16="http://schemas.microsoft.com/office/drawing/2014/main" id="{F9C4C11E-8260-418D-B165-C02029B4BD7F}"/>
              </a:ext>
            </a:extLst>
          </p:cNvPr>
          <p:cNvGraphicFramePr/>
          <p:nvPr>
            <p:extLst>
              <p:ext uri="{D42A27DB-BD31-4B8C-83A1-F6EECF244321}">
                <p14:modId xmlns:p14="http://schemas.microsoft.com/office/powerpoint/2010/main" val="3003052171"/>
              </p:ext>
            </p:extLst>
          </p:nvPr>
        </p:nvGraphicFramePr>
        <p:xfrm>
          <a:off x="1927423" y="1522142"/>
          <a:ext cx="8366759"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Slide Number Placeholder 6">
            <a:extLst>
              <a:ext uri="{FF2B5EF4-FFF2-40B4-BE49-F238E27FC236}">
                <a16:creationId xmlns:a16="http://schemas.microsoft.com/office/drawing/2014/main" id="{02D3DBB6-F03E-40ED-844B-7C36545E2259}"/>
              </a:ext>
            </a:extLst>
          </p:cNvPr>
          <p:cNvSpPr>
            <a:spLocks noGrp="1"/>
          </p:cNvSpPr>
          <p:nvPr>
            <p:ph type="sldNum" sz="quarter" idx="12"/>
          </p:nvPr>
        </p:nvSpPr>
        <p:spPr/>
        <p:txBody>
          <a:bodyPr/>
          <a:lstStyle/>
          <a:p>
            <a:fld id="{4FAB73BC-B049-4115-A692-8D63A059BFB8}" type="slidenum">
              <a:rPr lang="en-US" smtClean="0"/>
              <a:pPr/>
              <a:t>2</a:t>
            </a:fld>
            <a:endParaRPr lang="en-US" dirty="0"/>
          </a:p>
        </p:txBody>
      </p:sp>
    </p:spTree>
    <p:extLst>
      <p:ext uri="{BB962C8B-B14F-4D97-AF65-F5344CB8AC3E}">
        <p14:creationId xmlns:p14="http://schemas.microsoft.com/office/powerpoint/2010/main" val="35001524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3">
            <a:extLst>
              <a:ext uri="{FF2B5EF4-FFF2-40B4-BE49-F238E27FC236}">
                <a16:creationId xmlns:a16="http://schemas.microsoft.com/office/drawing/2014/main" id="{FED71AED-592F-4BEE-8450-DD7991EA694D}"/>
              </a:ext>
            </a:extLst>
          </p:cNvPr>
          <p:cNvGraphicFramePr>
            <a:graphicFrameLocks/>
          </p:cNvGraphicFramePr>
          <p:nvPr>
            <p:extLst>
              <p:ext uri="{D42A27DB-BD31-4B8C-83A1-F6EECF244321}">
                <p14:modId xmlns:p14="http://schemas.microsoft.com/office/powerpoint/2010/main" val="2183858518"/>
              </p:ext>
            </p:extLst>
          </p:nvPr>
        </p:nvGraphicFramePr>
        <p:xfrm>
          <a:off x="122663" y="869795"/>
          <a:ext cx="10259121" cy="56648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a:extLst>
              <a:ext uri="{FF2B5EF4-FFF2-40B4-BE49-F238E27FC236}">
                <a16:creationId xmlns:a16="http://schemas.microsoft.com/office/drawing/2014/main" id="{2C2437BF-2D0C-4278-8082-5F4544D1A168}"/>
              </a:ext>
            </a:extLst>
          </p:cNvPr>
          <p:cNvSpPr>
            <a:spLocks noGrp="1"/>
          </p:cNvSpPr>
          <p:nvPr>
            <p:ph type="sldNum" sz="quarter" idx="12"/>
          </p:nvPr>
        </p:nvSpPr>
        <p:spPr/>
        <p:txBody>
          <a:bodyPr/>
          <a:lstStyle/>
          <a:p>
            <a:fld id="{4FAB73BC-B049-4115-A692-8D63A059BFB8}" type="slidenum">
              <a:rPr lang="en-US" smtClean="0"/>
              <a:pPr/>
              <a:t>20</a:t>
            </a:fld>
            <a:endParaRPr lang="en-US" dirty="0"/>
          </a:p>
        </p:txBody>
      </p:sp>
      <p:sp>
        <p:nvSpPr>
          <p:cNvPr id="6" name="Down Arrow 17">
            <a:extLst>
              <a:ext uri="{FF2B5EF4-FFF2-40B4-BE49-F238E27FC236}">
                <a16:creationId xmlns:a16="http://schemas.microsoft.com/office/drawing/2014/main" id="{C40D7892-8413-48C5-BC0A-421AC21F1DDD}"/>
              </a:ext>
            </a:extLst>
          </p:cNvPr>
          <p:cNvSpPr/>
          <p:nvPr/>
        </p:nvSpPr>
        <p:spPr bwMode="auto">
          <a:xfrm>
            <a:off x="3986144" y="1674775"/>
            <a:ext cx="238788" cy="338481"/>
          </a:xfrm>
          <a:prstGeom prst="downArrow">
            <a:avLst/>
          </a:prstGeom>
          <a:solidFill>
            <a:srgbClr val="C00000"/>
          </a:solidFill>
          <a:ln/>
        </p:spPr>
        <p:style>
          <a:lnRef idx="0">
            <a:schemeClr val="accent1"/>
          </a:lnRef>
          <a:fillRef idx="3">
            <a:schemeClr val="accent1"/>
          </a:fillRef>
          <a:effectRef idx="3">
            <a:schemeClr val="accent1"/>
          </a:effectRef>
          <a:fontRef idx="minor">
            <a:schemeClr val="lt1"/>
          </a:fontRef>
        </p:style>
        <p:txBody>
          <a:bodyPr anchor="ctr"/>
          <a:lstStyle/>
          <a:p>
            <a:pPr algn="ctr">
              <a:defRPr/>
            </a:pPr>
            <a:endParaRPr lang="en-US" dirty="0">
              <a:solidFill>
                <a:srgbClr val="FFFFFF"/>
              </a:solidFill>
              <a:latin typeface="+mj-lt"/>
            </a:endParaRPr>
          </a:p>
        </p:txBody>
      </p:sp>
      <p:sp>
        <p:nvSpPr>
          <p:cNvPr id="7" name="Down Arrow 18">
            <a:extLst>
              <a:ext uri="{FF2B5EF4-FFF2-40B4-BE49-F238E27FC236}">
                <a16:creationId xmlns:a16="http://schemas.microsoft.com/office/drawing/2014/main" id="{C41BCA4E-418F-4B14-84EA-650233B8051E}"/>
              </a:ext>
            </a:extLst>
          </p:cNvPr>
          <p:cNvSpPr/>
          <p:nvPr/>
        </p:nvSpPr>
        <p:spPr bwMode="auto">
          <a:xfrm>
            <a:off x="5903094" y="1674775"/>
            <a:ext cx="238788" cy="338481"/>
          </a:xfrm>
          <a:prstGeom prst="downArrow">
            <a:avLst/>
          </a:prstGeom>
          <a:solidFill>
            <a:srgbClr val="C00000"/>
          </a:solidFill>
          <a:ln/>
        </p:spPr>
        <p:style>
          <a:lnRef idx="0">
            <a:schemeClr val="accent1"/>
          </a:lnRef>
          <a:fillRef idx="3">
            <a:schemeClr val="accent1"/>
          </a:fillRef>
          <a:effectRef idx="3">
            <a:schemeClr val="accent1"/>
          </a:effectRef>
          <a:fontRef idx="minor">
            <a:schemeClr val="lt1"/>
          </a:fontRef>
        </p:style>
        <p:txBody>
          <a:bodyPr anchor="ctr"/>
          <a:lstStyle/>
          <a:p>
            <a:pPr algn="ctr">
              <a:defRPr/>
            </a:pPr>
            <a:endParaRPr lang="en-US" dirty="0">
              <a:solidFill>
                <a:srgbClr val="FFFFFF"/>
              </a:solidFill>
              <a:latin typeface="+mj-lt"/>
            </a:endParaRPr>
          </a:p>
        </p:txBody>
      </p:sp>
      <p:sp>
        <p:nvSpPr>
          <p:cNvPr id="8" name="Down Arrow 19">
            <a:extLst>
              <a:ext uri="{FF2B5EF4-FFF2-40B4-BE49-F238E27FC236}">
                <a16:creationId xmlns:a16="http://schemas.microsoft.com/office/drawing/2014/main" id="{75C129A8-C6DA-4327-B4A7-7239513CD4DB}"/>
              </a:ext>
            </a:extLst>
          </p:cNvPr>
          <p:cNvSpPr/>
          <p:nvPr/>
        </p:nvSpPr>
        <p:spPr bwMode="auto">
          <a:xfrm>
            <a:off x="9076954" y="1674775"/>
            <a:ext cx="238788" cy="338481"/>
          </a:xfrm>
          <a:prstGeom prst="downArrow">
            <a:avLst/>
          </a:prstGeom>
          <a:solidFill>
            <a:srgbClr val="C00000"/>
          </a:solidFill>
          <a:ln/>
        </p:spPr>
        <p:style>
          <a:lnRef idx="0">
            <a:schemeClr val="accent1"/>
          </a:lnRef>
          <a:fillRef idx="3">
            <a:schemeClr val="accent1"/>
          </a:fillRef>
          <a:effectRef idx="3">
            <a:schemeClr val="accent1"/>
          </a:effectRef>
          <a:fontRef idx="minor">
            <a:schemeClr val="lt1"/>
          </a:fontRef>
        </p:style>
        <p:txBody>
          <a:bodyPr anchor="ctr"/>
          <a:lstStyle/>
          <a:p>
            <a:pPr algn="ctr">
              <a:defRPr/>
            </a:pPr>
            <a:endParaRPr lang="en-US" dirty="0">
              <a:solidFill>
                <a:srgbClr val="FFFFFF"/>
              </a:solidFill>
              <a:latin typeface="+mj-lt"/>
            </a:endParaRPr>
          </a:p>
        </p:txBody>
      </p:sp>
      <p:sp>
        <p:nvSpPr>
          <p:cNvPr id="9" name="Down Arrow 20">
            <a:extLst>
              <a:ext uri="{FF2B5EF4-FFF2-40B4-BE49-F238E27FC236}">
                <a16:creationId xmlns:a16="http://schemas.microsoft.com/office/drawing/2014/main" id="{6413A420-D864-4D87-B764-6E3796DBB17F}"/>
              </a:ext>
            </a:extLst>
          </p:cNvPr>
          <p:cNvSpPr/>
          <p:nvPr/>
        </p:nvSpPr>
        <p:spPr bwMode="auto">
          <a:xfrm>
            <a:off x="2207903" y="1674775"/>
            <a:ext cx="238788" cy="338481"/>
          </a:xfrm>
          <a:prstGeom prst="downArrow">
            <a:avLst/>
          </a:prstGeom>
          <a:solidFill>
            <a:srgbClr val="C00000"/>
          </a:solidFill>
          <a:ln/>
        </p:spPr>
        <p:style>
          <a:lnRef idx="0">
            <a:schemeClr val="accent1"/>
          </a:lnRef>
          <a:fillRef idx="3">
            <a:schemeClr val="accent1"/>
          </a:fillRef>
          <a:effectRef idx="3">
            <a:schemeClr val="accent1"/>
          </a:effectRef>
          <a:fontRef idx="minor">
            <a:schemeClr val="lt1"/>
          </a:fontRef>
        </p:style>
        <p:txBody>
          <a:bodyPr anchor="ctr"/>
          <a:lstStyle/>
          <a:p>
            <a:pPr algn="ctr">
              <a:defRPr/>
            </a:pPr>
            <a:endParaRPr lang="en-US" dirty="0">
              <a:solidFill>
                <a:srgbClr val="FFFFFF"/>
              </a:solidFill>
              <a:latin typeface="+mj-lt"/>
            </a:endParaRPr>
          </a:p>
        </p:txBody>
      </p:sp>
      <p:sp>
        <p:nvSpPr>
          <p:cNvPr id="10" name="Down Arrow 21">
            <a:extLst>
              <a:ext uri="{FF2B5EF4-FFF2-40B4-BE49-F238E27FC236}">
                <a16:creationId xmlns:a16="http://schemas.microsoft.com/office/drawing/2014/main" id="{2A29CA39-C03E-407A-8208-48EBD1D20167}"/>
              </a:ext>
            </a:extLst>
          </p:cNvPr>
          <p:cNvSpPr/>
          <p:nvPr/>
        </p:nvSpPr>
        <p:spPr bwMode="auto">
          <a:xfrm>
            <a:off x="7511101" y="1680464"/>
            <a:ext cx="238788" cy="338481"/>
          </a:xfrm>
          <a:prstGeom prst="downArrow">
            <a:avLst/>
          </a:prstGeom>
          <a:solidFill>
            <a:srgbClr val="C00000"/>
          </a:solidFill>
          <a:ln/>
        </p:spPr>
        <p:style>
          <a:lnRef idx="0">
            <a:schemeClr val="accent1"/>
          </a:lnRef>
          <a:fillRef idx="3">
            <a:schemeClr val="accent1"/>
          </a:fillRef>
          <a:effectRef idx="3">
            <a:schemeClr val="accent1"/>
          </a:effectRef>
          <a:fontRef idx="minor">
            <a:schemeClr val="lt1"/>
          </a:fontRef>
        </p:style>
        <p:txBody>
          <a:bodyPr anchor="ctr"/>
          <a:lstStyle/>
          <a:p>
            <a:pPr algn="ctr">
              <a:defRPr/>
            </a:pPr>
            <a:endParaRPr lang="en-US" dirty="0">
              <a:solidFill>
                <a:srgbClr val="FFFFFF"/>
              </a:solidFill>
              <a:latin typeface="+mj-lt"/>
            </a:endParaRPr>
          </a:p>
        </p:txBody>
      </p:sp>
    </p:spTree>
    <p:extLst>
      <p:ext uri="{BB962C8B-B14F-4D97-AF65-F5344CB8AC3E}">
        <p14:creationId xmlns:p14="http://schemas.microsoft.com/office/powerpoint/2010/main" val="37230468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82F8C-9C53-4C9E-8A7E-3D6FA0FA9469}"/>
              </a:ext>
            </a:extLst>
          </p:cNvPr>
          <p:cNvSpPr>
            <a:spLocks noGrp="1"/>
          </p:cNvSpPr>
          <p:nvPr>
            <p:ph type="title"/>
          </p:nvPr>
        </p:nvSpPr>
        <p:spPr/>
        <p:txBody>
          <a:bodyPr/>
          <a:lstStyle/>
          <a:p>
            <a:r>
              <a:rPr lang="en-US" dirty="0"/>
              <a:t>Common ATM Switch (CAS)</a:t>
            </a:r>
          </a:p>
        </p:txBody>
      </p:sp>
      <p:sp>
        <p:nvSpPr>
          <p:cNvPr id="3" name="Content Placeholder 2">
            <a:extLst>
              <a:ext uri="{FF2B5EF4-FFF2-40B4-BE49-F238E27FC236}">
                <a16:creationId xmlns:a16="http://schemas.microsoft.com/office/drawing/2014/main" id="{C94B53C8-89AE-468D-9C4C-1FF2098B4A8C}"/>
              </a:ext>
            </a:extLst>
          </p:cNvPr>
          <p:cNvSpPr>
            <a:spLocks noGrp="1"/>
          </p:cNvSpPr>
          <p:nvPr>
            <p:ph idx="1"/>
          </p:nvPr>
        </p:nvSpPr>
        <p:spPr/>
        <p:txBody>
          <a:bodyPr>
            <a:normAutofit fontScale="92500" lnSpcReduction="10000"/>
          </a:bodyPr>
          <a:lstStyle/>
          <a:p>
            <a:r>
              <a:rPr lang="en-US" dirty="0"/>
              <a:t>Provides interconnectivity among domestic ATM networks of financial institutions which enables secure ATM access for cardholders at ATMs of other financial institutions</a:t>
            </a:r>
          </a:p>
          <a:p>
            <a:r>
              <a:rPr lang="en-US" dirty="0"/>
              <a:t>Not-on-us Cash Withdrawals and Balance Inquiries are possible at any connected ATM</a:t>
            </a:r>
          </a:p>
          <a:p>
            <a:r>
              <a:rPr lang="en-US" dirty="0"/>
              <a:t>CAS promotes sharing of ATM infrastructure among financial institutions minimizing the duplication of costs related to ATM installation and maintenance</a:t>
            </a:r>
          </a:p>
          <a:p>
            <a:r>
              <a:rPr lang="en-US" dirty="0"/>
              <a:t>CAS went live in 2013 and is operated by LankaClear (Pvt) Ltd</a:t>
            </a:r>
          </a:p>
          <a:p>
            <a:r>
              <a:rPr lang="en-US" dirty="0"/>
              <a:t>The final settlement of CAS transactions is effected in the RTGS System as a multilateral net settlement</a:t>
            </a:r>
          </a:p>
        </p:txBody>
      </p:sp>
      <p:sp>
        <p:nvSpPr>
          <p:cNvPr id="5" name="Slide Number Placeholder 4">
            <a:extLst>
              <a:ext uri="{FF2B5EF4-FFF2-40B4-BE49-F238E27FC236}">
                <a16:creationId xmlns:a16="http://schemas.microsoft.com/office/drawing/2014/main" id="{E7250AD5-E30C-4D55-A0B2-52ABAA48F9F1}"/>
              </a:ext>
            </a:extLst>
          </p:cNvPr>
          <p:cNvSpPr>
            <a:spLocks noGrp="1"/>
          </p:cNvSpPr>
          <p:nvPr>
            <p:ph type="sldNum" sz="quarter" idx="12"/>
          </p:nvPr>
        </p:nvSpPr>
        <p:spPr/>
        <p:txBody>
          <a:bodyPr/>
          <a:lstStyle/>
          <a:p>
            <a:fld id="{4FAB73BC-B049-4115-A692-8D63A059BFB8}" type="slidenum">
              <a:rPr lang="en-US" smtClean="0"/>
              <a:pPr/>
              <a:t>21</a:t>
            </a:fld>
            <a:endParaRPr lang="en-US" dirty="0"/>
          </a:p>
        </p:txBody>
      </p:sp>
    </p:spTree>
    <p:extLst>
      <p:ext uri="{BB962C8B-B14F-4D97-AF65-F5344CB8AC3E}">
        <p14:creationId xmlns:p14="http://schemas.microsoft.com/office/powerpoint/2010/main" val="23511979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E6EF0-13D3-43C5-B7EE-B1F1F0DCA136}"/>
              </a:ext>
            </a:extLst>
          </p:cNvPr>
          <p:cNvSpPr>
            <a:spLocks noGrp="1"/>
          </p:cNvSpPr>
          <p:nvPr>
            <p:ph type="title"/>
          </p:nvPr>
        </p:nvSpPr>
        <p:spPr/>
        <p:txBody>
          <a:bodyPr/>
          <a:lstStyle/>
          <a:p>
            <a:r>
              <a:rPr lang="en-US" dirty="0"/>
              <a:t>Common Electronic Fund Transfer Switch (CEFTS)</a:t>
            </a:r>
          </a:p>
        </p:txBody>
      </p:sp>
      <p:sp>
        <p:nvSpPr>
          <p:cNvPr id="3" name="Content Placeholder 2">
            <a:extLst>
              <a:ext uri="{FF2B5EF4-FFF2-40B4-BE49-F238E27FC236}">
                <a16:creationId xmlns:a16="http://schemas.microsoft.com/office/drawing/2014/main" id="{975A22E9-BC91-4460-8D6D-FFE46DBAD72B}"/>
              </a:ext>
            </a:extLst>
          </p:cNvPr>
          <p:cNvSpPr>
            <a:spLocks noGrp="1"/>
          </p:cNvSpPr>
          <p:nvPr>
            <p:ph idx="1"/>
          </p:nvPr>
        </p:nvSpPr>
        <p:spPr/>
        <p:txBody>
          <a:bodyPr>
            <a:normAutofit lnSpcReduction="10000"/>
          </a:bodyPr>
          <a:lstStyle/>
          <a:p>
            <a:r>
              <a:rPr lang="en-US" dirty="0"/>
              <a:t>The instant small value fund transfer system in Sri Lanka</a:t>
            </a:r>
          </a:p>
          <a:p>
            <a:r>
              <a:rPr lang="en-US" dirty="0"/>
              <a:t>A Liability is created for the fund recipients bank as the settlement between the banks happen at a later time, (predefined) in RTGS, even though the funds get transferred real time</a:t>
            </a:r>
          </a:p>
          <a:p>
            <a:r>
              <a:rPr lang="en-US" dirty="0"/>
              <a:t>A customer can carry out a CEFTS transaction,</a:t>
            </a:r>
          </a:p>
          <a:p>
            <a:pPr lvl="1"/>
            <a:r>
              <a:rPr lang="en-US" dirty="0"/>
              <a:t>Over the counter</a:t>
            </a:r>
          </a:p>
          <a:p>
            <a:pPr lvl="1"/>
            <a:r>
              <a:rPr lang="en-US" dirty="0"/>
              <a:t>Using Bank’s ATM</a:t>
            </a:r>
          </a:p>
          <a:p>
            <a:pPr lvl="1"/>
            <a:r>
              <a:rPr lang="en-US" dirty="0"/>
              <a:t>Using the Bank’s internet banking facility</a:t>
            </a:r>
          </a:p>
          <a:p>
            <a:r>
              <a:rPr lang="en-US" dirty="0"/>
              <a:t>The maximum per transaction limit is SLR five million.</a:t>
            </a:r>
          </a:p>
          <a:p>
            <a:endParaRPr lang="en-US" dirty="0"/>
          </a:p>
        </p:txBody>
      </p:sp>
      <p:sp>
        <p:nvSpPr>
          <p:cNvPr id="5" name="Slide Number Placeholder 4">
            <a:extLst>
              <a:ext uri="{FF2B5EF4-FFF2-40B4-BE49-F238E27FC236}">
                <a16:creationId xmlns:a16="http://schemas.microsoft.com/office/drawing/2014/main" id="{F921A26F-D633-4A3C-965E-36B8BF804918}"/>
              </a:ext>
            </a:extLst>
          </p:cNvPr>
          <p:cNvSpPr>
            <a:spLocks noGrp="1"/>
          </p:cNvSpPr>
          <p:nvPr>
            <p:ph type="sldNum" sz="quarter" idx="12"/>
          </p:nvPr>
        </p:nvSpPr>
        <p:spPr/>
        <p:txBody>
          <a:bodyPr/>
          <a:lstStyle/>
          <a:p>
            <a:fld id="{4FAB73BC-B049-4115-A692-8D63A059BFB8}" type="slidenum">
              <a:rPr lang="en-US" smtClean="0"/>
              <a:pPr/>
              <a:t>22</a:t>
            </a:fld>
            <a:endParaRPr lang="en-US" dirty="0"/>
          </a:p>
        </p:txBody>
      </p:sp>
    </p:spTree>
    <p:extLst>
      <p:ext uri="{BB962C8B-B14F-4D97-AF65-F5344CB8AC3E}">
        <p14:creationId xmlns:p14="http://schemas.microsoft.com/office/powerpoint/2010/main" val="30544952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15038" y="2129800"/>
            <a:ext cx="10300562" cy="4293302"/>
          </a:xfrm>
          <a:prstGeom prst="rect">
            <a:avLst/>
          </a:prstGeom>
        </p:spPr>
        <p:txBody>
          <a:bodyPr vert="horz" lIns="91440" tIns="45720" rIns="91440" bIns="45720" rtlCol="0" anchor="t" anchorCtr="0">
            <a:noAutofit/>
          </a:bodyPr>
          <a:lstStyle/>
          <a:p>
            <a:pPr marL="502920" indent="-182880" defTabSz="914400">
              <a:lnSpc>
                <a:spcPct val="90000"/>
              </a:lnSpc>
              <a:spcAft>
                <a:spcPts val="600"/>
              </a:spcAft>
              <a:buClr>
                <a:schemeClr val="accent1"/>
              </a:buClr>
              <a:buFont typeface="Wingdings 2" pitchFamily="18" charset="2"/>
              <a:buChar char=""/>
            </a:pPr>
            <a:r>
              <a:rPr lang="en-US" sz="2000" dirty="0">
                <a:solidFill>
                  <a:schemeClr val="tx1">
                    <a:lumMod val="65000"/>
                    <a:lumOff val="35000"/>
                  </a:schemeClr>
                </a:solidFill>
              </a:rPr>
              <a:t>CEFTS facilitate real time fund transfers through different payment channels.</a:t>
            </a:r>
          </a:p>
          <a:p>
            <a:pPr marL="960120" lvl="1" indent="-182880" defTabSz="914400">
              <a:lnSpc>
                <a:spcPct val="90000"/>
              </a:lnSpc>
              <a:spcAft>
                <a:spcPts val="300"/>
              </a:spcAft>
              <a:buClr>
                <a:schemeClr val="accent1"/>
              </a:buClr>
              <a:buFont typeface="Wingdings 2" pitchFamily="18" charset="2"/>
              <a:buChar char=""/>
            </a:pPr>
            <a:r>
              <a:rPr lang="en-US" sz="2000" dirty="0">
                <a:solidFill>
                  <a:schemeClr val="tx1">
                    <a:lumMod val="65000"/>
                    <a:lumOff val="35000"/>
                  </a:schemeClr>
                </a:solidFill>
              </a:rPr>
              <a:t>Internet </a:t>
            </a:r>
          </a:p>
          <a:p>
            <a:pPr marL="960120" lvl="1" indent="-182880" defTabSz="914400">
              <a:lnSpc>
                <a:spcPct val="90000"/>
              </a:lnSpc>
              <a:spcAft>
                <a:spcPts val="300"/>
              </a:spcAft>
              <a:buClr>
                <a:schemeClr val="accent1"/>
              </a:buClr>
              <a:buFont typeface="Wingdings 2" pitchFamily="18" charset="2"/>
              <a:buChar char=""/>
            </a:pPr>
            <a:r>
              <a:rPr lang="en-US" sz="2000" dirty="0">
                <a:solidFill>
                  <a:schemeClr val="tx1">
                    <a:lumMod val="65000"/>
                    <a:lumOff val="35000"/>
                  </a:schemeClr>
                </a:solidFill>
              </a:rPr>
              <a:t>Mobile </a:t>
            </a:r>
          </a:p>
          <a:p>
            <a:pPr marL="960120" lvl="1" indent="-182880" defTabSz="914400">
              <a:lnSpc>
                <a:spcPct val="90000"/>
              </a:lnSpc>
              <a:spcAft>
                <a:spcPts val="300"/>
              </a:spcAft>
              <a:buClr>
                <a:schemeClr val="accent1"/>
              </a:buClr>
              <a:buFont typeface="Wingdings 2" pitchFamily="18" charset="2"/>
              <a:buChar char=""/>
            </a:pPr>
            <a:r>
              <a:rPr lang="en-US" sz="2000" dirty="0">
                <a:solidFill>
                  <a:schemeClr val="tx1">
                    <a:lumMod val="65000"/>
                    <a:lumOff val="35000"/>
                  </a:schemeClr>
                </a:solidFill>
              </a:rPr>
              <a:t>ATMs or Kiosks</a:t>
            </a:r>
          </a:p>
          <a:p>
            <a:pPr marL="960120" lvl="1" indent="-182880" defTabSz="914400">
              <a:lnSpc>
                <a:spcPct val="90000"/>
              </a:lnSpc>
              <a:spcAft>
                <a:spcPts val="300"/>
              </a:spcAft>
              <a:buClr>
                <a:schemeClr val="accent1"/>
              </a:buClr>
              <a:buFont typeface="Wingdings 2" pitchFamily="18" charset="2"/>
              <a:buChar char=""/>
            </a:pPr>
            <a:r>
              <a:rPr lang="en-US" sz="2000" dirty="0">
                <a:solidFill>
                  <a:schemeClr val="tx1">
                    <a:lumMod val="65000"/>
                    <a:lumOff val="35000"/>
                  </a:schemeClr>
                </a:solidFill>
              </a:rPr>
              <a:t>Over the Counter </a:t>
            </a:r>
          </a:p>
          <a:p>
            <a:pPr marL="502920" indent="-182880" defTabSz="914400">
              <a:lnSpc>
                <a:spcPct val="90000"/>
              </a:lnSpc>
              <a:spcAft>
                <a:spcPts val="600"/>
              </a:spcAft>
              <a:buClr>
                <a:schemeClr val="accent1"/>
              </a:buClr>
              <a:buFont typeface="Wingdings 2" pitchFamily="18" charset="2"/>
              <a:buChar char=""/>
            </a:pPr>
            <a:r>
              <a:rPr lang="en-US" altLang="en-US" sz="2000" dirty="0">
                <a:solidFill>
                  <a:schemeClr val="tx1">
                    <a:lumMod val="65000"/>
                    <a:lumOff val="35000"/>
                  </a:schemeClr>
                </a:solidFill>
              </a:rPr>
              <a:t>A common infrastructure for switching domestic interbank electronic fund transfers on real-time in 24X7</a:t>
            </a:r>
          </a:p>
          <a:p>
            <a:pPr marL="502920" indent="-182880" defTabSz="914400">
              <a:lnSpc>
                <a:spcPct val="90000"/>
              </a:lnSpc>
              <a:spcAft>
                <a:spcPts val="600"/>
              </a:spcAft>
              <a:buClr>
                <a:schemeClr val="accent1"/>
              </a:buClr>
              <a:buFont typeface="Wingdings 2" pitchFamily="18" charset="2"/>
              <a:buChar char=""/>
            </a:pPr>
            <a:r>
              <a:rPr lang="en-AU" sz="2000" dirty="0">
                <a:solidFill>
                  <a:schemeClr val="tx1">
                    <a:lumMod val="65000"/>
                    <a:lumOff val="35000"/>
                  </a:schemeClr>
                </a:solidFill>
              </a:rPr>
              <a:t>Maximum per transaction value of CEFTS </a:t>
            </a:r>
            <a:r>
              <a:rPr lang="en-AU" sz="2000" dirty="0"/>
              <a:t>is Rs. 5 million </a:t>
            </a:r>
            <a:r>
              <a:rPr lang="en-AU" sz="2000" dirty="0">
                <a:solidFill>
                  <a:schemeClr val="tx1">
                    <a:lumMod val="65000"/>
                    <a:lumOff val="35000"/>
                  </a:schemeClr>
                </a:solidFill>
              </a:rPr>
              <a:t>and the maximum per transaction fee that can be charged from a customer is </a:t>
            </a:r>
            <a:r>
              <a:rPr lang="en-AU" sz="2000" dirty="0"/>
              <a:t>Rs. 50/= through direct channels and Rs. 100/= through indirect channels</a:t>
            </a:r>
            <a:r>
              <a:rPr lang="en-AU" sz="2000" dirty="0">
                <a:solidFill>
                  <a:schemeClr val="tx1">
                    <a:lumMod val="65000"/>
                    <a:lumOff val="35000"/>
                  </a:schemeClr>
                </a:solidFill>
              </a:rPr>
              <a:t>.</a:t>
            </a:r>
          </a:p>
          <a:p>
            <a:pPr marL="502920" indent="-182880" defTabSz="914400">
              <a:lnSpc>
                <a:spcPct val="90000"/>
              </a:lnSpc>
              <a:spcAft>
                <a:spcPts val="600"/>
              </a:spcAft>
              <a:buClr>
                <a:schemeClr val="accent1"/>
              </a:buClr>
              <a:buFont typeface="Wingdings 2" pitchFamily="18" charset="2"/>
              <a:buChar char=""/>
            </a:pPr>
            <a:r>
              <a:rPr lang="en-US" sz="2000" dirty="0">
                <a:solidFill>
                  <a:schemeClr val="tx1">
                    <a:lumMod val="65000"/>
                    <a:lumOff val="35000"/>
                  </a:schemeClr>
                </a:solidFill>
              </a:rPr>
              <a:t>Used for effecting government payments</a:t>
            </a:r>
          </a:p>
          <a:p>
            <a:pPr marL="617220" lvl="1" indent="-182880" defTabSz="914400">
              <a:lnSpc>
                <a:spcPct val="90000"/>
              </a:lnSpc>
              <a:spcAft>
                <a:spcPts val="600"/>
              </a:spcAft>
              <a:buClr>
                <a:schemeClr val="accent1"/>
              </a:buClr>
              <a:buFont typeface="Wingdings 2" pitchFamily="18" charset="2"/>
              <a:buChar char=""/>
            </a:pPr>
            <a:r>
              <a:rPr lang="en-US" sz="2000" dirty="0">
                <a:solidFill>
                  <a:schemeClr val="tx1">
                    <a:lumMod val="65000"/>
                    <a:lumOff val="35000"/>
                  </a:schemeClr>
                </a:solidFill>
              </a:rPr>
              <a:t>- </a:t>
            </a:r>
            <a:r>
              <a:rPr lang="en-US" sz="2000" dirty="0" err="1">
                <a:solidFill>
                  <a:schemeClr val="tx1">
                    <a:lumMod val="65000"/>
                    <a:lumOff val="35000"/>
                  </a:schemeClr>
                </a:solidFill>
              </a:rPr>
              <a:t>LankaPay</a:t>
            </a:r>
            <a:r>
              <a:rPr lang="en-US" sz="2000" dirty="0">
                <a:solidFill>
                  <a:schemeClr val="tx1">
                    <a:lumMod val="65000"/>
                    <a:lumOff val="35000"/>
                  </a:schemeClr>
                </a:solidFill>
              </a:rPr>
              <a:t> Online Payment Platform</a:t>
            </a:r>
          </a:p>
          <a:p>
            <a:pPr marL="342900" indent="-342900">
              <a:spcAft>
                <a:spcPts val="600"/>
              </a:spcAft>
              <a:buFont typeface="Arial" panose="020B0604020202020204" pitchFamily="34" charset="0"/>
              <a:buChar char="•"/>
            </a:pPr>
            <a:endParaRPr lang="en-US" altLang="en-US" sz="2000" dirty="0">
              <a:solidFill>
                <a:schemeClr val="tx2"/>
              </a:solidFill>
              <a:latin typeface="Book Antiqua" pitchFamily="18" charset="0"/>
            </a:endParaRPr>
          </a:p>
          <a:p>
            <a:pPr marL="342900" indent="-342900">
              <a:spcAft>
                <a:spcPts val="600"/>
              </a:spcAft>
              <a:buFont typeface="Arial" panose="020B0604020202020204" pitchFamily="34" charset="0"/>
              <a:buChar char="•"/>
            </a:pPr>
            <a:endParaRPr lang="en-US" sz="2000" dirty="0">
              <a:solidFill>
                <a:schemeClr val="tx2"/>
              </a:solidFill>
              <a:latin typeface="Book Antiqua" pitchFamily="18" charset="0"/>
            </a:endParaRPr>
          </a:p>
          <a:p>
            <a:pPr marL="280988" indent="-280988">
              <a:spcAft>
                <a:spcPts val="600"/>
              </a:spcAft>
              <a:buFont typeface="Arial" panose="020B0604020202020204" pitchFamily="34" charset="0"/>
              <a:buChar char="•"/>
            </a:pPr>
            <a:endParaRPr lang="en-US" altLang="en-US" sz="2000" dirty="0">
              <a:solidFill>
                <a:schemeClr val="tx2"/>
              </a:solidFill>
              <a:latin typeface="Book Antiqua" pitchFamily="18" charset="0"/>
            </a:endParaRPr>
          </a:p>
        </p:txBody>
      </p:sp>
      <p:pic>
        <p:nvPicPr>
          <p:cNvPr id="13" name="Picture 5"/>
          <p:cNvPicPr>
            <a:picLocks noChangeAspect="1"/>
          </p:cNvPicPr>
          <p:nvPr/>
        </p:nvPicPr>
        <p:blipFill>
          <a:blip r:embed="rId3">
            <a:extLst>
              <a:ext uri="{28A0092B-C50C-407E-A947-70E740481C1C}">
                <a14:useLocalDpi xmlns:a14="http://schemas.microsoft.com/office/drawing/2010/main" val="0"/>
              </a:ext>
            </a:extLst>
          </a:blip>
          <a:srcRect l="17743" r="15511"/>
          <a:stretch>
            <a:fillRect/>
          </a:stretch>
        </p:blipFill>
        <p:spPr bwMode="auto">
          <a:xfrm>
            <a:off x="10980724" y="4268535"/>
            <a:ext cx="757237" cy="1136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p:cNvPicPr>
            <a:picLocks noChangeAspect="1"/>
          </p:cNvPicPr>
          <p:nvPr/>
        </p:nvPicPr>
        <p:blipFill>
          <a:blip r:embed="rId4">
            <a:extLst/>
          </a:blip>
          <a:stretch>
            <a:fillRect/>
          </a:stretch>
        </p:blipFill>
        <p:spPr>
          <a:xfrm>
            <a:off x="10854957" y="5511197"/>
            <a:ext cx="1008774" cy="1002288"/>
          </a:xfrm>
          <a:prstGeom prst="rect">
            <a:avLst/>
          </a:prstGeom>
          <a:ln>
            <a:noFill/>
          </a:ln>
          <a:effectLst>
            <a:softEdge rad="31750"/>
          </a:effectLst>
        </p:spPr>
      </p:pic>
      <p:pic>
        <p:nvPicPr>
          <p:cNvPr id="15"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902142" y="2158791"/>
            <a:ext cx="914400" cy="97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515600" y="3242631"/>
            <a:ext cx="1600200"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3">
            <a:extLst>
              <a:ext uri="{FF2B5EF4-FFF2-40B4-BE49-F238E27FC236}">
                <a16:creationId xmlns:a16="http://schemas.microsoft.com/office/drawing/2014/main" id="{4163C63F-ED19-4C06-8DC4-D76246C7909F}"/>
              </a:ext>
            </a:extLst>
          </p:cNvPr>
          <p:cNvSpPr>
            <a:spLocks noGrp="1"/>
          </p:cNvSpPr>
          <p:nvPr>
            <p:ph type="title"/>
          </p:nvPr>
        </p:nvSpPr>
        <p:spPr/>
        <p:txBody>
          <a:bodyPr/>
          <a:lstStyle/>
          <a:p>
            <a:r>
              <a:rPr lang="en-US" dirty="0"/>
              <a:t>Common Electronic Fund Transfer Switch (CEFTS)</a:t>
            </a:r>
          </a:p>
        </p:txBody>
      </p:sp>
      <p:sp>
        <p:nvSpPr>
          <p:cNvPr id="5" name="Slide Number Placeholder 4">
            <a:extLst>
              <a:ext uri="{FF2B5EF4-FFF2-40B4-BE49-F238E27FC236}">
                <a16:creationId xmlns:a16="http://schemas.microsoft.com/office/drawing/2014/main" id="{B4794370-1FCD-4BDA-BA61-606CA8D76935}"/>
              </a:ext>
            </a:extLst>
          </p:cNvPr>
          <p:cNvSpPr>
            <a:spLocks noGrp="1"/>
          </p:cNvSpPr>
          <p:nvPr>
            <p:ph type="sldNum" sz="quarter" idx="12"/>
          </p:nvPr>
        </p:nvSpPr>
        <p:spPr/>
        <p:txBody>
          <a:bodyPr/>
          <a:lstStyle/>
          <a:p>
            <a:fld id="{4FAB73BC-B049-4115-A692-8D63A059BFB8}" type="slidenum">
              <a:rPr lang="en-US" smtClean="0"/>
              <a:pPr/>
              <a:t>23</a:t>
            </a:fld>
            <a:endParaRPr lang="en-US" dirty="0"/>
          </a:p>
        </p:txBody>
      </p:sp>
    </p:spTree>
    <p:extLst>
      <p:ext uri="{BB962C8B-B14F-4D97-AF65-F5344CB8AC3E}">
        <p14:creationId xmlns:p14="http://schemas.microsoft.com/office/powerpoint/2010/main" val="24084378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A4FCE-F497-40E5-B8A7-58B436C8CDC7}"/>
              </a:ext>
            </a:extLst>
          </p:cNvPr>
          <p:cNvSpPr>
            <a:spLocks noGrp="1"/>
          </p:cNvSpPr>
          <p:nvPr>
            <p:ph type="title"/>
          </p:nvPr>
        </p:nvSpPr>
        <p:spPr/>
        <p:txBody>
          <a:bodyPr/>
          <a:lstStyle/>
          <a:p>
            <a:r>
              <a:rPr lang="en-US" dirty="0"/>
              <a:t>Shared ATM Switch</a:t>
            </a:r>
          </a:p>
        </p:txBody>
      </p:sp>
      <p:sp>
        <p:nvSpPr>
          <p:cNvPr id="3" name="Content Placeholder 2">
            <a:extLst>
              <a:ext uri="{FF2B5EF4-FFF2-40B4-BE49-F238E27FC236}">
                <a16:creationId xmlns:a16="http://schemas.microsoft.com/office/drawing/2014/main" id="{033168CF-41AF-4B6E-B882-747F3F1EB032}"/>
              </a:ext>
            </a:extLst>
          </p:cNvPr>
          <p:cNvSpPr>
            <a:spLocks noGrp="1"/>
          </p:cNvSpPr>
          <p:nvPr>
            <p:ph idx="1"/>
          </p:nvPr>
        </p:nvSpPr>
        <p:spPr/>
        <p:txBody>
          <a:bodyPr/>
          <a:lstStyle/>
          <a:p>
            <a:r>
              <a:rPr lang="en-US" dirty="0"/>
              <a:t>The main objective of establishing Shared ATM Switch is to provide a hosted ATM Switch and card management system for financial institutions which do not have the capacity to operate their own card management system </a:t>
            </a:r>
          </a:p>
          <a:p>
            <a:r>
              <a:rPr lang="en-US" dirty="0"/>
              <a:t>Operated by LankaClear (Pvt) Ltd</a:t>
            </a:r>
          </a:p>
        </p:txBody>
      </p:sp>
      <p:sp>
        <p:nvSpPr>
          <p:cNvPr id="5" name="Slide Number Placeholder 4">
            <a:extLst>
              <a:ext uri="{FF2B5EF4-FFF2-40B4-BE49-F238E27FC236}">
                <a16:creationId xmlns:a16="http://schemas.microsoft.com/office/drawing/2014/main" id="{97A11741-E700-4FCA-9DDA-3D182573B8DF}"/>
              </a:ext>
            </a:extLst>
          </p:cNvPr>
          <p:cNvSpPr>
            <a:spLocks noGrp="1"/>
          </p:cNvSpPr>
          <p:nvPr>
            <p:ph type="sldNum" sz="quarter" idx="12"/>
          </p:nvPr>
        </p:nvSpPr>
        <p:spPr/>
        <p:txBody>
          <a:bodyPr/>
          <a:lstStyle/>
          <a:p>
            <a:fld id="{4FAB73BC-B049-4115-A692-8D63A059BFB8}" type="slidenum">
              <a:rPr lang="en-US" smtClean="0"/>
              <a:pPr/>
              <a:t>24</a:t>
            </a:fld>
            <a:endParaRPr lang="en-US" dirty="0"/>
          </a:p>
        </p:txBody>
      </p:sp>
    </p:spTree>
    <p:extLst>
      <p:ext uri="{BB962C8B-B14F-4D97-AF65-F5344CB8AC3E}">
        <p14:creationId xmlns:p14="http://schemas.microsoft.com/office/powerpoint/2010/main" val="1431464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1A34C-196B-4B60-8BCF-02DDC746ADE1}"/>
              </a:ext>
            </a:extLst>
          </p:cNvPr>
          <p:cNvSpPr>
            <a:spLocks noGrp="1"/>
          </p:cNvSpPr>
          <p:nvPr>
            <p:ph type="title"/>
          </p:nvPr>
        </p:nvSpPr>
        <p:spPr/>
        <p:txBody>
          <a:bodyPr>
            <a:normAutofit fontScale="90000"/>
          </a:bodyPr>
          <a:lstStyle/>
          <a:p>
            <a:r>
              <a:rPr lang="en-US" dirty="0"/>
              <a:t>Regulation and Supervision of Payment Services in Sri Lanka</a:t>
            </a:r>
            <a:br>
              <a:rPr lang="en-US" b="1" dirty="0"/>
            </a:br>
            <a:endParaRPr lang="en-US" dirty="0"/>
          </a:p>
        </p:txBody>
      </p:sp>
      <p:sp>
        <p:nvSpPr>
          <p:cNvPr id="3" name="Content Placeholder 2">
            <a:extLst>
              <a:ext uri="{FF2B5EF4-FFF2-40B4-BE49-F238E27FC236}">
                <a16:creationId xmlns:a16="http://schemas.microsoft.com/office/drawing/2014/main" id="{2829CA58-7D0B-42C8-A464-685CCE3515A3}"/>
              </a:ext>
            </a:extLst>
          </p:cNvPr>
          <p:cNvSpPr>
            <a:spLocks noGrp="1"/>
          </p:cNvSpPr>
          <p:nvPr>
            <p:ph idx="1"/>
          </p:nvPr>
        </p:nvSpPr>
        <p:spPr/>
        <p:txBody>
          <a:bodyPr>
            <a:normAutofit fontScale="92500" lnSpcReduction="10000"/>
          </a:bodyPr>
          <a:lstStyle/>
          <a:p>
            <a:r>
              <a:rPr lang="en-US" dirty="0"/>
              <a:t>The Monetary Law Act in Sri Lanka states that CBSL is responsible for administration, supervision and regulation of the payments system of the country</a:t>
            </a:r>
          </a:p>
          <a:p>
            <a:r>
              <a:rPr lang="en-US" dirty="0"/>
              <a:t>Payment and Settlement Systems Act has empowered CBSL to regulate and supervise payment, clearing and settlement systems of the country</a:t>
            </a:r>
          </a:p>
          <a:p>
            <a:r>
              <a:rPr lang="en-US" dirty="0"/>
              <a:t>Regulatory documents are issued by CBSL </a:t>
            </a:r>
          </a:p>
          <a:p>
            <a:r>
              <a:rPr lang="en-US" dirty="0"/>
              <a:t>with a view to mitigate risks associated with payment systems and thereby to ensure payment system safety and stability </a:t>
            </a:r>
          </a:p>
          <a:p>
            <a:r>
              <a:rPr lang="en-US" dirty="0"/>
              <a:t>CBSL engages in risk based supervision in two ways, namely on-site examinations and off-site surveillance. </a:t>
            </a:r>
          </a:p>
          <a:p>
            <a:endParaRPr lang="en-US" dirty="0"/>
          </a:p>
        </p:txBody>
      </p:sp>
      <p:sp>
        <p:nvSpPr>
          <p:cNvPr id="5" name="Slide Number Placeholder 4">
            <a:extLst>
              <a:ext uri="{FF2B5EF4-FFF2-40B4-BE49-F238E27FC236}">
                <a16:creationId xmlns:a16="http://schemas.microsoft.com/office/drawing/2014/main" id="{0C609095-1267-40E3-B8F9-63F94CE4B980}"/>
              </a:ext>
            </a:extLst>
          </p:cNvPr>
          <p:cNvSpPr>
            <a:spLocks noGrp="1"/>
          </p:cNvSpPr>
          <p:nvPr>
            <p:ph type="sldNum" sz="quarter" idx="12"/>
          </p:nvPr>
        </p:nvSpPr>
        <p:spPr/>
        <p:txBody>
          <a:bodyPr/>
          <a:lstStyle/>
          <a:p>
            <a:fld id="{4FAB73BC-B049-4115-A692-8D63A059BFB8}" type="slidenum">
              <a:rPr lang="en-US" smtClean="0"/>
              <a:pPr/>
              <a:t>25</a:t>
            </a:fld>
            <a:endParaRPr lang="en-US" dirty="0"/>
          </a:p>
        </p:txBody>
      </p:sp>
    </p:spTree>
    <p:extLst>
      <p:ext uri="{BB962C8B-B14F-4D97-AF65-F5344CB8AC3E}">
        <p14:creationId xmlns:p14="http://schemas.microsoft.com/office/powerpoint/2010/main" val="38339799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BBD79-5F75-4C38-92BA-0551F5EE883D}"/>
              </a:ext>
            </a:extLst>
          </p:cNvPr>
          <p:cNvSpPr>
            <a:spLocks noGrp="1"/>
          </p:cNvSpPr>
          <p:nvPr>
            <p:ph type="title"/>
          </p:nvPr>
        </p:nvSpPr>
        <p:spPr/>
        <p:txBody>
          <a:bodyPr/>
          <a:lstStyle/>
          <a:p>
            <a:r>
              <a:rPr lang="en-US" dirty="0"/>
              <a:t>New developments in the Payments and Settlements field in Sri Lanka</a:t>
            </a:r>
          </a:p>
        </p:txBody>
      </p:sp>
      <p:sp>
        <p:nvSpPr>
          <p:cNvPr id="3" name="Content Placeholder 2">
            <a:extLst>
              <a:ext uri="{FF2B5EF4-FFF2-40B4-BE49-F238E27FC236}">
                <a16:creationId xmlns:a16="http://schemas.microsoft.com/office/drawing/2014/main" id="{65F70FF1-9629-4F02-94D4-EC6B079C2693}"/>
              </a:ext>
            </a:extLst>
          </p:cNvPr>
          <p:cNvSpPr>
            <a:spLocks noGrp="1"/>
          </p:cNvSpPr>
          <p:nvPr>
            <p:ph idx="1"/>
          </p:nvPr>
        </p:nvSpPr>
        <p:spPr>
          <a:xfrm>
            <a:off x="680321" y="2336872"/>
            <a:ext cx="9613861" cy="4286951"/>
          </a:xfrm>
        </p:spPr>
        <p:txBody>
          <a:bodyPr>
            <a:normAutofit lnSpcReduction="10000"/>
          </a:bodyPr>
          <a:lstStyle/>
          <a:p>
            <a:r>
              <a:rPr lang="en-US" dirty="0"/>
              <a:t>In order to achieve a less-cash society, CBSL is promoting electronic payment methods within the economy.</a:t>
            </a:r>
          </a:p>
          <a:p>
            <a:r>
              <a:rPr lang="en-US" dirty="0"/>
              <a:t>This facilitation is done in a two-pronged strategy</a:t>
            </a:r>
          </a:p>
          <a:p>
            <a:pPr lvl="1"/>
            <a:r>
              <a:rPr lang="en-US" dirty="0"/>
              <a:t>providing robust infrastructure to process real-time payments of all values.</a:t>
            </a:r>
          </a:p>
          <a:p>
            <a:pPr lvl="1"/>
            <a:r>
              <a:rPr lang="en-US" dirty="0"/>
              <a:t>encouraging market-led innovations and providing guidance to ensure financial systems stability and safety of all stakeholders.</a:t>
            </a:r>
          </a:p>
          <a:p>
            <a:r>
              <a:rPr lang="en-US" dirty="0"/>
              <a:t>This is </a:t>
            </a:r>
            <a:r>
              <a:rPr lang="en-US" dirty="0" err="1"/>
              <a:t>operationalised</a:t>
            </a:r>
            <a:r>
              <a:rPr lang="en-US" dirty="0"/>
              <a:t> through;</a:t>
            </a:r>
          </a:p>
          <a:p>
            <a:pPr lvl="1"/>
            <a:r>
              <a:rPr lang="en-US" dirty="0"/>
              <a:t>early investments in Large Value Payment System (in 2003)</a:t>
            </a:r>
          </a:p>
          <a:p>
            <a:pPr lvl="1"/>
            <a:r>
              <a:rPr lang="en-US" dirty="0" err="1"/>
              <a:t>islandwide</a:t>
            </a:r>
            <a:r>
              <a:rPr lang="en-US" dirty="0"/>
              <a:t> bank branch and ATM networks</a:t>
            </a:r>
          </a:p>
          <a:p>
            <a:pPr lvl="1"/>
            <a:r>
              <a:rPr lang="en-US" dirty="0"/>
              <a:t>Investments on telecommunications infrastructure and over 100% mobile phone adoption</a:t>
            </a:r>
          </a:p>
          <a:p>
            <a:pPr lvl="1"/>
            <a:r>
              <a:rPr lang="en-US" dirty="0"/>
              <a:t>rising Internet connectivity to build integrated low value electronic payment systems </a:t>
            </a:r>
          </a:p>
          <a:p>
            <a:endParaRPr lang="en-US" dirty="0"/>
          </a:p>
        </p:txBody>
      </p:sp>
      <p:sp>
        <p:nvSpPr>
          <p:cNvPr id="5" name="Slide Number Placeholder 4">
            <a:extLst>
              <a:ext uri="{FF2B5EF4-FFF2-40B4-BE49-F238E27FC236}">
                <a16:creationId xmlns:a16="http://schemas.microsoft.com/office/drawing/2014/main" id="{08B1CFAC-7F91-4C4C-A1A4-219777953386}"/>
              </a:ext>
            </a:extLst>
          </p:cNvPr>
          <p:cNvSpPr>
            <a:spLocks noGrp="1"/>
          </p:cNvSpPr>
          <p:nvPr>
            <p:ph type="sldNum" sz="quarter" idx="12"/>
          </p:nvPr>
        </p:nvSpPr>
        <p:spPr/>
        <p:txBody>
          <a:bodyPr/>
          <a:lstStyle/>
          <a:p>
            <a:fld id="{C9575AB7-FF26-4388-B2BE-826190F110FC}" type="slidenum">
              <a:rPr lang="en-US" smtClean="0"/>
              <a:t>26</a:t>
            </a:fld>
            <a:endParaRPr lang="en-US"/>
          </a:p>
        </p:txBody>
      </p:sp>
    </p:spTree>
    <p:extLst>
      <p:ext uri="{BB962C8B-B14F-4D97-AF65-F5344CB8AC3E}">
        <p14:creationId xmlns:p14="http://schemas.microsoft.com/office/powerpoint/2010/main" val="4204260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04648EF-ECD4-44C9-960A-841D965B1B28}"/>
              </a:ext>
            </a:extLst>
          </p:cNvPr>
          <p:cNvSpPr>
            <a:spLocks noGrp="1"/>
          </p:cNvSpPr>
          <p:nvPr>
            <p:ph type="title"/>
          </p:nvPr>
        </p:nvSpPr>
        <p:spPr>
          <a:xfrm>
            <a:off x="680319" y="4711615"/>
            <a:ext cx="9613862" cy="1089099"/>
          </a:xfrm>
        </p:spPr>
        <p:txBody>
          <a:bodyPr>
            <a:normAutofit/>
          </a:bodyPr>
          <a:lstStyle/>
          <a:p>
            <a:r>
              <a:rPr lang="en-US" sz="5400" dirty="0"/>
              <a:t>Thank You</a:t>
            </a:r>
          </a:p>
        </p:txBody>
      </p:sp>
      <p:sp>
        <p:nvSpPr>
          <p:cNvPr id="4" name="Slide Number Placeholder 3">
            <a:extLst>
              <a:ext uri="{FF2B5EF4-FFF2-40B4-BE49-F238E27FC236}">
                <a16:creationId xmlns:a16="http://schemas.microsoft.com/office/drawing/2014/main" id="{D91D8744-CB58-4EB0-A2B5-66917661B672}"/>
              </a:ext>
            </a:extLst>
          </p:cNvPr>
          <p:cNvSpPr>
            <a:spLocks noGrp="1"/>
          </p:cNvSpPr>
          <p:nvPr>
            <p:ph type="sldNum" sz="quarter" idx="12"/>
          </p:nvPr>
        </p:nvSpPr>
        <p:spPr/>
        <p:txBody>
          <a:bodyPr/>
          <a:lstStyle/>
          <a:p>
            <a:r>
              <a:rPr lang="en-US"/>
              <a:t>     </a:t>
            </a:r>
            <a:fld id="{C9575AB7-FF26-4388-B2BE-826190F110FC}" type="slidenum">
              <a:rPr lang="en-US" smtClean="0"/>
              <a:pPr/>
              <a:t>27</a:t>
            </a:fld>
            <a:endParaRPr lang="en-US" dirty="0"/>
          </a:p>
        </p:txBody>
      </p:sp>
    </p:spTree>
    <p:extLst>
      <p:ext uri="{BB962C8B-B14F-4D97-AF65-F5344CB8AC3E}">
        <p14:creationId xmlns:p14="http://schemas.microsoft.com/office/powerpoint/2010/main" val="4252262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10305-C221-41EA-9801-63986ACF6CDB}"/>
              </a:ext>
            </a:extLst>
          </p:cNvPr>
          <p:cNvSpPr>
            <a:spLocks noGrp="1"/>
          </p:cNvSpPr>
          <p:nvPr>
            <p:ph type="title"/>
          </p:nvPr>
        </p:nvSpPr>
        <p:spPr/>
        <p:txBody>
          <a:bodyPr/>
          <a:lstStyle/>
          <a:p>
            <a:r>
              <a:rPr lang="en-US" dirty="0"/>
              <a:t>Transactions effected through Payment Systems (2017) </a:t>
            </a:r>
          </a:p>
        </p:txBody>
      </p:sp>
      <p:graphicFrame>
        <p:nvGraphicFramePr>
          <p:cNvPr id="6" name="Content Placeholder 5">
            <a:extLst>
              <a:ext uri="{FF2B5EF4-FFF2-40B4-BE49-F238E27FC236}">
                <a16:creationId xmlns:a16="http://schemas.microsoft.com/office/drawing/2014/main" id="{B3D59B50-2D52-4588-983E-F3F8B68FDE97}"/>
              </a:ext>
            </a:extLst>
          </p:cNvPr>
          <p:cNvGraphicFramePr>
            <a:graphicFrameLocks noGrp="1"/>
          </p:cNvGraphicFramePr>
          <p:nvPr>
            <p:ph idx="1"/>
            <p:extLst>
              <p:ext uri="{D42A27DB-BD31-4B8C-83A1-F6EECF244321}">
                <p14:modId xmlns:p14="http://schemas.microsoft.com/office/powerpoint/2010/main" val="1496163795"/>
              </p:ext>
            </p:extLst>
          </p:nvPr>
        </p:nvGraphicFramePr>
        <p:xfrm>
          <a:off x="100360" y="2029522"/>
          <a:ext cx="11954108" cy="4736693"/>
        </p:xfrm>
        <a:graphic>
          <a:graphicData uri="http://schemas.openxmlformats.org/drawingml/2006/table">
            <a:tbl>
              <a:tblPr firstRow="1" firstCol="1" bandRow="1">
                <a:tableStyleId>{5C22544A-7EE6-4342-B048-85BDC9FD1C3A}</a:tableStyleId>
              </a:tblPr>
              <a:tblGrid>
                <a:gridCol w="6552844">
                  <a:extLst>
                    <a:ext uri="{9D8B030D-6E8A-4147-A177-3AD203B41FA5}">
                      <a16:colId xmlns:a16="http://schemas.microsoft.com/office/drawing/2014/main" val="499204551"/>
                    </a:ext>
                  </a:extLst>
                </a:gridCol>
                <a:gridCol w="1283900">
                  <a:extLst>
                    <a:ext uri="{9D8B030D-6E8A-4147-A177-3AD203B41FA5}">
                      <a16:colId xmlns:a16="http://schemas.microsoft.com/office/drawing/2014/main" val="1785587874"/>
                    </a:ext>
                  </a:extLst>
                </a:gridCol>
                <a:gridCol w="1518393">
                  <a:extLst>
                    <a:ext uri="{9D8B030D-6E8A-4147-A177-3AD203B41FA5}">
                      <a16:colId xmlns:a16="http://schemas.microsoft.com/office/drawing/2014/main" val="1170031139"/>
                    </a:ext>
                  </a:extLst>
                </a:gridCol>
                <a:gridCol w="1329619">
                  <a:extLst>
                    <a:ext uri="{9D8B030D-6E8A-4147-A177-3AD203B41FA5}">
                      <a16:colId xmlns:a16="http://schemas.microsoft.com/office/drawing/2014/main" val="250944531"/>
                    </a:ext>
                  </a:extLst>
                </a:gridCol>
                <a:gridCol w="1269352">
                  <a:extLst>
                    <a:ext uri="{9D8B030D-6E8A-4147-A177-3AD203B41FA5}">
                      <a16:colId xmlns:a16="http://schemas.microsoft.com/office/drawing/2014/main" val="1698164177"/>
                    </a:ext>
                  </a:extLst>
                </a:gridCol>
              </a:tblGrid>
              <a:tr h="331226">
                <a:tc rowSpan="2">
                  <a:txBody>
                    <a:bodyPr/>
                    <a:lstStyle/>
                    <a:p>
                      <a:pPr marL="0" marR="0" algn="ctr">
                        <a:lnSpc>
                          <a:spcPct val="150000"/>
                        </a:lnSpc>
                        <a:spcBef>
                          <a:spcPts val="0"/>
                        </a:spcBef>
                        <a:spcAft>
                          <a:spcPts val="0"/>
                        </a:spcAft>
                      </a:pPr>
                      <a:r>
                        <a:rPr lang="en-US" sz="1600" dirty="0">
                          <a:effectLst/>
                        </a:rPr>
                        <a:t>PAYMENT SYSTEM</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marL="0" marR="0" algn="ctr">
                        <a:lnSpc>
                          <a:spcPct val="150000"/>
                        </a:lnSpc>
                        <a:spcBef>
                          <a:spcPts val="0"/>
                        </a:spcBef>
                        <a:spcAft>
                          <a:spcPts val="0"/>
                        </a:spcAft>
                      </a:pPr>
                      <a:r>
                        <a:rPr lang="en-US" sz="1600" dirty="0">
                          <a:solidFill>
                            <a:srgbClr val="FFFF00"/>
                          </a:solidFill>
                          <a:effectLst/>
                        </a:rPr>
                        <a:t>2010</a:t>
                      </a:r>
                      <a:endParaRPr lang="en-US" sz="2800"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tc gridSpan="2">
                  <a:txBody>
                    <a:bodyPr/>
                    <a:lstStyle/>
                    <a:p>
                      <a:pPr marL="0" marR="0" algn="ctr">
                        <a:lnSpc>
                          <a:spcPct val="150000"/>
                        </a:lnSpc>
                        <a:spcBef>
                          <a:spcPts val="0"/>
                        </a:spcBef>
                        <a:spcAft>
                          <a:spcPts val="0"/>
                        </a:spcAft>
                      </a:pPr>
                      <a:r>
                        <a:rPr lang="en-US" sz="1600" dirty="0">
                          <a:solidFill>
                            <a:srgbClr val="FFFF00"/>
                          </a:solidFill>
                          <a:effectLst/>
                        </a:rPr>
                        <a:t>2017</a:t>
                      </a:r>
                      <a:endParaRPr lang="en-US" sz="2800"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US"/>
                    </a:p>
                  </a:txBody>
                  <a:tcPr/>
                </a:tc>
                <a:extLst>
                  <a:ext uri="{0D108BD9-81ED-4DB2-BD59-A6C34878D82A}">
                    <a16:rowId xmlns:a16="http://schemas.microsoft.com/office/drawing/2014/main" val="111937469"/>
                  </a:ext>
                </a:extLst>
              </a:tr>
              <a:tr h="662452">
                <a:tc vMerge="1">
                  <a:txBody>
                    <a:bodyPr/>
                    <a:lstStyle/>
                    <a:p>
                      <a:endParaRPr lang="en-US"/>
                    </a:p>
                  </a:txBody>
                  <a:tcPr/>
                </a:tc>
                <a:tc>
                  <a:txBody>
                    <a:bodyPr/>
                    <a:lstStyle/>
                    <a:p>
                      <a:pPr marL="0" marR="0" algn="ctr">
                        <a:lnSpc>
                          <a:spcPct val="150000"/>
                        </a:lnSpc>
                        <a:spcBef>
                          <a:spcPts val="0"/>
                        </a:spcBef>
                        <a:spcAft>
                          <a:spcPts val="0"/>
                        </a:spcAft>
                      </a:pPr>
                      <a:r>
                        <a:rPr lang="en-US" sz="1600" b="1">
                          <a:effectLst/>
                        </a:rPr>
                        <a:t>Volume </a:t>
                      </a:r>
                      <a:br>
                        <a:rPr lang="en-US" sz="1600" b="1">
                          <a:effectLst/>
                        </a:rPr>
                      </a:br>
                      <a:r>
                        <a:rPr lang="en-US" sz="1600" b="1">
                          <a:effectLst/>
                        </a:rPr>
                        <a:t>('000)</a:t>
                      </a:r>
                      <a:endParaRPr lang="en-US" sz="28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b="1">
                          <a:effectLst/>
                        </a:rPr>
                        <a:t>Value </a:t>
                      </a:r>
                      <a:br>
                        <a:rPr lang="en-US" sz="1600" b="1">
                          <a:effectLst/>
                        </a:rPr>
                      </a:br>
                      <a:r>
                        <a:rPr lang="en-US" sz="1600" b="1">
                          <a:effectLst/>
                        </a:rPr>
                        <a:t>(Rs. bn)</a:t>
                      </a:r>
                      <a:endParaRPr lang="en-US" sz="28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b="1">
                          <a:effectLst/>
                        </a:rPr>
                        <a:t>Volume </a:t>
                      </a:r>
                      <a:br>
                        <a:rPr lang="en-US" sz="1600" b="1">
                          <a:effectLst/>
                        </a:rPr>
                      </a:br>
                      <a:r>
                        <a:rPr lang="en-US" sz="1600" b="1">
                          <a:effectLst/>
                        </a:rPr>
                        <a:t>('000)</a:t>
                      </a:r>
                      <a:endParaRPr lang="en-US" sz="2800" b="1">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50000"/>
                        </a:lnSpc>
                        <a:spcBef>
                          <a:spcPts val="0"/>
                        </a:spcBef>
                        <a:spcAft>
                          <a:spcPts val="0"/>
                        </a:spcAft>
                      </a:pPr>
                      <a:r>
                        <a:rPr lang="en-US" sz="1600" b="1" dirty="0">
                          <a:effectLst/>
                        </a:rPr>
                        <a:t>Value </a:t>
                      </a:r>
                      <a:br>
                        <a:rPr lang="en-US" sz="1600" b="1" dirty="0">
                          <a:effectLst/>
                        </a:rPr>
                      </a:br>
                      <a:r>
                        <a:rPr lang="en-US" sz="1600" b="1" dirty="0">
                          <a:effectLst/>
                        </a:rPr>
                        <a:t>(Rs. </a:t>
                      </a:r>
                      <a:r>
                        <a:rPr lang="en-US" sz="1600" b="1" dirty="0" err="1">
                          <a:effectLst/>
                        </a:rPr>
                        <a:t>bn</a:t>
                      </a:r>
                      <a:r>
                        <a:rPr lang="en-US" sz="1600" b="1" dirty="0">
                          <a:effectLst/>
                        </a:rPr>
                        <a:t>)</a:t>
                      </a:r>
                      <a:endParaRPr lang="en-US" sz="2800" b="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75948575"/>
                  </a:ext>
                </a:extLst>
              </a:tr>
              <a:tr h="354401">
                <a:tc>
                  <a:txBody>
                    <a:bodyPr/>
                    <a:lstStyle/>
                    <a:p>
                      <a:pPr marL="0" marR="0" algn="just">
                        <a:lnSpc>
                          <a:spcPct val="150000"/>
                        </a:lnSpc>
                        <a:spcBef>
                          <a:spcPts val="0"/>
                        </a:spcBef>
                        <a:spcAft>
                          <a:spcPts val="0"/>
                        </a:spcAft>
                      </a:pPr>
                      <a:r>
                        <a:rPr lang="en-US" sz="1600" dirty="0">
                          <a:solidFill>
                            <a:srgbClr val="FFFF00"/>
                          </a:solidFill>
                          <a:effectLst/>
                        </a:rPr>
                        <a:t>Large Value Payment Systems</a:t>
                      </a:r>
                      <a:endParaRPr lang="en-US" sz="2800"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2400">
                        <a:effectLst/>
                        <a:latin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50000"/>
                        </a:lnSpc>
                        <a:spcBef>
                          <a:spcPts val="0"/>
                        </a:spcBef>
                        <a:spcAft>
                          <a:spcPts val="0"/>
                        </a:spcAft>
                      </a:pPr>
                      <a:r>
                        <a:rPr lang="en-US" sz="1600">
                          <a:effectLst/>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50000"/>
                        </a:lnSpc>
                        <a:spcBef>
                          <a:spcPts val="0"/>
                        </a:spcBef>
                        <a:spcAft>
                          <a:spcPts val="0"/>
                        </a:spcAft>
                      </a:pPr>
                      <a:r>
                        <a:rPr lang="en-US" sz="1600">
                          <a:effectLst/>
                          <a:highlight>
                            <a:srgbClr val="FFFF00"/>
                          </a:highlight>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r">
                        <a:lnSpc>
                          <a:spcPct val="150000"/>
                        </a:lnSpc>
                        <a:spcBef>
                          <a:spcPts val="0"/>
                        </a:spcBef>
                        <a:spcAft>
                          <a:spcPts val="0"/>
                        </a:spcAft>
                      </a:pPr>
                      <a:r>
                        <a:rPr lang="en-US" sz="1600">
                          <a:effectLst/>
                          <a:highlight>
                            <a:srgbClr val="FFFF00"/>
                          </a:highlight>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39286462"/>
                  </a:ext>
                </a:extLst>
              </a:tr>
              <a:tr h="331226">
                <a:tc>
                  <a:txBody>
                    <a:bodyPr/>
                    <a:lstStyle/>
                    <a:p>
                      <a:pPr marL="0" marR="0" algn="just">
                        <a:lnSpc>
                          <a:spcPct val="150000"/>
                        </a:lnSpc>
                        <a:spcBef>
                          <a:spcPts val="0"/>
                        </a:spcBef>
                        <a:spcAft>
                          <a:spcPts val="0"/>
                        </a:spcAft>
                      </a:pPr>
                      <a:r>
                        <a:rPr lang="en-US" sz="1600">
                          <a:effectLst/>
                        </a:rPr>
                        <a:t>    RTGS System</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50000"/>
                        </a:lnSpc>
                        <a:spcBef>
                          <a:spcPts val="0"/>
                        </a:spcBef>
                        <a:spcAft>
                          <a:spcPts val="0"/>
                        </a:spcAft>
                      </a:pPr>
                      <a:r>
                        <a:rPr lang="en-US" sz="1600" dirty="0">
                          <a:effectLst/>
                          <a:latin typeface="Arial" panose="020B0604020202020204" pitchFamily="34" charset="0"/>
                          <a:cs typeface="Arial" panose="020B0604020202020204" pitchFamily="34" charset="0"/>
                        </a:rPr>
                        <a:t>247</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47,806</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377</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92,303</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127205018"/>
                  </a:ext>
                </a:extLst>
              </a:tr>
              <a:tr h="354401">
                <a:tc>
                  <a:txBody>
                    <a:bodyPr/>
                    <a:lstStyle/>
                    <a:p>
                      <a:pPr marL="0" marR="0" algn="just">
                        <a:lnSpc>
                          <a:spcPct val="150000"/>
                        </a:lnSpc>
                        <a:spcBef>
                          <a:spcPts val="0"/>
                        </a:spcBef>
                        <a:spcAft>
                          <a:spcPts val="0"/>
                        </a:spcAft>
                      </a:pPr>
                      <a:r>
                        <a:rPr lang="en-US" sz="1600" dirty="0">
                          <a:solidFill>
                            <a:srgbClr val="FFFF00"/>
                          </a:solidFill>
                          <a:effectLst/>
                        </a:rPr>
                        <a:t>Retail Value Payment Systems</a:t>
                      </a:r>
                      <a:endParaRPr lang="en-US" sz="2800"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a:lnSpc>
                          <a:spcPct val="107000"/>
                        </a:lnSpc>
                      </a:pPr>
                      <a:endParaRPr lang="en-US" sz="2400" dirty="0">
                        <a:effectLst/>
                        <a:latin typeface="Arial" panose="020B060402020202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dirty="0">
                          <a:effectLst/>
                          <a:latin typeface="Arial" panose="020B0604020202020204" pitchFamily="34" charset="0"/>
                          <a:cs typeface="Arial" panose="020B0604020202020204" pitchFamily="34" charset="0"/>
                        </a:rPr>
                        <a:t> </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 </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 </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85408339"/>
                  </a:ext>
                </a:extLst>
              </a:tr>
              <a:tr h="331226">
                <a:tc>
                  <a:txBody>
                    <a:bodyPr/>
                    <a:lstStyle/>
                    <a:p>
                      <a:pPr marL="0" marR="0" algn="just">
                        <a:lnSpc>
                          <a:spcPct val="150000"/>
                        </a:lnSpc>
                        <a:spcBef>
                          <a:spcPts val="0"/>
                        </a:spcBef>
                        <a:spcAft>
                          <a:spcPts val="0"/>
                        </a:spcAft>
                      </a:pPr>
                      <a:r>
                        <a:rPr lang="en-US" sz="1600">
                          <a:effectLst/>
                        </a:rPr>
                        <a:t>    Main Cheque Clearing System</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42,795</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dirty="0">
                          <a:effectLst/>
                          <a:latin typeface="Arial" panose="020B0604020202020204" pitchFamily="34" charset="0"/>
                          <a:cs typeface="Arial" panose="020B0604020202020204" pitchFamily="34" charset="0"/>
                        </a:rPr>
                        <a:t>5,346</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51,963</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10,482</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1467929364"/>
                  </a:ext>
                </a:extLst>
              </a:tr>
              <a:tr h="331226">
                <a:tc>
                  <a:txBody>
                    <a:bodyPr/>
                    <a:lstStyle/>
                    <a:p>
                      <a:pPr marL="0" marR="0" algn="just">
                        <a:lnSpc>
                          <a:spcPct val="150000"/>
                        </a:lnSpc>
                        <a:spcBef>
                          <a:spcPts val="0"/>
                        </a:spcBef>
                        <a:spcAft>
                          <a:spcPts val="0"/>
                        </a:spcAft>
                      </a:pPr>
                      <a:r>
                        <a:rPr lang="en-US" sz="1600">
                          <a:effectLst/>
                        </a:rPr>
                        <a:t>    Sri Lanka Interbank Payment System (SLIPS)</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12,530</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dirty="0">
                          <a:effectLst/>
                          <a:latin typeface="Arial" panose="020B0604020202020204" pitchFamily="34" charset="0"/>
                          <a:cs typeface="Arial" panose="020B0604020202020204" pitchFamily="34" charset="0"/>
                        </a:rPr>
                        <a:t>332</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dirty="0">
                          <a:effectLst/>
                          <a:latin typeface="Arial" panose="020B0604020202020204" pitchFamily="34" charset="0"/>
                          <a:cs typeface="Arial" panose="020B0604020202020204" pitchFamily="34" charset="0"/>
                        </a:rPr>
                        <a:t>30,018</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1,725</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3289972494"/>
                  </a:ext>
                </a:extLst>
              </a:tr>
              <a:tr h="331226">
                <a:tc>
                  <a:txBody>
                    <a:bodyPr/>
                    <a:lstStyle/>
                    <a:p>
                      <a:pPr marL="0" marR="0" algn="just">
                        <a:lnSpc>
                          <a:spcPct val="150000"/>
                        </a:lnSpc>
                        <a:spcBef>
                          <a:spcPts val="0"/>
                        </a:spcBef>
                        <a:spcAft>
                          <a:spcPts val="0"/>
                        </a:spcAft>
                      </a:pPr>
                      <a:r>
                        <a:rPr lang="en-US" sz="1600">
                          <a:effectLst/>
                        </a:rPr>
                        <a:t>    Credit Cards</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16,451</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75</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dirty="0">
                          <a:effectLst/>
                          <a:latin typeface="Arial" panose="020B0604020202020204" pitchFamily="34" charset="0"/>
                          <a:cs typeface="Arial" panose="020B0604020202020204" pitchFamily="34" charset="0"/>
                        </a:rPr>
                        <a:t>36,964</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199</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2007474933"/>
                  </a:ext>
                </a:extLst>
              </a:tr>
              <a:tr h="331226">
                <a:tc>
                  <a:txBody>
                    <a:bodyPr/>
                    <a:lstStyle/>
                    <a:p>
                      <a:pPr marL="0" marR="0" algn="just">
                        <a:lnSpc>
                          <a:spcPct val="150000"/>
                        </a:lnSpc>
                        <a:spcBef>
                          <a:spcPts val="0"/>
                        </a:spcBef>
                        <a:spcAft>
                          <a:spcPts val="0"/>
                        </a:spcAft>
                      </a:pPr>
                      <a:r>
                        <a:rPr lang="en-US" sz="1600">
                          <a:effectLst/>
                        </a:rPr>
                        <a:t>    Debit Cards</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5,340</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16</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dirty="0">
                          <a:effectLst/>
                          <a:latin typeface="Arial" panose="020B0604020202020204" pitchFamily="34" charset="0"/>
                          <a:cs typeface="Arial" panose="020B0604020202020204" pitchFamily="34" charset="0"/>
                        </a:rPr>
                        <a:t>46,964</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dirty="0">
                          <a:effectLst/>
                          <a:latin typeface="Arial" panose="020B0604020202020204" pitchFamily="34" charset="0"/>
                          <a:cs typeface="Arial" panose="020B0604020202020204" pitchFamily="34" charset="0"/>
                        </a:rPr>
                        <a:t>135</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1649026395"/>
                  </a:ext>
                </a:extLst>
              </a:tr>
              <a:tr h="331226">
                <a:tc>
                  <a:txBody>
                    <a:bodyPr/>
                    <a:lstStyle/>
                    <a:p>
                      <a:pPr marL="0" marR="0" algn="just">
                        <a:lnSpc>
                          <a:spcPct val="150000"/>
                        </a:lnSpc>
                        <a:spcBef>
                          <a:spcPts val="0"/>
                        </a:spcBef>
                        <a:spcAft>
                          <a:spcPts val="0"/>
                        </a:spcAft>
                      </a:pPr>
                      <a:r>
                        <a:rPr lang="en-US" sz="1600">
                          <a:effectLst/>
                        </a:rPr>
                        <a:t>    Internet Banking</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4,264</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269</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23,066</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dirty="0">
                          <a:effectLst/>
                          <a:latin typeface="Arial" panose="020B0604020202020204" pitchFamily="34" charset="0"/>
                          <a:cs typeface="Arial" panose="020B0604020202020204" pitchFamily="34" charset="0"/>
                        </a:rPr>
                        <a:t>2,101</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1611979662"/>
                  </a:ext>
                </a:extLst>
              </a:tr>
              <a:tr h="331226">
                <a:tc>
                  <a:txBody>
                    <a:bodyPr/>
                    <a:lstStyle/>
                    <a:p>
                      <a:pPr marL="0" marR="0" algn="just">
                        <a:lnSpc>
                          <a:spcPct val="150000"/>
                        </a:lnSpc>
                        <a:spcBef>
                          <a:spcPts val="0"/>
                        </a:spcBef>
                        <a:spcAft>
                          <a:spcPts val="0"/>
                        </a:spcAft>
                      </a:pPr>
                      <a:r>
                        <a:rPr lang="en-US" sz="1600">
                          <a:effectLst/>
                        </a:rPr>
                        <a:t>    Phone Banking</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229</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5</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3,809</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dirty="0">
                          <a:effectLst/>
                          <a:latin typeface="Arial" panose="020B0604020202020204" pitchFamily="34" charset="0"/>
                          <a:cs typeface="Arial" panose="020B0604020202020204" pitchFamily="34" charset="0"/>
                        </a:rPr>
                        <a:t>32</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1467807698"/>
                  </a:ext>
                </a:extLst>
              </a:tr>
              <a:tr h="331226">
                <a:tc>
                  <a:txBody>
                    <a:bodyPr/>
                    <a:lstStyle/>
                    <a:p>
                      <a:pPr marL="0" marR="0" algn="just">
                        <a:lnSpc>
                          <a:spcPct val="150000"/>
                        </a:lnSpc>
                        <a:spcBef>
                          <a:spcPts val="0"/>
                        </a:spcBef>
                        <a:spcAft>
                          <a:spcPts val="0"/>
                        </a:spcAft>
                      </a:pPr>
                      <a:r>
                        <a:rPr lang="en-US" sz="1600" dirty="0">
                          <a:effectLst/>
                        </a:rPr>
                        <a:t>    Postal Instruments</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10</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a:effectLst/>
                          <a:latin typeface="Arial" panose="020B0604020202020204" pitchFamily="34" charset="0"/>
                          <a:cs typeface="Arial" panose="020B0604020202020204" pitchFamily="34" charset="0"/>
                        </a:rPr>
                        <a:t>1,308</a:t>
                      </a:r>
                      <a:endParaRPr lang="en-US" sz="2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dirty="0">
                          <a:effectLst/>
                          <a:latin typeface="Arial" panose="020B0604020202020204" pitchFamily="34" charset="0"/>
                          <a:cs typeface="Arial" panose="020B0604020202020204" pitchFamily="34" charset="0"/>
                        </a:rPr>
                        <a:t>7</a:t>
                      </a:r>
                      <a:endParaRPr lang="en-US" sz="2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1657767509"/>
                  </a:ext>
                </a:extLst>
              </a:tr>
              <a:tr h="331226">
                <a:tc>
                  <a:txBody>
                    <a:bodyPr/>
                    <a:lstStyle/>
                    <a:p>
                      <a:pPr marL="0" marR="0" algn="just">
                        <a:lnSpc>
                          <a:spcPct val="150000"/>
                        </a:lnSpc>
                        <a:spcBef>
                          <a:spcPts val="0"/>
                        </a:spcBef>
                        <a:spcAft>
                          <a:spcPts val="0"/>
                        </a:spcAft>
                      </a:pPr>
                      <a:r>
                        <a:rPr lang="en-US" sz="1600" dirty="0">
                          <a:solidFill>
                            <a:srgbClr val="FFFF00"/>
                          </a:solidFill>
                          <a:effectLst/>
                        </a:rPr>
                        <a:t>Total</a:t>
                      </a:r>
                      <a:endParaRPr lang="en-US" sz="2800"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r">
                        <a:lnSpc>
                          <a:spcPct val="150000"/>
                        </a:lnSpc>
                        <a:spcBef>
                          <a:spcPts val="0"/>
                        </a:spcBef>
                        <a:spcAft>
                          <a:spcPts val="0"/>
                        </a:spcAft>
                      </a:pPr>
                      <a:r>
                        <a:rPr lang="en-US" sz="1600" b="1">
                          <a:effectLst/>
                          <a:latin typeface="Arial" panose="020B0604020202020204" pitchFamily="34" charset="0"/>
                          <a:cs typeface="Arial" panose="020B0604020202020204" pitchFamily="34" charset="0"/>
                        </a:rPr>
                        <a:t>81,856</a:t>
                      </a:r>
                      <a:endParaRPr lang="en-US" sz="2800" b="1">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b="1">
                          <a:effectLst/>
                          <a:latin typeface="Arial" panose="020B0604020202020204" pitchFamily="34" charset="0"/>
                          <a:cs typeface="Arial" panose="020B0604020202020204" pitchFamily="34" charset="0"/>
                        </a:rPr>
                        <a:t>53,859</a:t>
                      </a:r>
                      <a:endParaRPr lang="en-US" sz="2800" b="1">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b="1">
                          <a:effectLst/>
                          <a:latin typeface="Arial" panose="020B0604020202020204" pitchFamily="34" charset="0"/>
                          <a:cs typeface="Arial" panose="020B0604020202020204" pitchFamily="34" charset="0"/>
                        </a:rPr>
                        <a:t>170,558</a:t>
                      </a:r>
                      <a:endParaRPr lang="en-US" sz="2800" b="1">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tc>
                  <a:txBody>
                    <a:bodyPr/>
                    <a:lstStyle/>
                    <a:p>
                      <a:pPr marL="0" marR="0" algn="r">
                        <a:lnSpc>
                          <a:spcPct val="150000"/>
                        </a:lnSpc>
                        <a:spcBef>
                          <a:spcPts val="0"/>
                        </a:spcBef>
                        <a:spcAft>
                          <a:spcPts val="0"/>
                        </a:spcAft>
                      </a:pPr>
                      <a:r>
                        <a:rPr lang="en-US" sz="1600" b="1" dirty="0">
                          <a:effectLst/>
                          <a:latin typeface="Arial" panose="020B0604020202020204" pitchFamily="34" charset="0"/>
                          <a:cs typeface="Arial" panose="020B0604020202020204" pitchFamily="34" charset="0"/>
                        </a:rPr>
                        <a:t>106,983</a:t>
                      </a:r>
                      <a:endParaRPr lang="en-US" sz="28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b"/>
                </a:tc>
                <a:extLst>
                  <a:ext uri="{0D108BD9-81ED-4DB2-BD59-A6C34878D82A}">
                    <a16:rowId xmlns:a16="http://schemas.microsoft.com/office/drawing/2014/main" val="1730389658"/>
                  </a:ext>
                </a:extLst>
              </a:tr>
            </a:tbl>
          </a:graphicData>
        </a:graphic>
      </p:graphicFrame>
      <p:sp>
        <p:nvSpPr>
          <p:cNvPr id="5" name="Slide Number Placeholder 4">
            <a:extLst>
              <a:ext uri="{FF2B5EF4-FFF2-40B4-BE49-F238E27FC236}">
                <a16:creationId xmlns:a16="http://schemas.microsoft.com/office/drawing/2014/main" id="{CD741B42-3F94-4D95-B116-D20E4A54961F}"/>
              </a:ext>
            </a:extLst>
          </p:cNvPr>
          <p:cNvSpPr>
            <a:spLocks noGrp="1"/>
          </p:cNvSpPr>
          <p:nvPr>
            <p:ph type="sldNum" sz="quarter" idx="12"/>
          </p:nvPr>
        </p:nvSpPr>
        <p:spPr/>
        <p:txBody>
          <a:bodyPr/>
          <a:lstStyle/>
          <a:p>
            <a:fld id="{4FAB73BC-B049-4115-A692-8D63A059BFB8}" type="slidenum">
              <a:rPr lang="en-US" smtClean="0"/>
              <a:pPr/>
              <a:t>3</a:t>
            </a:fld>
            <a:endParaRPr lang="en-US" dirty="0"/>
          </a:p>
        </p:txBody>
      </p:sp>
    </p:spTree>
    <p:extLst>
      <p:ext uri="{BB962C8B-B14F-4D97-AF65-F5344CB8AC3E}">
        <p14:creationId xmlns:p14="http://schemas.microsoft.com/office/powerpoint/2010/main" val="1308690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A092F-1BCC-4F04-8470-D89D8EB2EFD3}"/>
              </a:ext>
            </a:extLst>
          </p:cNvPr>
          <p:cNvSpPr>
            <a:spLocks noGrp="1"/>
          </p:cNvSpPr>
          <p:nvPr>
            <p:ph type="title"/>
          </p:nvPr>
        </p:nvSpPr>
        <p:spPr/>
        <p:txBody>
          <a:bodyPr/>
          <a:lstStyle/>
          <a:p>
            <a:r>
              <a:rPr lang="en-US" dirty="0"/>
              <a:t>Real Time Gross Settlement System (RTGS)</a:t>
            </a:r>
          </a:p>
        </p:txBody>
      </p:sp>
      <p:sp>
        <p:nvSpPr>
          <p:cNvPr id="3" name="Content Placeholder 2">
            <a:extLst>
              <a:ext uri="{FF2B5EF4-FFF2-40B4-BE49-F238E27FC236}">
                <a16:creationId xmlns:a16="http://schemas.microsoft.com/office/drawing/2014/main" id="{1C54BA01-C5D6-4680-BA03-ADDE36C4CF38}"/>
              </a:ext>
            </a:extLst>
          </p:cNvPr>
          <p:cNvSpPr>
            <a:spLocks noGrp="1"/>
          </p:cNvSpPr>
          <p:nvPr>
            <p:ph idx="1"/>
          </p:nvPr>
        </p:nvSpPr>
        <p:spPr/>
        <p:txBody>
          <a:bodyPr>
            <a:normAutofit lnSpcReduction="10000"/>
          </a:bodyPr>
          <a:lstStyle/>
          <a:p>
            <a:r>
              <a:rPr lang="en-US" dirty="0"/>
              <a:t>Launched in 2003, replacing the interbank cheque based high value settlement system</a:t>
            </a:r>
          </a:p>
          <a:p>
            <a:r>
              <a:rPr lang="en-US" dirty="0"/>
              <a:t>CBSL is the owner and operator of the RTGS system</a:t>
            </a:r>
          </a:p>
          <a:p>
            <a:r>
              <a:rPr lang="en-US" dirty="0"/>
              <a:t>Currently there are 36 participants</a:t>
            </a:r>
          </a:p>
          <a:p>
            <a:pPr lvl="1"/>
            <a:r>
              <a:rPr lang="en-US" dirty="0"/>
              <a:t>25 Commercial Banks (All commercial banks in Sri Lanka)</a:t>
            </a:r>
          </a:p>
          <a:p>
            <a:pPr lvl="1"/>
            <a:r>
              <a:rPr lang="en-US" dirty="0"/>
              <a:t>8 Primary Dealers (all primary dealers in Sri Lanka excluding bank primary dealer units)</a:t>
            </a:r>
          </a:p>
          <a:p>
            <a:pPr lvl="1"/>
            <a:r>
              <a:rPr lang="en-US" dirty="0"/>
              <a:t>Employees’ Provident Fund (the largest superannuation fund in Sri Lanka)</a:t>
            </a:r>
          </a:p>
          <a:p>
            <a:pPr lvl="1"/>
            <a:r>
              <a:rPr lang="en-US" dirty="0"/>
              <a:t>Central Depository System of the Colombo Stock Exchange</a:t>
            </a:r>
          </a:p>
          <a:p>
            <a:pPr lvl="1"/>
            <a:r>
              <a:rPr lang="en-US" dirty="0"/>
              <a:t>Central Bank of Sri Lanka</a:t>
            </a:r>
          </a:p>
        </p:txBody>
      </p:sp>
      <p:sp>
        <p:nvSpPr>
          <p:cNvPr id="5" name="Slide Number Placeholder 4">
            <a:extLst>
              <a:ext uri="{FF2B5EF4-FFF2-40B4-BE49-F238E27FC236}">
                <a16:creationId xmlns:a16="http://schemas.microsoft.com/office/drawing/2014/main" id="{28543A33-BE31-4239-AF01-F6BBD71DF8B5}"/>
              </a:ext>
            </a:extLst>
          </p:cNvPr>
          <p:cNvSpPr>
            <a:spLocks noGrp="1"/>
          </p:cNvSpPr>
          <p:nvPr>
            <p:ph type="sldNum" sz="quarter" idx="12"/>
          </p:nvPr>
        </p:nvSpPr>
        <p:spPr/>
        <p:txBody>
          <a:bodyPr/>
          <a:lstStyle/>
          <a:p>
            <a:fld id="{4FAB73BC-B049-4115-A692-8D63A059BFB8}" type="slidenum">
              <a:rPr lang="en-US" smtClean="0"/>
              <a:pPr/>
              <a:t>4</a:t>
            </a:fld>
            <a:endParaRPr lang="en-US" dirty="0"/>
          </a:p>
        </p:txBody>
      </p:sp>
    </p:spTree>
    <p:extLst>
      <p:ext uri="{BB962C8B-B14F-4D97-AF65-F5344CB8AC3E}">
        <p14:creationId xmlns:p14="http://schemas.microsoft.com/office/powerpoint/2010/main" val="3555986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Reasons for moving to the RTGS system</a:t>
            </a:r>
          </a:p>
        </p:txBody>
      </p:sp>
      <p:sp>
        <p:nvSpPr>
          <p:cNvPr id="3" name="Content Placeholder 2"/>
          <p:cNvSpPr>
            <a:spLocks noGrp="1"/>
          </p:cNvSpPr>
          <p:nvPr>
            <p:ph idx="1"/>
          </p:nvPr>
        </p:nvSpPr>
        <p:spPr/>
        <p:txBody>
          <a:bodyPr>
            <a:normAutofit fontScale="92500" lnSpcReduction="10000"/>
          </a:bodyPr>
          <a:lstStyle/>
          <a:p>
            <a:r>
              <a:rPr lang="en-US" dirty="0"/>
              <a:t>Less Credit Risk for Participants</a:t>
            </a:r>
          </a:p>
          <a:p>
            <a:r>
              <a:rPr lang="en-US" dirty="0"/>
              <a:t>Less impact for other participants in the event of a failure of a participant during business hours.</a:t>
            </a:r>
          </a:p>
          <a:p>
            <a:r>
              <a:rPr lang="en-US" dirty="0"/>
              <a:t>Participants get full control of their own and customers’ payments and better liquidity management.</a:t>
            </a:r>
          </a:p>
          <a:p>
            <a:r>
              <a:rPr lang="en-US" dirty="0"/>
              <a:t>Can efficiently manage the growth in the volume of transactions.</a:t>
            </a:r>
          </a:p>
          <a:p>
            <a:r>
              <a:rPr lang="en-US" dirty="0"/>
              <a:t>Increased public and investor confidence due to less risk and high efficiency</a:t>
            </a:r>
          </a:p>
          <a:p>
            <a:r>
              <a:rPr lang="en-US" dirty="0"/>
              <a:t>No physical exchange of money. (currency printing cost for the Central Bank in 2017- Rs. 1.5 Billion)</a:t>
            </a:r>
          </a:p>
        </p:txBody>
      </p:sp>
      <p:sp>
        <p:nvSpPr>
          <p:cNvPr id="5" name="Slide Number Placeholder 4"/>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3910829794"/>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25ADA-3EAC-4A41-845D-4A69FC0B16FF}"/>
              </a:ext>
            </a:extLst>
          </p:cNvPr>
          <p:cNvSpPr>
            <a:spLocks noGrp="1"/>
          </p:cNvSpPr>
          <p:nvPr>
            <p:ph type="title"/>
          </p:nvPr>
        </p:nvSpPr>
        <p:spPr/>
        <p:txBody>
          <a:bodyPr/>
          <a:lstStyle/>
          <a:p>
            <a:r>
              <a:rPr lang="en-US" dirty="0"/>
              <a:t>Transactions going through the RTGS system</a:t>
            </a:r>
          </a:p>
        </p:txBody>
      </p:sp>
      <p:sp>
        <p:nvSpPr>
          <p:cNvPr id="3" name="Content Placeholder 2">
            <a:extLst>
              <a:ext uri="{FF2B5EF4-FFF2-40B4-BE49-F238E27FC236}">
                <a16:creationId xmlns:a16="http://schemas.microsoft.com/office/drawing/2014/main" id="{70EE905F-E626-4C3E-9A3C-8914501A51FD}"/>
              </a:ext>
            </a:extLst>
          </p:cNvPr>
          <p:cNvSpPr>
            <a:spLocks noGrp="1"/>
          </p:cNvSpPr>
          <p:nvPr>
            <p:ph idx="1"/>
          </p:nvPr>
        </p:nvSpPr>
        <p:spPr/>
        <p:txBody>
          <a:bodyPr>
            <a:normAutofit fontScale="92500" lnSpcReduction="10000"/>
          </a:bodyPr>
          <a:lstStyle/>
          <a:p>
            <a:r>
              <a:rPr lang="en-US" dirty="0"/>
              <a:t>Interbank Call money market transactions</a:t>
            </a:r>
          </a:p>
          <a:p>
            <a:r>
              <a:rPr lang="en-US" dirty="0"/>
              <a:t>Fund settlements of the government securities transaction</a:t>
            </a:r>
          </a:p>
          <a:p>
            <a:r>
              <a:rPr lang="en-US" dirty="0"/>
              <a:t>Open Market Operations</a:t>
            </a:r>
          </a:p>
          <a:p>
            <a:r>
              <a:rPr lang="en-US" dirty="0"/>
              <a:t>Sri Lankan Rupee leg of foreign exchange market transactions</a:t>
            </a:r>
          </a:p>
          <a:p>
            <a:r>
              <a:rPr lang="en-US" dirty="0"/>
              <a:t>Large Value payments of customers</a:t>
            </a:r>
          </a:p>
          <a:p>
            <a:r>
              <a:rPr lang="en-US" dirty="0"/>
              <a:t>Net obligations under the clearing systems operated by the only clearing house in Sri Lanka- LankaClear (Pvt) Ltd (LCPL)</a:t>
            </a:r>
          </a:p>
          <a:p>
            <a:r>
              <a:rPr lang="en-US" dirty="0"/>
              <a:t>Provision and settlement of Intra Day Liquidity.</a:t>
            </a:r>
          </a:p>
          <a:p>
            <a:r>
              <a:rPr lang="en-US" dirty="0"/>
              <a:t>No minimum or maximum per transaction limit.</a:t>
            </a:r>
          </a:p>
          <a:p>
            <a:endParaRPr lang="en-US" dirty="0"/>
          </a:p>
        </p:txBody>
      </p:sp>
      <p:sp>
        <p:nvSpPr>
          <p:cNvPr id="5" name="Slide Number Placeholder 4">
            <a:extLst>
              <a:ext uri="{FF2B5EF4-FFF2-40B4-BE49-F238E27FC236}">
                <a16:creationId xmlns:a16="http://schemas.microsoft.com/office/drawing/2014/main" id="{589F8736-BA4A-436C-8983-E6C2CCF3D8F6}"/>
              </a:ext>
            </a:extLst>
          </p:cNvPr>
          <p:cNvSpPr>
            <a:spLocks noGrp="1"/>
          </p:cNvSpPr>
          <p:nvPr>
            <p:ph type="sldNum" sz="quarter" idx="12"/>
          </p:nvPr>
        </p:nvSpPr>
        <p:spPr/>
        <p:txBody>
          <a:bodyPr/>
          <a:lstStyle/>
          <a:p>
            <a:fld id="{4FAB73BC-B049-4115-A692-8D63A059BFB8}" type="slidenum">
              <a:rPr lang="en-US" smtClean="0"/>
              <a:pPr/>
              <a:t>6</a:t>
            </a:fld>
            <a:endParaRPr lang="en-US" dirty="0"/>
          </a:p>
        </p:txBody>
      </p:sp>
    </p:spTree>
    <p:extLst>
      <p:ext uri="{BB962C8B-B14F-4D97-AF65-F5344CB8AC3E}">
        <p14:creationId xmlns:p14="http://schemas.microsoft.com/office/powerpoint/2010/main" val="3278771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53D80-BF4F-4CCC-A159-72E92145949C}"/>
              </a:ext>
            </a:extLst>
          </p:cNvPr>
          <p:cNvSpPr>
            <a:spLocks noGrp="1"/>
          </p:cNvSpPr>
          <p:nvPr>
            <p:ph type="title"/>
          </p:nvPr>
        </p:nvSpPr>
        <p:spPr/>
        <p:txBody>
          <a:bodyPr/>
          <a:lstStyle/>
          <a:p>
            <a:r>
              <a:rPr lang="en-US" dirty="0"/>
              <a:t>The retail payment system and Instruments</a:t>
            </a:r>
          </a:p>
        </p:txBody>
      </p:sp>
      <p:sp>
        <p:nvSpPr>
          <p:cNvPr id="3" name="Content Placeholder 2">
            <a:extLst>
              <a:ext uri="{FF2B5EF4-FFF2-40B4-BE49-F238E27FC236}">
                <a16:creationId xmlns:a16="http://schemas.microsoft.com/office/drawing/2014/main" id="{3CC746FD-88E8-4250-8C7D-C8D14278135B}"/>
              </a:ext>
            </a:extLst>
          </p:cNvPr>
          <p:cNvSpPr>
            <a:spLocks noGrp="1"/>
          </p:cNvSpPr>
          <p:nvPr>
            <p:ph idx="1"/>
          </p:nvPr>
        </p:nvSpPr>
        <p:spPr/>
        <p:txBody>
          <a:bodyPr/>
          <a:lstStyle/>
          <a:p>
            <a:pPr lvl="0"/>
            <a:r>
              <a:rPr lang="en-US" dirty="0"/>
              <a:t>Cheques</a:t>
            </a:r>
          </a:p>
          <a:p>
            <a:pPr lvl="0"/>
            <a:r>
              <a:rPr lang="en-US" dirty="0"/>
              <a:t>Sri Lanka Interbank Payment System   (SLIPS)</a:t>
            </a:r>
          </a:p>
          <a:p>
            <a:pPr lvl="0"/>
            <a:r>
              <a:rPr lang="en-US" dirty="0"/>
              <a:t>Common Electronic Fund Transfer (CEFT)</a:t>
            </a:r>
          </a:p>
          <a:p>
            <a:pPr lvl="0"/>
            <a:r>
              <a:rPr lang="en-US" dirty="0"/>
              <a:t>Payment Cards</a:t>
            </a:r>
          </a:p>
          <a:p>
            <a:pPr lvl="0"/>
            <a:r>
              <a:rPr lang="en-US" dirty="0"/>
              <a:t>Mobile Payments</a:t>
            </a:r>
          </a:p>
          <a:p>
            <a:pPr lvl="0"/>
            <a:r>
              <a:rPr lang="en-US" dirty="0"/>
              <a:t>Internet Banking</a:t>
            </a:r>
          </a:p>
          <a:p>
            <a:pPr lvl="0"/>
            <a:r>
              <a:rPr lang="en-US" dirty="0"/>
              <a:t>Postal Instruments </a:t>
            </a:r>
          </a:p>
          <a:p>
            <a:endParaRPr lang="en-US" dirty="0"/>
          </a:p>
        </p:txBody>
      </p:sp>
      <p:sp>
        <p:nvSpPr>
          <p:cNvPr id="5" name="Slide Number Placeholder 4">
            <a:extLst>
              <a:ext uri="{FF2B5EF4-FFF2-40B4-BE49-F238E27FC236}">
                <a16:creationId xmlns:a16="http://schemas.microsoft.com/office/drawing/2014/main" id="{B29B58A9-D22C-4B5D-8B03-F0AE902F7B68}"/>
              </a:ext>
            </a:extLst>
          </p:cNvPr>
          <p:cNvSpPr>
            <a:spLocks noGrp="1"/>
          </p:cNvSpPr>
          <p:nvPr>
            <p:ph type="sldNum" sz="quarter" idx="12"/>
          </p:nvPr>
        </p:nvSpPr>
        <p:spPr/>
        <p:txBody>
          <a:bodyPr/>
          <a:lstStyle/>
          <a:p>
            <a:fld id="{4FAB73BC-B049-4115-A692-8D63A059BFB8}" type="slidenum">
              <a:rPr lang="en-US" smtClean="0"/>
              <a:pPr/>
              <a:t>7</a:t>
            </a:fld>
            <a:endParaRPr lang="en-US" dirty="0"/>
          </a:p>
        </p:txBody>
      </p:sp>
    </p:spTree>
    <p:extLst>
      <p:ext uri="{BB962C8B-B14F-4D97-AF65-F5344CB8AC3E}">
        <p14:creationId xmlns:p14="http://schemas.microsoft.com/office/powerpoint/2010/main" val="390866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F561D-2841-4605-BF8C-D845989342DE}"/>
              </a:ext>
            </a:extLst>
          </p:cNvPr>
          <p:cNvSpPr>
            <a:spLocks noGrp="1"/>
          </p:cNvSpPr>
          <p:nvPr>
            <p:ph type="title"/>
          </p:nvPr>
        </p:nvSpPr>
        <p:spPr/>
        <p:txBody>
          <a:bodyPr/>
          <a:lstStyle/>
          <a:p>
            <a:r>
              <a:rPr lang="en-US" dirty="0"/>
              <a:t>Cheques</a:t>
            </a:r>
          </a:p>
        </p:txBody>
      </p:sp>
      <p:sp>
        <p:nvSpPr>
          <p:cNvPr id="3" name="Content Placeholder 2">
            <a:extLst>
              <a:ext uri="{FF2B5EF4-FFF2-40B4-BE49-F238E27FC236}">
                <a16:creationId xmlns:a16="http://schemas.microsoft.com/office/drawing/2014/main" id="{CDEFD82F-A1D9-4D40-A42C-982358F8EB01}"/>
              </a:ext>
            </a:extLst>
          </p:cNvPr>
          <p:cNvSpPr>
            <a:spLocks noGrp="1"/>
          </p:cNvSpPr>
          <p:nvPr>
            <p:ph idx="1"/>
          </p:nvPr>
        </p:nvSpPr>
        <p:spPr/>
        <p:txBody>
          <a:bodyPr/>
          <a:lstStyle/>
          <a:p>
            <a:r>
              <a:rPr lang="en-US" dirty="0"/>
              <a:t>All Sri Lankan Rupee (LKR) cheques and drafts are cleared by LankaClear (Pvt.) Ltd. (LCPL) through the Cheque Imaging and Truncation (CIT) System</a:t>
            </a:r>
          </a:p>
          <a:p>
            <a:r>
              <a:rPr lang="en-US" dirty="0"/>
              <a:t>Through  CITS, the efficiency of cheque clearing was increased by stopping the physical movement of cheques</a:t>
            </a:r>
          </a:p>
          <a:p>
            <a:r>
              <a:rPr lang="en-US" dirty="0"/>
              <a:t>The presenting bank submits an image of the cheque to the clearing house</a:t>
            </a:r>
          </a:p>
          <a:p>
            <a:r>
              <a:rPr lang="en-US" dirty="0"/>
              <a:t>With the introduction of the CIT system, cheque realization time was reduced to the following business day. </a:t>
            </a:r>
          </a:p>
          <a:p>
            <a:endParaRPr lang="en-US" dirty="0"/>
          </a:p>
        </p:txBody>
      </p:sp>
      <p:sp>
        <p:nvSpPr>
          <p:cNvPr id="5" name="Slide Number Placeholder 4">
            <a:extLst>
              <a:ext uri="{FF2B5EF4-FFF2-40B4-BE49-F238E27FC236}">
                <a16:creationId xmlns:a16="http://schemas.microsoft.com/office/drawing/2014/main" id="{2997F502-9FE9-4BD0-8E10-CC3C14840D9A}"/>
              </a:ext>
            </a:extLst>
          </p:cNvPr>
          <p:cNvSpPr>
            <a:spLocks noGrp="1"/>
          </p:cNvSpPr>
          <p:nvPr>
            <p:ph type="sldNum" sz="quarter" idx="12"/>
          </p:nvPr>
        </p:nvSpPr>
        <p:spPr/>
        <p:txBody>
          <a:bodyPr/>
          <a:lstStyle/>
          <a:p>
            <a:fld id="{4FAB73BC-B049-4115-A692-8D63A059BFB8}" type="slidenum">
              <a:rPr lang="en-US" smtClean="0"/>
              <a:pPr/>
              <a:t>8</a:t>
            </a:fld>
            <a:endParaRPr lang="en-US" dirty="0"/>
          </a:p>
        </p:txBody>
      </p:sp>
    </p:spTree>
    <p:extLst>
      <p:ext uri="{BB962C8B-B14F-4D97-AF65-F5344CB8AC3E}">
        <p14:creationId xmlns:p14="http://schemas.microsoft.com/office/powerpoint/2010/main" val="119524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E2FE3-7223-4753-A45B-4510E8505015}"/>
              </a:ext>
            </a:extLst>
          </p:cNvPr>
          <p:cNvSpPr>
            <a:spLocks noGrp="1"/>
          </p:cNvSpPr>
          <p:nvPr>
            <p:ph type="title"/>
          </p:nvPr>
        </p:nvSpPr>
        <p:spPr/>
        <p:txBody>
          <a:bodyPr/>
          <a:lstStyle/>
          <a:p>
            <a:r>
              <a:rPr lang="en-US" dirty="0"/>
              <a:t>SLIPS</a:t>
            </a:r>
          </a:p>
        </p:txBody>
      </p:sp>
      <p:sp>
        <p:nvSpPr>
          <p:cNvPr id="3" name="Content Placeholder 2">
            <a:extLst>
              <a:ext uri="{FF2B5EF4-FFF2-40B4-BE49-F238E27FC236}">
                <a16:creationId xmlns:a16="http://schemas.microsoft.com/office/drawing/2014/main" id="{3B098FDE-B158-4C3D-9B6C-5049FD0C3185}"/>
              </a:ext>
            </a:extLst>
          </p:cNvPr>
          <p:cNvSpPr>
            <a:spLocks noGrp="1"/>
          </p:cNvSpPr>
          <p:nvPr>
            <p:ph idx="1"/>
          </p:nvPr>
        </p:nvSpPr>
        <p:spPr>
          <a:xfrm>
            <a:off x="680321" y="2336872"/>
            <a:ext cx="9613861" cy="4208894"/>
          </a:xfrm>
        </p:spPr>
        <p:txBody>
          <a:bodyPr>
            <a:normAutofit fontScale="92500" lnSpcReduction="10000"/>
          </a:bodyPr>
          <a:lstStyle/>
          <a:p>
            <a:r>
              <a:rPr lang="en-US" dirty="0"/>
              <a:t>SLIPS was introduced as an offline payment system in 1994 by the Sri Lanka Automated Clearing House (SLACH) operating under the CBSL</a:t>
            </a:r>
          </a:p>
          <a:p>
            <a:r>
              <a:rPr lang="en-US" dirty="0"/>
              <a:t>In September 2010, SLIPS was upgraded to an online payment system </a:t>
            </a:r>
          </a:p>
          <a:p>
            <a:r>
              <a:rPr lang="en-US" dirty="0"/>
              <a:t>Handles small value payments in the nature of ;</a:t>
            </a:r>
          </a:p>
          <a:p>
            <a:pPr lvl="1"/>
            <a:r>
              <a:rPr lang="en-US" dirty="0"/>
              <a:t>credit transfers (i.e. pushing funds from transferor’s account to transferee’s account) and </a:t>
            </a:r>
          </a:p>
          <a:p>
            <a:pPr lvl="1"/>
            <a:r>
              <a:rPr lang="en-US" dirty="0"/>
              <a:t>direct debits (i.e. pulling funds from the transferor’s account on the instructions given by the transferee subject to prior authorization granted by the transferor).</a:t>
            </a:r>
          </a:p>
          <a:p>
            <a:r>
              <a:rPr lang="en-US" dirty="0"/>
              <a:t>Multilateral net clearing balances of SLIPS are settled three times daily on each business day in the RTGS system</a:t>
            </a:r>
          </a:p>
          <a:p>
            <a:r>
              <a:rPr lang="en-US" dirty="0"/>
              <a:t>SLIPS is mainly used for salary and pension payments.</a:t>
            </a:r>
          </a:p>
          <a:p>
            <a:r>
              <a:rPr lang="en-US" dirty="0"/>
              <a:t>The maximum amount per transaction is LKR five (05) million</a:t>
            </a:r>
          </a:p>
          <a:p>
            <a:endParaRPr lang="en-US" dirty="0"/>
          </a:p>
        </p:txBody>
      </p:sp>
      <p:sp>
        <p:nvSpPr>
          <p:cNvPr id="5" name="Slide Number Placeholder 4">
            <a:extLst>
              <a:ext uri="{FF2B5EF4-FFF2-40B4-BE49-F238E27FC236}">
                <a16:creationId xmlns:a16="http://schemas.microsoft.com/office/drawing/2014/main" id="{41CBA43A-5DC6-40B3-A5DD-814F59B83698}"/>
              </a:ext>
            </a:extLst>
          </p:cNvPr>
          <p:cNvSpPr>
            <a:spLocks noGrp="1"/>
          </p:cNvSpPr>
          <p:nvPr>
            <p:ph type="sldNum" sz="quarter" idx="12"/>
          </p:nvPr>
        </p:nvSpPr>
        <p:spPr/>
        <p:txBody>
          <a:bodyPr/>
          <a:lstStyle/>
          <a:p>
            <a:fld id="{4FAB73BC-B049-4115-A692-8D63A059BFB8}" type="slidenum">
              <a:rPr lang="en-US" smtClean="0"/>
              <a:pPr/>
              <a:t>9</a:t>
            </a:fld>
            <a:endParaRPr lang="en-US" dirty="0"/>
          </a:p>
        </p:txBody>
      </p:sp>
    </p:spTree>
    <p:extLst>
      <p:ext uri="{BB962C8B-B14F-4D97-AF65-F5344CB8AC3E}">
        <p14:creationId xmlns:p14="http://schemas.microsoft.com/office/powerpoint/2010/main" val="4284907326"/>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1597</TotalTime>
  <Words>2156</Words>
  <Application>Microsoft Office PowerPoint</Application>
  <PresentationFormat>Widescreen</PresentationFormat>
  <Paragraphs>369</Paragraphs>
  <Slides>27</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Arial</vt:lpstr>
      <vt:lpstr>Book Antiqua</vt:lpstr>
      <vt:lpstr>Calibri</vt:lpstr>
      <vt:lpstr>Candara</vt:lpstr>
      <vt:lpstr>Times New Roman</vt:lpstr>
      <vt:lpstr>Trebuchet MS</vt:lpstr>
      <vt:lpstr>Wingdings 2</vt:lpstr>
      <vt:lpstr>Berlin</vt:lpstr>
      <vt:lpstr>The National Payment System in  Sri Lanka </vt:lpstr>
      <vt:lpstr>Payment Systems and Instruments in Sri Lanka</vt:lpstr>
      <vt:lpstr>Transactions effected through Payment Systems (2017) </vt:lpstr>
      <vt:lpstr>Real Time Gross Settlement System (RTGS)</vt:lpstr>
      <vt:lpstr>Reasons for moving to the RTGS system</vt:lpstr>
      <vt:lpstr>Transactions going through the RTGS system</vt:lpstr>
      <vt:lpstr>The retail payment system and Instruments</vt:lpstr>
      <vt:lpstr>Cheques</vt:lpstr>
      <vt:lpstr>SLIPS</vt:lpstr>
      <vt:lpstr>SLIPS Transaction types</vt:lpstr>
      <vt:lpstr>Payment Cards</vt:lpstr>
      <vt:lpstr>Payment Card Types </vt:lpstr>
      <vt:lpstr>Mobile Payments</vt:lpstr>
      <vt:lpstr>Mobile Payments- Two Categories</vt:lpstr>
      <vt:lpstr>Customer Account based Mobile Payment Systems </vt:lpstr>
      <vt:lpstr>Mobile Phone Based e-money systems: Regulatory Requirement</vt:lpstr>
      <vt:lpstr>Internet Payments</vt:lpstr>
      <vt:lpstr>Postal Instruments</vt:lpstr>
      <vt:lpstr>Common Card and Payment Switch (CCAPS)</vt:lpstr>
      <vt:lpstr>PowerPoint Presentation</vt:lpstr>
      <vt:lpstr>Common ATM Switch (CAS)</vt:lpstr>
      <vt:lpstr>Common Electronic Fund Transfer Switch (CEFTS)</vt:lpstr>
      <vt:lpstr>Common Electronic Fund Transfer Switch (CEFTS)</vt:lpstr>
      <vt:lpstr>Shared ATM Switch</vt:lpstr>
      <vt:lpstr>Regulation and Supervision of Payment Services in Sri Lanka </vt:lpstr>
      <vt:lpstr>New developments in the Payments and Settlements field in Sri Lanka</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Agalawatte</dc:creator>
  <cp:lastModifiedBy>Agalawatte</cp:lastModifiedBy>
  <cp:revision>24</cp:revision>
  <dcterms:created xsi:type="dcterms:W3CDTF">2018-08-08T03:34:25Z</dcterms:created>
  <dcterms:modified xsi:type="dcterms:W3CDTF">2018-08-09T06:39:40Z</dcterms:modified>
</cp:coreProperties>
</file>