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6" r:id="rId4"/>
    <p:sldId id="257" r:id="rId5"/>
    <p:sldId id="258" r:id="rId6"/>
    <p:sldId id="270" r:id="rId7"/>
    <p:sldId id="279" r:id="rId8"/>
    <p:sldId id="275" r:id="rId9"/>
    <p:sldId id="269" r:id="rId10"/>
    <p:sldId id="267" r:id="rId11"/>
    <p:sldId id="273" r:id="rId12"/>
    <p:sldId id="261" r:id="rId13"/>
    <p:sldId id="271" r:id="rId14"/>
    <p:sldId id="263" r:id="rId15"/>
    <p:sldId id="272" r:id="rId16"/>
    <p:sldId id="264" r:id="rId17"/>
    <p:sldId id="26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5EA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p:cViewPr varScale="1">
        <p:scale>
          <a:sx n="60" d="100"/>
          <a:sy n="60" d="100"/>
        </p:scale>
        <p:origin x="-7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22FF7-2807-4414-8F25-0C4F73E92747}"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GB"/>
        </a:p>
      </dgm:t>
    </dgm:pt>
    <dgm:pt modelId="{079E250B-0D70-472B-88BB-C4CDB5956FCE}">
      <dgm:prSet phldrT="[Text]" custT="1"/>
      <dgm:spPr/>
      <dgm:t>
        <a:bodyPr/>
        <a:lstStyle/>
        <a:p>
          <a:r>
            <a:rPr lang="en-GB" sz="2400" dirty="0" smtClean="0"/>
            <a:t>Widespread policy interest in the role of financial education requires answers to pressing questions</a:t>
          </a:r>
          <a:endParaRPr lang="en-GB" sz="2400" dirty="0"/>
        </a:p>
      </dgm:t>
    </dgm:pt>
    <dgm:pt modelId="{BE1349AD-FEFC-4A9A-B862-0C4341579038}" type="parTrans" cxnId="{4173C233-2490-4095-A2C6-5EE43388FB3A}">
      <dgm:prSet/>
      <dgm:spPr/>
      <dgm:t>
        <a:bodyPr/>
        <a:lstStyle/>
        <a:p>
          <a:endParaRPr lang="en-GB"/>
        </a:p>
      </dgm:t>
    </dgm:pt>
    <dgm:pt modelId="{87723C9F-44F8-4BE9-8767-9FF0BC217D14}" type="sibTrans" cxnId="{4173C233-2490-4095-A2C6-5EE43388FB3A}">
      <dgm:prSet/>
      <dgm:spPr/>
      <dgm:t>
        <a:bodyPr/>
        <a:lstStyle/>
        <a:p>
          <a:endParaRPr lang="en-GB"/>
        </a:p>
      </dgm:t>
    </dgm:pt>
    <dgm:pt modelId="{16EB0F5A-BA75-4E81-BB27-44623ABA2F26}">
      <dgm:prSet phldrT="[Text]"/>
      <dgm:spPr/>
      <dgm:t>
        <a:bodyPr/>
        <a:lstStyle/>
        <a:p>
          <a:r>
            <a:rPr lang="en-GB" dirty="0" smtClean="0">
              <a:solidFill>
                <a:srgbClr val="7030A0"/>
              </a:solidFill>
            </a:rPr>
            <a:t>Does financial education work?</a:t>
          </a:r>
        </a:p>
      </dgm:t>
    </dgm:pt>
    <dgm:pt modelId="{FB9CDFDF-09EF-48BA-8DFA-CB88BAC37A9B}" type="parTrans" cxnId="{4B6C79CC-8456-48AD-9BA9-538B93D50051}">
      <dgm:prSet/>
      <dgm:spPr/>
      <dgm:t>
        <a:bodyPr/>
        <a:lstStyle/>
        <a:p>
          <a:endParaRPr lang="en-GB"/>
        </a:p>
      </dgm:t>
    </dgm:pt>
    <dgm:pt modelId="{5F398AD1-8324-44EF-8FC4-A9B56345EAF3}" type="sibTrans" cxnId="{4B6C79CC-8456-48AD-9BA9-538B93D50051}">
      <dgm:prSet/>
      <dgm:spPr/>
      <dgm:t>
        <a:bodyPr/>
        <a:lstStyle/>
        <a:p>
          <a:endParaRPr lang="en-GB"/>
        </a:p>
      </dgm:t>
    </dgm:pt>
    <dgm:pt modelId="{6F7E11D3-8A2B-4098-87AB-3D5C0712C477}">
      <dgm:prSet phldrT="[Text]"/>
      <dgm:spPr/>
      <dgm:t>
        <a:bodyPr/>
        <a:lstStyle/>
        <a:p>
          <a:r>
            <a:rPr lang="en-GB" dirty="0" smtClean="0">
              <a:solidFill>
                <a:srgbClr val="7030A0"/>
              </a:solidFill>
            </a:rPr>
            <a:t>When is it the appropriate method and when is consumer protection required?</a:t>
          </a:r>
        </a:p>
      </dgm:t>
    </dgm:pt>
    <dgm:pt modelId="{1A2098BF-05EE-45E8-ABB1-4FAF72BB4DAF}" type="parTrans" cxnId="{D6518003-8ABA-4666-BECA-33F83A410066}">
      <dgm:prSet/>
      <dgm:spPr/>
      <dgm:t>
        <a:bodyPr/>
        <a:lstStyle/>
        <a:p>
          <a:endParaRPr lang="en-GB"/>
        </a:p>
      </dgm:t>
    </dgm:pt>
    <dgm:pt modelId="{CE293DC5-B584-4A3D-AF76-471C9478B67C}" type="sibTrans" cxnId="{D6518003-8ABA-4666-BECA-33F83A410066}">
      <dgm:prSet/>
      <dgm:spPr/>
      <dgm:t>
        <a:bodyPr/>
        <a:lstStyle/>
        <a:p>
          <a:endParaRPr lang="en-GB"/>
        </a:p>
      </dgm:t>
    </dgm:pt>
    <dgm:pt modelId="{7AD0EEB6-DDFD-4F2C-9EF1-148E193332C5}">
      <dgm:prSet phldrT="[Text]"/>
      <dgm:spPr/>
      <dgm:t>
        <a:bodyPr/>
        <a:lstStyle/>
        <a:p>
          <a:r>
            <a:rPr lang="en-GB" dirty="0" smtClean="0">
              <a:solidFill>
                <a:srgbClr val="7030A0"/>
              </a:solidFill>
            </a:rPr>
            <a:t>What makes it work?</a:t>
          </a:r>
        </a:p>
      </dgm:t>
    </dgm:pt>
    <dgm:pt modelId="{AC1240F7-2E43-4618-B0A1-57470DBE5F4C}" type="parTrans" cxnId="{27799AF7-4B86-4EFD-AAC3-A466724DE45C}">
      <dgm:prSet/>
      <dgm:spPr/>
    </dgm:pt>
    <dgm:pt modelId="{D13718DE-DDF0-4023-A65B-3F24E87C6A6C}" type="sibTrans" cxnId="{27799AF7-4B86-4EFD-AAC3-A466724DE45C}">
      <dgm:prSet/>
      <dgm:spPr/>
    </dgm:pt>
    <dgm:pt modelId="{E71C13BF-CF2A-445F-8C33-0B43710AF5B2}">
      <dgm:prSet phldrT="[Text]"/>
      <dgm:spPr/>
      <dgm:t>
        <a:bodyPr/>
        <a:lstStyle/>
        <a:p>
          <a:r>
            <a:rPr lang="en-GB" dirty="0" smtClean="0">
              <a:solidFill>
                <a:srgbClr val="7030A0"/>
              </a:solidFill>
            </a:rPr>
            <a:t>How does it help consumers?</a:t>
          </a:r>
        </a:p>
      </dgm:t>
    </dgm:pt>
    <dgm:pt modelId="{6799EC52-0D07-4866-84A6-7CA336D76A05}" type="parTrans" cxnId="{44684DA4-57C4-493C-80BD-4433F4B56F4B}">
      <dgm:prSet/>
      <dgm:spPr/>
    </dgm:pt>
    <dgm:pt modelId="{D1489975-5021-4CD8-B74E-E6B5AC1313AC}" type="sibTrans" cxnId="{44684DA4-57C4-493C-80BD-4433F4B56F4B}">
      <dgm:prSet/>
      <dgm:spPr/>
    </dgm:pt>
    <dgm:pt modelId="{B704E400-EF12-4912-B1EB-546DDEA338CB}" type="pres">
      <dgm:prSet presAssocID="{ACC22FF7-2807-4414-8F25-0C4F73E92747}" presName="theList" presStyleCnt="0">
        <dgm:presLayoutVars>
          <dgm:dir/>
          <dgm:animLvl val="lvl"/>
          <dgm:resizeHandles val="exact"/>
        </dgm:presLayoutVars>
      </dgm:prSet>
      <dgm:spPr/>
      <dgm:t>
        <a:bodyPr/>
        <a:lstStyle/>
        <a:p>
          <a:endParaRPr lang="en-GB"/>
        </a:p>
      </dgm:t>
    </dgm:pt>
    <dgm:pt modelId="{488C1482-6CAD-47CC-8CE4-2DECD112A5F9}" type="pres">
      <dgm:prSet presAssocID="{079E250B-0D70-472B-88BB-C4CDB5956FCE}" presName="compNode" presStyleCnt="0"/>
      <dgm:spPr/>
      <dgm:t>
        <a:bodyPr/>
        <a:lstStyle/>
        <a:p>
          <a:endParaRPr lang="en-GB"/>
        </a:p>
      </dgm:t>
    </dgm:pt>
    <dgm:pt modelId="{8C34E387-8CD5-47BE-916F-52EB24C696AC}" type="pres">
      <dgm:prSet presAssocID="{079E250B-0D70-472B-88BB-C4CDB5956FCE}" presName="aNode" presStyleLbl="bgShp" presStyleIdx="0" presStyleCnt="1"/>
      <dgm:spPr/>
      <dgm:t>
        <a:bodyPr/>
        <a:lstStyle/>
        <a:p>
          <a:endParaRPr lang="en-GB"/>
        </a:p>
      </dgm:t>
    </dgm:pt>
    <dgm:pt modelId="{69E8C9B8-5DA2-4C69-A0A4-FE945844BAFF}" type="pres">
      <dgm:prSet presAssocID="{079E250B-0D70-472B-88BB-C4CDB5956FCE}" presName="textNode" presStyleLbl="bgShp" presStyleIdx="0" presStyleCnt="1"/>
      <dgm:spPr/>
      <dgm:t>
        <a:bodyPr/>
        <a:lstStyle/>
        <a:p>
          <a:endParaRPr lang="en-GB"/>
        </a:p>
      </dgm:t>
    </dgm:pt>
    <dgm:pt modelId="{0B7525AC-1D45-40EC-B145-8F4D14BD9740}" type="pres">
      <dgm:prSet presAssocID="{079E250B-0D70-472B-88BB-C4CDB5956FCE}" presName="compChildNode" presStyleCnt="0"/>
      <dgm:spPr/>
      <dgm:t>
        <a:bodyPr/>
        <a:lstStyle/>
        <a:p>
          <a:endParaRPr lang="en-GB"/>
        </a:p>
      </dgm:t>
    </dgm:pt>
    <dgm:pt modelId="{F2C94474-09A4-4C65-9A54-7E48160D3452}" type="pres">
      <dgm:prSet presAssocID="{079E250B-0D70-472B-88BB-C4CDB5956FCE}" presName="theInnerList" presStyleCnt="0"/>
      <dgm:spPr/>
      <dgm:t>
        <a:bodyPr/>
        <a:lstStyle/>
        <a:p>
          <a:endParaRPr lang="en-GB"/>
        </a:p>
      </dgm:t>
    </dgm:pt>
    <dgm:pt modelId="{CC9D0A0A-DF8F-4152-8419-98DD8E0736E3}" type="pres">
      <dgm:prSet presAssocID="{16EB0F5A-BA75-4E81-BB27-44623ABA2F26}" presName="childNode" presStyleLbl="node1" presStyleIdx="0" presStyleCnt="4">
        <dgm:presLayoutVars>
          <dgm:bulletEnabled val="1"/>
        </dgm:presLayoutVars>
      </dgm:prSet>
      <dgm:spPr/>
      <dgm:t>
        <a:bodyPr/>
        <a:lstStyle/>
        <a:p>
          <a:endParaRPr lang="en-GB"/>
        </a:p>
      </dgm:t>
    </dgm:pt>
    <dgm:pt modelId="{1B182538-77B5-4A6B-A2F9-F6DBEA9E9075}" type="pres">
      <dgm:prSet presAssocID="{16EB0F5A-BA75-4E81-BB27-44623ABA2F26}" presName="aSpace2" presStyleCnt="0"/>
      <dgm:spPr/>
      <dgm:t>
        <a:bodyPr/>
        <a:lstStyle/>
        <a:p>
          <a:endParaRPr lang="en-GB"/>
        </a:p>
      </dgm:t>
    </dgm:pt>
    <dgm:pt modelId="{C44EAE7A-587B-4FFD-9BBE-720256580054}" type="pres">
      <dgm:prSet presAssocID="{7AD0EEB6-DDFD-4F2C-9EF1-148E193332C5}" presName="childNode" presStyleLbl="node1" presStyleIdx="1" presStyleCnt="4">
        <dgm:presLayoutVars>
          <dgm:bulletEnabled val="1"/>
        </dgm:presLayoutVars>
      </dgm:prSet>
      <dgm:spPr/>
      <dgm:t>
        <a:bodyPr/>
        <a:lstStyle/>
        <a:p>
          <a:endParaRPr lang="en-GB"/>
        </a:p>
      </dgm:t>
    </dgm:pt>
    <dgm:pt modelId="{210CE8E5-D61D-426F-89D8-652BE770408B}" type="pres">
      <dgm:prSet presAssocID="{7AD0EEB6-DDFD-4F2C-9EF1-148E193332C5}" presName="aSpace2" presStyleCnt="0"/>
      <dgm:spPr/>
    </dgm:pt>
    <dgm:pt modelId="{C9F26DB0-2B8B-403E-BB9A-796BF1D17742}" type="pres">
      <dgm:prSet presAssocID="{E71C13BF-CF2A-445F-8C33-0B43710AF5B2}" presName="childNode" presStyleLbl="node1" presStyleIdx="2" presStyleCnt="4">
        <dgm:presLayoutVars>
          <dgm:bulletEnabled val="1"/>
        </dgm:presLayoutVars>
      </dgm:prSet>
      <dgm:spPr/>
      <dgm:t>
        <a:bodyPr/>
        <a:lstStyle/>
        <a:p>
          <a:endParaRPr lang="en-GB"/>
        </a:p>
      </dgm:t>
    </dgm:pt>
    <dgm:pt modelId="{629AA64A-6F15-468B-BC8C-294CEB6F4D89}" type="pres">
      <dgm:prSet presAssocID="{E71C13BF-CF2A-445F-8C33-0B43710AF5B2}" presName="aSpace2" presStyleCnt="0"/>
      <dgm:spPr/>
    </dgm:pt>
    <dgm:pt modelId="{E6F2EAC1-6F65-4C4B-8972-A7D892721285}" type="pres">
      <dgm:prSet presAssocID="{6F7E11D3-8A2B-4098-87AB-3D5C0712C477}" presName="childNode" presStyleLbl="node1" presStyleIdx="3" presStyleCnt="4">
        <dgm:presLayoutVars>
          <dgm:bulletEnabled val="1"/>
        </dgm:presLayoutVars>
      </dgm:prSet>
      <dgm:spPr/>
      <dgm:t>
        <a:bodyPr/>
        <a:lstStyle/>
        <a:p>
          <a:endParaRPr lang="en-GB"/>
        </a:p>
      </dgm:t>
    </dgm:pt>
  </dgm:ptLst>
  <dgm:cxnLst>
    <dgm:cxn modelId="{4B6C79CC-8456-48AD-9BA9-538B93D50051}" srcId="{079E250B-0D70-472B-88BB-C4CDB5956FCE}" destId="{16EB0F5A-BA75-4E81-BB27-44623ABA2F26}" srcOrd="0" destOrd="0" parTransId="{FB9CDFDF-09EF-48BA-8DFA-CB88BAC37A9B}" sibTransId="{5F398AD1-8324-44EF-8FC4-A9B56345EAF3}"/>
    <dgm:cxn modelId="{D6EA56CC-DFAB-4FA3-82B2-27882826A095}" type="presOf" srcId="{16EB0F5A-BA75-4E81-BB27-44623ABA2F26}" destId="{CC9D0A0A-DF8F-4152-8419-98DD8E0736E3}" srcOrd="0" destOrd="0" presId="urn:microsoft.com/office/officeart/2005/8/layout/lProcess2"/>
    <dgm:cxn modelId="{8BCC3FF9-CDAC-4EAC-A5F4-33E244666B30}" type="presOf" srcId="{079E250B-0D70-472B-88BB-C4CDB5956FCE}" destId="{69E8C9B8-5DA2-4C69-A0A4-FE945844BAFF}" srcOrd="1" destOrd="0" presId="urn:microsoft.com/office/officeart/2005/8/layout/lProcess2"/>
    <dgm:cxn modelId="{D6518003-8ABA-4666-BECA-33F83A410066}" srcId="{079E250B-0D70-472B-88BB-C4CDB5956FCE}" destId="{6F7E11D3-8A2B-4098-87AB-3D5C0712C477}" srcOrd="3" destOrd="0" parTransId="{1A2098BF-05EE-45E8-ABB1-4FAF72BB4DAF}" sibTransId="{CE293DC5-B584-4A3D-AF76-471C9478B67C}"/>
    <dgm:cxn modelId="{4173C233-2490-4095-A2C6-5EE43388FB3A}" srcId="{ACC22FF7-2807-4414-8F25-0C4F73E92747}" destId="{079E250B-0D70-472B-88BB-C4CDB5956FCE}" srcOrd="0" destOrd="0" parTransId="{BE1349AD-FEFC-4A9A-B862-0C4341579038}" sibTransId="{87723C9F-44F8-4BE9-8767-9FF0BC217D14}"/>
    <dgm:cxn modelId="{A7248D2D-0C9E-46DB-8474-C26329507DE1}" type="presOf" srcId="{079E250B-0D70-472B-88BB-C4CDB5956FCE}" destId="{8C34E387-8CD5-47BE-916F-52EB24C696AC}" srcOrd="0" destOrd="0" presId="urn:microsoft.com/office/officeart/2005/8/layout/lProcess2"/>
    <dgm:cxn modelId="{7074AD95-E406-41FE-AB2E-1DCB8608E1B8}" type="presOf" srcId="{E71C13BF-CF2A-445F-8C33-0B43710AF5B2}" destId="{C9F26DB0-2B8B-403E-BB9A-796BF1D17742}" srcOrd="0" destOrd="0" presId="urn:microsoft.com/office/officeart/2005/8/layout/lProcess2"/>
    <dgm:cxn modelId="{BA6957E7-754D-43A2-91B8-8CCF3A309FEB}" type="presOf" srcId="{7AD0EEB6-DDFD-4F2C-9EF1-148E193332C5}" destId="{C44EAE7A-587B-4FFD-9BBE-720256580054}" srcOrd="0" destOrd="0" presId="urn:microsoft.com/office/officeart/2005/8/layout/lProcess2"/>
    <dgm:cxn modelId="{F76C7A83-40EE-4A92-B8C6-38119F198781}" type="presOf" srcId="{6F7E11D3-8A2B-4098-87AB-3D5C0712C477}" destId="{E6F2EAC1-6F65-4C4B-8972-A7D892721285}" srcOrd="0" destOrd="0" presId="urn:microsoft.com/office/officeart/2005/8/layout/lProcess2"/>
    <dgm:cxn modelId="{27E59B5C-C1A1-41D9-AF40-BA3614025A8B}" type="presOf" srcId="{ACC22FF7-2807-4414-8F25-0C4F73E92747}" destId="{B704E400-EF12-4912-B1EB-546DDEA338CB}" srcOrd="0" destOrd="0" presId="urn:microsoft.com/office/officeart/2005/8/layout/lProcess2"/>
    <dgm:cxn modelId="{27799AF7-4B86-4EFD-AAC3-A466724DE45C}" srcId="{079E250B-0D70-472B-88BB-C4CDB5956FCE}" destId="{7AD0EEB6-DDFD-4F2C-9EF1-148E193332C5}" srcOrd="1" destOrd="0" parTransId="{AC1240F7-2E43-4618-B0A1-57470DBE5F4C}" sibTransId="{D13718DE-DDF0-4023-A65B-3F24E87C6A6C}"/>
    <dgm:cxn modelId="{44684DA4-57C4-493C-80BD-4433F4B56F4B}" srcId="{079E250B-0D70-472B-88BB-C4CDB5956FCE}" destId="{E71C13BF-CF2A-445F-8C33-0B43710AF5B2}" srcOrd="2" destOrd="0" parTransId="{6799EC52-0D07-4866-84A6-7CA336D76A05}" sibTransId="{D1489975-5021-4CD8-B74E-E6B5AC1313AC}"/>
    <dgm:cxn modelId="{E42A5ADF-61DB-497C-8414-F13C3C03194E}" type="presParOf" srcId="{B704E400-EF12-4912-B1EB-546DDEA338CB}" destId="{488C1482-6CAD-47CC-8CE4-2DECD112A5F9}" srcOrd="0" destOrd="0" presId="urn:microsoft.com/office/officeart/2005/8/layout/lProcess2"/>
    <dgm:cxn modelId="{46FA4444-48E6-4603-8FED-3925EA400E9E}" type="presParOf" srcId="{488C1482-6CAD-47CC-8CE4-2DECD112A5F9}" destId="{8C34E387-8CD5-47BE-916F-52EB24C696AC}" srcOrd="0" destOrd="0" presId="urn:microsoft.com/office/officeart/2005/8/layout/lProcess2"/>
    <dgm:cxn modelId="{F88FB6EC-6D04-46DF-8939-412FE3E7A944}" type="presParOf" srcId="{488C1482-6CAD-47CC-8CE4-2DECD112A5F9}" destId="{69E8C9B8-5DA2-4C69-A0A4-FE945844BAFF}" srcOrd="1" destOrd="0" presId="urn:microsoft.com/office/officeart/2005/8/layout/lProcess2"/>
    <dgm:cxn modelId="{155D33AD-D450-4A72-890E-E833EC61704D}" type="presParOf" srcId="{488C1482-6CAD-47CC-8CE4-2DECD112A5F9}" destId="{0B7525AC-1D45-40EC-B145-8F4D14BD9740}" srcOrd="2" destOrd="0" presId="urn:microsoft.com/office/officeart/2005/8/layout/lProcess2"/>
    <dgm:cxn modelId="{E5AB8945-90F8-4328-92CE-D12ED29949E2}" type="presParOf" srcId="{0B7525AC-1D45-40EC-B145-8F4D14BD9740}" destId="{F2C94474-09A4-4C65-9A54-7E48160D3452}" srcOrd="0" destOrd="0" presId="urn:microsoft.com/office/officeart/2005/8/layout/lProcess2"/>
    <dgm:cxn modelId="{EA7CDC57-4973-4D59-A8CB-A02B06182C96}" type="presParOf" srcId="{F2C94474-09A4-4C65-9A54-7E48160D3452}" destId="{CC9D0A0A-DF8F-4152-8419-98DD8E0736E3}" srcOrd="0" destOrd="0" presId="urn:microsoft.com/office/officeart/2005/8/layout/lProcess2"/>
    <dgm:cxn modelId="{7F80E244-D449-4072-9B06-B3A3453C73EE}" type="presParOf" srcId="{F2C94474-09A4-4C65-9A54-7E48160D3452}" destId="{1B182538-77B5-4A6B-A2F9-F6DBEA9E9075}" srcOrd="1" destOrd="0" presId="urn:microsoft.com/office/officeart/2005/8/layout/lProcess2"/>
    <dgm:cxn modelId="{550867C1-074A-422B-A570-3907B4CF30E6}" type="presParOf" srcId="{F2C94474-09A4-4C65-9A54-7E48160D3452}" destId="{C44EAE7A-587B-4FFD-9BBE-720256580054}" srcOrd="2" destOrd="0" presId="urn:microsoft.com/office/officeart/2005/8/layout/lProcess2"/>
    <dgm:cxn modelId="{428DC0DD-C302-468D-9388-AC37325D36E1}" type="presParOf" srcId="{F2C94474-09A4-4C65-9A54-7E48160D3452}" destId="{210CE8E5-D61D-426F-89D8-652BE770408B}" srcOrd="3" destOrd="0" presId="urn:microsoft.com/office/officeart/2005/8/layout/lProcess2"/>
    <dgm:cxn modelId="{8A8DFB5B-E095-47FA-85CC-C1E2CFEE04EB}" type="presParOf" srcId="{F2C94474-09A4-4C65-9A54-7E48160D3452}" destId="{C9F26DB0-2B8B-403E-BB9A-796BF1D17742}" srcOrd="4" destOrd="0" presId="urn:microsoft.com/office/officeart/2005/8/layout/lProcess2"/>
    <dgm:cxn modelId="{C3CDDD0D-2867-47D4-A339-5C2021EC2DF6}" type="presParOf" srcId="{F2C94474-09A4-4C65-9A54-7E48160D3452}" destId="{629AA64A-6F15-468B-BC8C-294CEB6F4D89}" srcOrd="5" destOrd="0" presId="urn:microsoft.com/office/officeart/2005/8/layout/lProcess2"/>
    <dgm:cxn modelId="{94B91E4E-D88B-4368-A257-A039089CDF84}" type="presParOf" srcId="{F2C94474-09A4-4C65-9A54-7E48160D3452}" destId="{E6F2EAC1-6F65-4C4B-8972-A7D892721285}"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22FF7-2807-4414-8F25-0C4F73E92747}"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GB"/>
        </a:p>
      </dgm:t>
    </dgm:pt>
    <dgm:pt modelId="{079E250B-0D70-472B-88BB-C4CDB5956FCE}">
      <dgm:prSet phldrT="[Text]" custT="1"/>
      <dgm:spPr/>
      <dgm:t>
        <a:bodyPr/>
        <a:lstStyle/>
        <a:p>
          <a:r>
            <a:rPr lang="en-GB" sz="2800" dirty="0" smtClean="0"/>
            <a:t>Good evaluation allows:</a:t>
          </a:r>
          <a:endParaRPr lang="en-GB" sz="2800" dirty="0"/>
        </a:p>
      </dgm:t>
    </dgm:pt>
    <dgm:pt modelId="{BE1349AD-FEFC-4A9A-B862-0C4341579038}" type="parTrans" cxnId="{4173C233-2490-4095-A2C6-5EE43388FB3A}">
      <dgm:prSet/>
      <dgm:spPr/>
      <dgm:t>
        <a:bodyPr/>
        <a:lstStyle/>
        <a:p>
          <a:endParaRPr lang="en-GB"/>
        </a:p>
      </dgm:t>
    </dgm:pt>
    <dgm:pt modelId="{87723C9F-44F8-4BE9-8767-9FF0BC217D14}" type="sibTrans" cxnId="{4173C233-2490-4095-A2C6-5EE43388FB3A}">
      <dgm:prSet/>
      <dgm:spPr/>
      <dgm:t>
        <a:bodyPr/>
        <a:lstStyle/>
        <a:p>
          <a:endParaRPr lang="en-GB"/>
        </a:p>
      </dgm:t>
    </dgm:pt>
    <dgm:pt modelId="{5C3C23C3-66F7-483E-BD79-6DB2B018DD12}">
      <dgm:prSet custT="1"/>
      <dgm:spPr/>
      <dgm:t>
        <a:bodyPr/>
        <a:lstStyle/>
        <a:p>
          <a:r>
            <a:rPr lang="en-GB" sz="2000" dirty="0" smtClean="0">
              <a:solidFill>
                <a:srgbClr val="7030A0"/>
              </a:solidFill>
            </a:rPr>
            <a:t>Identification of elements that can be scaled-up or replicated</a:t>
          </a:r>
        </a:p>
      </dgm:t>
    </dgm:pt>
    <dgm:pt modelId="{76CCF6A3-A7F5-4810-B543-FF2DB7150480}" type="parTrans" cxnId="{31F78FF4-CB6C-4C77-A78B-71C624F5E6DE}">
      <dgm:prSet/>
      <dgm:spPr/>
      <dgm:t>
        <a:bodyPr/>
        <a:lstStyle/>
        <a:p>
          <a:endParaRPr lang="en-GB"/>
        </a:p>
      </dgm:t>
    </dgm:pt>
    <dgm:pt modelId="{6D638D87-D052-4D82-AFC3-B07C7426701D}" type="sibTrans" cxnId="{31F78FF4-CB6C-4C77-A78B-71C624F5E6DE}">
      <dgm:prSet/>
      <dgm:spPr/>
      <dgm:t>
        <a:bodyPr/>
        <a:lstStyle/>
        <a:p>
          <a:endParaRPr lang="en-GB"/>
        </a:p>
      </dgm:t>
    </dgm:pt>
    <dgm:pt modelId="{621E7589-6467-4A35-8047-51A72C93141A}">
      <dgm:prSet custT="1"/>
      <dgm:spPr/>
      <dgm:t>
        <a:bodyPr/>
        <a:lstStyle/>
        <a:p>
          <a:r>
            <a:rPr lang="en-GB" sz="2000" dirty="0" smtClean="0">
              <a:solidFill>
                <a:srgbClr val="7030A0"/>
              </a:solidFill>
            </a:rPr>
            <a:t>Indications of where fine-tuning could be useful</a:t>
          </a:r>
        </a:p>
      </dgm:t>
    </dgm:pt>
    <dgm:pt modelId="{A7BB7D73-8052-44B0-9164-9DF984425F8D}" type="parTrans" cxnId="{3E3A625F-A409-49ED-822C-D633FEF8D2FC}">
      <dgm:prSet/>
      <dgm:spPr/>
      <dgm:t>
        <a:bodyPr/>
        <a:lstStyle/>
        <a:p>
          <a:endParaRPr lang="en-GB"/>
        </a:p>
      </dgm:t>
    </dgm:pt>
    <dgm:pt modelId="{DB51FEB6-B902-47C1-ADF2-1FCB0A571426}" type="sibTrans" cxnId="{3E3A625F-A409-49ED-822C-D633FEF8D2FC}">
      <dgm:prSet/>
      <dgm:spPr/>
      <dgm:t>
        <a:bodyPr/>
        <a:lstStyle/>
        <a:p>
          <a:endParaRPr lang="en-GB"/>
        </a:p>
      </dgm:t>
    </dgm:pt>
    <dgm:pt modelId="{7AC31EAD-3E2D-4752-90DA-A92662E1DC70}">
      <dgm:prSet custT="1"/>
      <dgm:spPr/>
      <dgm:t>
        <a:bodyPr/>
        <a:lstStyle/>
        <a:p>
          <a:r>
            <a:rPr lang="en-GB" sz="2000" dirty="0" smtClean="0">
              <a:solidFill>
                <a:srgbClr val="7030A0"/>
              </a:solidFill>
            </a:rPr>
            <a:t>Ability to show that objectives are being met and reward staff</a:t>
          </a:r>
        </a:p>
      </dgm:t>
    </dgm:pt>
    <dgm:pt modelId="{FF8CE1D7-AA36-4F5F-9C2E-77C71D9A7400}" type="parTrans" cxnId="{BE6D98E3-5521-4AC7-B1A8-35B8546C4CAA}">
      <dgm:prSet/>
      <dgm:spPr/>
      <dgm:t>
        <a:bodyPr/>
        <a:lstStyle/>
        <a:p>
          <a:endParaRPr lang="en-GB"/>
        </a:p>
      </dgm:t>
    </dgm:pt>
    <dgm:pt modelId="{8882E18F-A322-4379-85A5-F0C873494C63}" type="sibTrans" cxnId="{BE6D98E3-5521-4AC7-B1A8-35B8546C4CAA}">
      <dgm:prSet/>
      <dgm:spPr/>
      <dgm:t>
        <a:bodyPr/>
        <a:lstStyle/>
        <a:p>
          <a:endParaRPr lang="en-GB"/>
        </a:p>
      </dgm:t>
    </dgm:pt>
    <dgm:pt modelId="{224C7CC0-BD11-4D15-BF32-2DC8D1F43ADD}">
      <dgm:prSet custT="1"/>
      <dgm:spPr/>
      <dgm:t>
        <a:bodyPr/>
        <a:lstStyle/>
        <a:p>
          <a:r>
            <a:rPr lang="en-GB" sz="2000" dirty="0" smtClean="0">
              <a:solidFill>
                <a:srgbClr val="7030A0"/>
              </a:solidFill>
            </a:rPr>
            <a:t>Opportunity to share experiences rather than repeating mistakes</a:t>
          </a:r>
        </a:p>
      </dgm:t>
    </dgm:pt>
    <dgm:pt modelId="{D1D0100A-6E06-4A2B-B339-D3C3A96C0C8E}" type="parTrans" cxnId="{FFF010B9-0088-4931-A705-ED4EDCC26DC8}">
      <dgm:prSet/>
      <dgm:spPr/>
      <dgm:t>
        <a:bodyPr/>
        <a:lstStyle/>
        <a:p>
          <a:endParaRPr lang="en-GB"/>
        </a:p>
      </dgm:t>
    </dgm:pt>
    <dgm:pt modelId="{DBB42536-FC88-44A2-8861-80CF0BD4C1B9}" type="sibTrans" cxnId="{FFF010B9-0088-4931-A705-ED4EDCC26DC8}">
      <dgm:prSet/>
      <dgm:spPr/>
      <dgm:t>
        <a:bodyPr/>
        <a:lstStyle/>
        <a:p>
          <a:endParaRPr lang="en-GB"/>
        </a:p>
      </dgm:t>
    </dgm:pt>
    <dgm:pt modelId="{A9864A1B-EAF3-4649-A1EC-781CEE2E3A30}">
      <dgm:prSet custT="1"/>
      <dgm:spPr/>
      <dgm:t>
        <a:bodyPr/>
        <a:lstStyle/>
        <a:p>
          <a:r>
            <a:rPr lang="en-GB" sz="2000" dirty="0" smtClean="0">
              <a:solidFill>
                <a:srgbClr val="7030A0"/>
              </a:solidFill>
            </a:rPr>
            <a:t>Method to test different approaches to see which are most cost efficient</a:t>
          </a:r>
        </a:p>
      </dgm:t>
    </dgm:pt>
    <dgm:pt modelId="{B83BDAC1-C007-4043-A597-F71C2CDB27B5}" type="parTrans" cxnId="{5FD301D8-DF12-4104-BEC6-94878F9EF1AD}">
      <dgm:prSet/>
      <dgm:spPr/>
      <dgm:t>
        <a:bodyPr/>
        <a:lstStyle/>
        <a:p>
          <a:endParaRPr lang="en-GB"/>
        </a:p>
      </dgm:t>
    </dgm:pt>
    <dgm:pt modelId="{756DCAE2-46F8-4F05-893F-AEEB0BC3A193}" type="sibTrans" cxnId="{5FD301D8-DF12-4104-BEC6-94878F9EF1AD}">
      <dgm:prSet/>
      <dgm:spPr/>
      <dgm:t>
        <a:bodyPr/>
        <a:lstStyle/>
        <a:p>
          <a:endParaRPr lang="en-GB"/>
        </a:p>
      </dgm:t>
    </dgm:pt>
    <dgm:pt modelId="{B704E400-EF12-4912-B1EB-546DDEA338CB}" type="pres">
      <dgm:prSet presAssocID="{ACC22FF7-2807-4414-8F25-0C4F73E92747}" presName="theList" presStyleCnt="0">
        <dgm:presLayoutVars>
          <dgm:dir/>
          <dgm:animLvl val="lvl"/>
          <dgm:resizeHandles val="exact"/>
        </dgm:presLayoutVars>
      </dgm:prSet>
      <dgm:spPr/>
      <dgm:t>
        <a:bodyPr/>
        <a:lstStyle/>
        <a:p>
          <a:endParaRPr lang="en-GB"/>
        </a:p>
      </dgm:t>
    </dgm:pt>
    <dgm:pt modelId="{488C1482-6CAD-47CC-8CE4-2DECD112A5F9}" type="pres">
      <dgm:prSet presAssocID="{079E250B-0D70-472B-88BB-C4CDB5956FCE}" presName="compNode" presStyleCnt="0"/>
      <dgm:spPr/>
      <dgm:t>
        <a:bodyPr/>
        <a:lstStyle/>
        <a:p>
          <a:endParaRPr lang="en-GB"/>
        </a:p>
      </dgm:t>
    </dgm:pt>
    <dgm:pt modelId="{8C34E387-8CD5-47BE-916F-52EB24C696AC}" type="pres">
      <dgm:prSet presAssocID="{079E250B-0D70-472B-88BB-C4CDB5956FCE}" presName="aNode" presStyleLbl="bgShp" presStyleIdx="0" presStyleCnt="1"/>
      <dgm:spPr/>
      <dgm:t>
        <a:bodyPr/>
        <a:lstStyle/>
        <a:p>
          <a:endParaRPr lang="en-GB"/>
        </a:p>
      </dgm:t>
    </dgm:pt>
    <dgm:pt modelId="{69E8C9B8-5DA2-4C69-A0A4-FE945844BAFF}" type="pres">
      <dgm:prSet presAssocID="{079E250B-0D70-472B-88BB-C4CDB5956FCE}" presName="textNode" presStyleLbl="bgShp" presStyleIdx="0" presStyleCnt="1"/>
      <dgm:spPr/>
      <dgm:t>
        <a:bodyPr/>
        <a:lstStyle/>
        <a:p>
          <a:endParaRPr lang="en-GB"/>
        </a:p>
      </dgm:t>
    </dgm:pt>
    <dgm:pt modelId="{0B7525AC-1D45-40EC-B145-8F4D14BD9740}" type="pres">
      <dgm:prSet presAssocID="{079E250B-0D70-472B-88BB-C4CDB5956FCE}" presName="compChildNode" presStyleCnt="0"/>
      <dgm:spPr/>
      <dgm:t>
        <a:bodyPr/>
        <a:lstStyle/>
        <a:p>
          <a:endParaRPr lang="en-GB"/>
        </a:p>
      </dgm:t>
    </dgm:pt>
    <dgm:pt modelId="{F2C94474-09A4-4C65-9A54-7E48160D3452}" type="pres">
      <dgm:prSet presAssocID="{079E250B-0D70-472B-88BB-C4CDB5956FCE}" presName="theInnerList" presStyleCnt="0"/>
      <dgm:spPr/>
      <dgm:t>
        <a:bodyPr/>
        <a:lstStyle/>
        <a:p>
          <a:endParaRPr lang="en-GB"/>
        </a:p>
      </dgm:t>
    </dgm:pt>
    <dgm:pt modelId="{288DE267-F15C-4666-AA4E-889FA715ED9E}" type="pres">
      <dgm:prSet presAssocID="{5C3C23C3-66F7-483E-BD79-6DB2B018DD12}" presName="childNode" presStyleLbl="node1" presStyleIdx="0" presStyleCnt="5">
        <dgm:presLayoutVars>
          <dgm:bulletEnabled val="1"/>
        </dgm:presLayoutVars>
      </dgm:prSet>
      <dgm:spPr/>
      <dgm:t>
        <a:bodyPr/>
        <a:lstStyle/>
        <a:p>
          <a:endParaRPr lang="en-GB"/>
        </a:p>
      </dgm:t>
    </dgm:pt>
    <dgm:pt modelId="{C94536DF-B56B-48D6-A528-5C361820ADDA}" type="pres">
      <dgm:prSet presAssocID="{5C3C23C3-66F7-483E-BD79-6DB2B018DD12}" presName="aSpace2" presStyleCnt="0"/>
      <dgm:spPr/>
      <dgm:t>
        <a:bodyPr/>
        <a:lstStyle/>
        <a:p>
          <a:endParaRPr lang="en-GB"/>
        </a:p>
      </dgm:t>
    </dgm:pt>
    <dgm:pt modelId="{9D463095-09E3-4116-906D-48E024935AFB}" type="pres">
      <dgm:prSet presAssocID="{A9864A1B-EAF3-4649-A1EC-781CEE2E3A30}" presName="childNode" presStyleLbl="node1" presStyleIdx="1" presStyleCnt="5">
        <dgm:presLayoutVars>
          <dgm:bulletEnabled val="1"/>
        </dgm:presLayoutVars>
      </dgm:prSet>
      <dgm:spPr/>
      <dgm:t>
        <a:bodyPr/>
        <a:lstStyle/>
        <a:p>
          <a:endParaRPr lang="en-GB"/>
        </a:p>
      </dgm:t>
    </dgm:pt>
    <dgm:pt modelId="{607C3A41-3BDD-4E1B-A0FF-75CE986326A5}" type="pres">
      <dgm:prSet presAssocID="{A9864A1B-EAF3-4649-A1EC-781CEE2E3A30}" presName="aSpace2" presStyleCnt="0"/>
      <dgm:spPr/>
      <dgm:t>
        <a:bodyPr/>
        <a:lstStyle/>
        <a:p>
          <a:endParaRPr lang="en-GB"/>
        </a:p>
      </dgm:t>
    </dgm:pt>
    <dgm:pt modelId="{96C60E6A-93F5-49B2-A6CF-E0621B3AE506}" type="pres">
      <dgm:prSet presAssocID="{621E7589-6467-4A35-8047-51A72C93141A}" presName="childNode" presStyleLbl="node1" presStyleIdx="2" presStyleCnt="5">
        <dgm:presLayoutVars>
          <dgm:bulletEnabled val="1"/>
        </dgm:presLayoutVars>
      </dgm:prSet>
      <dgm:spPr/>
      <dgm:t>
        <a:bodyPr/>
        <a:lstStyle/>
        <a:p>
          <a:endParaRPr lang="en-GB"/>
        </a:p>
      </dgm:t>
    </dgm:pt>
    <dgm:pt modelId="{EE1814ED-B806-4743-8E1E-D10C6CE088E1}" type="pres">
      <dgm:prSet presAssocID="{621E7589-6467-4A35-8047-51A72C93141A}" presName="aSpace2" presStyleCnt="0"/>
      <dgm:spPr/>
      <dgm:t>
        <a:bodyPr/>
        <a:lstStyle/>
        <a:p>
          <a:endParaRPr lang="en-GB"/>
        </a:p>
      </dgm:t>
    </dgm:pt>
    <dgm:pt modelId="{34C02ABE-6D3D-4DF9-98A1-54459030E2AD}" type="pres">
      <dgm:prSet presAssocID="{7AC31EAD-3E2D-4752-90DA-A92662E1DC70}" presName="childNode" presStyleLbl="node1" presStyleIdx="3" presStyleCnt="5">
        <dgm:presLayoutVars>
          <dgm:bulletEnabled val="1"/>
        </dgm:presLayoutVars>
      </dgm:prSet>
      <dgm:spPr/>
      <dgm:t>
        <a:bodyPr/>
        <a:lstStyle/>
        <a:p>
          <a:endParaRPr lang="en-GB"/>
        </a:p>
      </dgm:t>
    </dgm:pt>
    <dgm:pt modelId="{01C16840-F1FA-4C55-90AB-3D0A5E150A55}" type="pres">
      <dgm:prSet presAssocID="{7AC31EAD-3E2D-4752-90DA-A92662E1DC70}" presName="aSpace2" presStyleCnt="0"/>
      <dgm:spPr/>
      <dgm:t>
        <a:bodyPr/>
        <a:lstStyle/>
        <a:p>
          <a:endParaRPr lang="en-GB"/>
        </a:p>
      </dgm:t>
    </dgm:pt>
    <dgm:pt modelId="{965C8F45-490B-4D75-8CE2-D7CB67B97E1F}" type="pres">
      <dgm:prSet presAssocID="{224C7CC0-BD11-4D15-BF32-2DC8D1F43ADD}" presName="childNode" presStyleLbl="node1" presStyleIdx="4" presStyleCnt="5">
        <dgm:presLayoutVars>
          <dgm:bulletEnabled val="1"/>
        </dgm:presLayoutVars>
      </dgm:prSet>
      <dgm:spPr/>
      <dgm:t>
        <a:bodyPr/>
        <a:lstStyle/>
        <a:p>
          <a:endParaRPr lang="en-GB"/>
        </a:p>
      </dgm:t>
    </dgm:pt>
  </dgm:ptLst>
  <dgm:cxnLst>
    <dgm:cxn modelId="{131B057E-64CE-438D-84D9-8DF49CBD0631}" type="presOf" srcId="{079E250B-0D70-472B-88BB-C4CDB5956FCE}" destId="{69E8C9B8-5DA2-4C69-A0A4-FE945844BAFF}" srcOrd="1" destOrd="0" presId="urn:microsoft.com/office/officeart/2005/8/layout/lProcess2"/>
    <dgm:cxn modelId="{FE218400-21CF-42F4-9E90-9DA14B8FCD2D}" type="presOf" srcId="{A9864A1B-EAF3-4649-A1EC-781CEE2E3A30}" destId="{9D463095-09E3-4116-906D-48E024935AFB}" srcOrd="0" destOrd="0" presId="urn:microsoft.com/office/officeart/2005/8/layout/lProcess2"/>
    <dgm:cxn modelId="{F2E37BEF-B9A5-4E1C-B360-90D9316DB7E4}" type="presOf" srcId="{5C3C23C3-66F7-483E-BD79-6DB2B018DD12}" destId="{288DE267-F15C-4666-AA4E-889FA715ED9E}" srcOrd="0" destOrd="0" presId="urn:microsoft.com/office/officeart/2005/8/layout/lProcess2"/>
    <dgm:cxn modelId="{3E3A625F-A409-49ED-822C-D633FEF8D2FC}" srcId="{079E250B-0D70-472B-88BB-C4CDB5956FCE}" destId="{621E7589-6467-4A35-8047-51A72C93141A}" srcOrd="2" destOrd="0" parTransId="{A7BB7D73-8052-44B0-9164-9DF984425F8D}" sibTransId="{DB51FEB6-B902-47C1-ADF2-1FCB0A571426}"/>
    <dgm:cxn modelId="{BE6D98E3-5521-4AC7-B1A8-35B8546C4CAA}" srcId="{079E250B-0D70-472B-88BB-C4CDB5956FCE}" destId="{7AC31EAD-3E2D-4752-90DA-A92662E1DC70}" srcOrd="3" destOrd="0" parTransId="{FF8CE1D7-AA36-4F5F-9C2E-77C71D9A7400}" sibTransId="{8882E18F-A322-4379-85A5-F0C873494C63}"/>
    <dgm:cxn modelId="{FFF010B9-0088-4931-A705-ED4EDCC26DC8}" srcId="{079E250B-0D70-472B-88BB-C4CDB5956FCE}" destId="{224C7CC0-BD11-4D15-BF32-2DC8D1F43ADD}" srcOrd="4" destOrd="0" parTransId="{D1D0100A-6E06-4A2B-B339-D3C3A96C0C8E}" sibTransId="{DBB42536-FC88-44A2-8861-80CF0BD4C1B9}"/>
    <dgm:cxn modelId="{31F78FF4-CB6C-4C77-A78B-71C624F5E6DE}" srcId="{079E250B-0D70-472B-88BB-C4CDB5956FCE}" destId="{5C3C23C3-66F7-483E-BD79-6DB2B018DD12}" srcOrd="0" destOrd="0" parTransId="{76CCF6A3-A7F5-4810-B543-FF2DB7150480}" sibTransId="{6D638D87-D052-4D82-AFC3-B07C7426701D}"/>
    <dgm:cxn modelId="{54CDA251-5BD1-479C-9CE6-A46DFE8C84D1}" type="presOf" srcId="{621E7589-6467-4A35-8047-51A72C93141A}" destId="{96C60E6A-93F5-49B2-A6CF-E0621B3AE506}" srcOrd="0" destOrd="0" presId="urn:microsoft.com/office/officeart/2005/8/layout/lProcess2"/>
    <dgm:cxn modelId="{0965A0C5-D59F-4078-8683-790B2F59217E}" type="presOf" srcId="{7AC31EAD-3E2D-4752-90DA-A92662E1DC70}" destId="{34C02ABE-6D3D-4DF9-98A1-54459030E2AD}" srcOrd="0" destOrd="0" presId="urn:microsoft.com/office/officeart/2005/8/layout/lProcess2"/>
    <dgm:cxn modelId="{5FD301D8-DF12-4104-BEC6-94878F9EF1AD}" srcId="{079E250B-0D70-472B-88BB-C4CDB5956FCE}" destId="{A9864A1B-EAF3-4649-A1EC-781CEE2E3A30}" srcOrd="1" destOrd="0" parTransId="{B83BDAC1-C007-4043-A597-F71C2CDB27B5}" sibTransId="{756DCAE2-46F8-4F05-893F-AEEB0BC3A193}"/>
    <dgm:cxn modelId="{A66D78AD-0738-408C-BE5F-2517D11FF7BF}" type="presOf" srcId="{ACC22FF7-2807-4414-8F25-0C4F73E92747}" destId="{B704E400-EF12-4912-B1EB-546DDEA338CB}" srcOrd="0" destOrd="0" presId="urn:microsoft.com/office/officeart/2005/8/layout/lProcess2"/>
    <dgm:cxn modelId="{4173C233-2490-4095-A2C6-5EE43388FB3A}" srcId="{ACC22FF7-2807-4414-8F25-0C4F73E92747}" destId="{079E250B-0D70-472B-88BB-C4CDB5956FCE}" srcOrd="0" destOrd="0" parTransId="{BE1349AD-FEFC-4A9A-B862-0C4341579038}" sibTransId="{87723C9F-44F8-4BE9-8767-9FF0BC217D14}"/>
    <dgm:cxn modelId="{F3A6E94A-8971-49A7-8C6C-13115C71E96C}" type="presOf" srcId="{079E250B-0D70-472B-88BB-C4CDB5956FCE}" destId="{8C34E387-8CD5-47BE-916F-52EB24C696AC}" srcOrd="0" destOrd="0" presId="urn:microsoft.com/office/officeart/2005/8/layout/lProcess2"/>
    <dgm:cxn modelId="{C430D82C-2640-4643-AF4A-3ED79567FCB5}" type="presOf" srcId="{224C7CC0-BD11-4D15-BF32-2DC8D1F43ADD}" destId="{965C8F45-490B-4D75-8CE2-D7CB67B97E1F}" srcOrd="0" destOrd="0" presId="urn:microsoft.com/office/officeart/2005/8/layout/lProcess2"/>
    <dgm:cxn modelId="{FD0348D0-60B9-4E3D-9E93-1CACB1D88341}" type="presParOf" srcId="{B704E400-EF12-4912-B1EB-546DDEA338CB}" destId="{488C1482-6CAD-47CC-8CE4-2DECD112A5F9}" srcOrd="0" destOrd="0" presId="urn:microsoft.com/office/officeart/2005/8/layout/lProcess2"/>
    <dgm:cxn modelId="{449FB084-07AB-4B47-A277-525E57A5B77E}" type="presParOf" srcId="{488C1482-6CAD-47CC-8CE4-2DECD112A5F9}" destId="{8C34E387-8CD5-47BE-916F-52EB24C696AC}" srcOrd="0" destOrd="0" presId="urn:microsoft.com/office/officeart/2005/8/layout/lProcess2"/>
    <dgm:cxn modelId="{067BEAD5-9E38-4BFE-A3D5-41EE78842AC6}" type="presParOf" srcId="{488C1482-6CAD-47CC-8CE4-2DECD112A5F9}" destId="{69E8C9B8-5DA2-4C69-A0A4-FE945844BAFF}" srcOrd="1" destOrd="0" presId="urn:microsoft.com/office/officeart/2005/8/layout/lProcess2"/>
    <dgm:cxn modelId="{45242BF7-57C2-433C-8C0B-A1D0AB403148}" type="presParOf" srcId="{488C1482-6CAD-47CC-8CE4-2DECD112A5F9}" destId="{0B7525AC-1D45-40EC-B145-8F4D14BD9740}" srcOrd="2" destOrd="0" presId="urn:microsoft.com/office/officeart/2005/8/layout/lProcess2"/>
    <dgm:cxn modelId="{2C143F13-4F95-4F5B-AFAA-D0F9B57EABE7}" type="presParOf" srcId="{0B7525AC-1D45-40EC-B145-8F4D14BD9740}" destId="{F2C94474-09A4-4C65-9A54-7E48160D3452}" srcOrd="0" destOrd="0" presId="urn:microsoft.com/office/officeart/2005/8/layout/lProcess2"/>
    <dgm:cxn modelId="{E11F7D95-26B8-4AF7-9AAA-BBB731A2BEA8}" type="presParOf" srcId="{F2C94474-09A4-4C65-9A54-7E48160D3452}" destId="{288DE267-F15C-4666-AA4E-889FA715ED9E}" srcOrd="0" destOrd="0" presId="urn:microsoft.com/office/officeart/2005/8/layout/lProcess2"/>
    <dgm:cxn modelId="{3C324D77-3F88-4AF7-A496-04B285A7AF6D}" type="presParOf" srcId="{F2C94474-09A4-4C65-9A54-7E48160D3452}" destId="{C94536DF-B56B-48D6-A528-5C361820ADDA}" srcOrd="1" destOrd="0" presId="urn:microsoft.com/office/officeart/2005/8/layout/lProcess2"/>
    <dgm:cxn modelId="{199A4C5D-668C-453A-86BA-51C368967F5E}" type="presParOf" srcId="{F2C94474-09A4-4C65-9A54-7E48160D3452}" destId="{9D463095-09E3-4116-906D-48E024935AFB}" srcOrd="2" destOrd="0" presId="urn:microsoft.com/office/officeart/2005/8/layout/lProcess2"/>
    <dgm:cxn modelId="{AC2101E5-4805-46AE-9D6F-D8E21D7783BD}" type="presParOf" srcId="{F2C94474-09A4-4C65-9A54-7E48160D3452}" destId="{607C3A41-3BDD-4E1B-A0FF-75CE986326A5}" srcOrd="3" destOrd="0" presId="urn:microsoft.com/office/officeart/2005/8/layout/lProcess2"/>
    <dgm:cxn modelId="{AF77D5E8-8AF6-412E-8364-C0394706F8D0}" type="presParOf" srcId="{F2C94474-09A4-4C65-9A54-7E48160D3452}" destId="{96C60E6A-93F5-49B2-A6CF-E0621B3AE506}" srcOrd="4" destOrd="0" presId="urn:microsoft.com/office/officeart/2005/8/layout/lProcess2"/>
    <dgm:cxn modelId="{2C338A19-C0A6-48B9-86C6-31F808C163F9}" type="presParOf" srcId="{F2C94474-09A4-4C65-9A54-7E48160D3452}" destId="{EE1814ED-B806-4743-8E1E-D10C6CE088E1}" srcOrd="5" destOrd="0" presId="urn:microsoft.com/office/officeart/2005/8/layout/lProcess2"/>
    <dgm:cxn modelId="{23986D7E-12D8-4584-8E4A-B9D43582038E}" type="presParOf" srcId="{F2C94474-09A4-4C65-9A54-7E48160D3452}" destId="{34C02ABE-6D3D-4DF9-98A1-54459030E2AD}" srcOrd="6" destOrd="0" presId="urn:microsoft.com/office/officeart/2005/8/layout/lProcess2"/>
    <dgm:cxn modelId="{C7527FAA-333C-469B-A6FB-587D789F9922}" type="presParOf" srcId="{F2C94474-09A4-4C65-9A54-7E48160D3452}" destId="{01C16840-F1FA-4C55-90AB-3D0A5E150A55}" srcOrd="7" destOrd="0" presId="urn:microsoft.com/office/officeart/2005/8/layout/lProcess2"/>
    <dgm:cxn modelId="{67CD0D86-07A2-4614-B515-949917B86C6C}" type="presParOf" srcId="{F2C94474-09A4-4C65-9A54-7E48160D3452}" destId="{965C8F45-490B-4D75-8CE2-D7CB67B97E1F}" srcOrd="8"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C6BBD-E788-44B7-A8C9-819B4406CAE4}" type="doc">
      <dgm:prSet loTypeId="urn:microsoft.com/office/officeart/2005/8/layout/matrix3" loCatId="matrix" qsTypeId="urn:microsoft.com/office/officeart/2005/8/quickstyle/3d7" qsCatId="3D" csTypeId="urn:microsoft.com/office/officeart/2005/8/colors/accent1_2" csCatId="accent1" phldr="1"/>
      <dgm:spPr/>
      <dgm:t>
        <a:bodyPr/>
        <a:lstStyle/>
        <a:p>
          <a:endParaRPr lang="en-GB"/>
        </a:p>
      </dgm:t>
    </dgm:pt>
    <dgm:pt modelId="{4416E156-ED82-4ED6-9F49-F4801FEF4A67}">
      <dgm:prSet phldrT="[Text]"/>
      <dgm:spPr/>
      <dgm:t>
        <a:bodyPr/>
        <a:lstStyle/>
        <a:p>
          <a:r>
            <a:rPr lang="en-GB" dirty="0" smtClean="0"/>
            <a:t>Identifying and quantifying goals</a:t>
          </a:r>
          <a:endParaRPr lang="en-GB" dirty="0"/>
        </a:p>
      </dgm:t>
    </dgm:pt>
    <dgm:pt modelId="{2FF7C89E-EE42-4926-9954-0461CFF499AE}" type="parTrans" cxnId="{F0EDE9B8-EEFA-487A-8407-45E7407DB521}">
      <dgm:prSet/>
      <dgm:spPr/>
      <dgm:t>
        <a:bodyPr/>
        <a:lstStyle/>
        <a:p>
          <a:endParaRPr lang="en-GB"/>
        </a:p>
      </dgm:t>
    </dgm:pt>
    <dgm:pt modelId="{B658F8F4-30C5-4C7E-B33E-AF19F3F60648}" type="sibTrans" cxnId="{F0EDE9B8-EEFA-487A-8407-45E7407DB521}">
      <dgm:prSet/>
      <dgm:spPr/>
      <dgm:t>
        <a:bodyPr/>
        <a:lstStyle/>
        <a:p>
          <a:endParaRPr lang="en-GB"/>
        </a:p>
      </dgm:t>
    </dgm:pt>
    <dgm:pt modelId="{78133AB9-DEC2-4D04-939C-1EAC81BDBEFC}">
      <dgm:prSet phldrT="[Text]"/>
      <dgm:spPr/>
      <dgm:t>
        <a:bodyPr/>
        <a:lstStyle/>
        <a:p>
          <a:r>
            <a:rPr lang="en-GB" dirty="0" smtClean="0"/>
            <a:t>Choosing  appropriate evaluation methods</a:t>
          </a:r>
          <a:endParaRPr lang="en-GB" dirty="0"/>
        </a:p>
      </dgm:t>
    </dgm:pt>
    <dgm:pt modelId="{9531FE41-1B12-4F7A-81AF-9C728101D33E}" type="parTrans" cxnId="{1F2195A4-4685-44A2-8736-F2FD99AB774C}">
      <dgm:prSet/>
      <dgm:spPr/>
      <dgm:t>
        <a:bodyPr/>
        <a:lstStyle/>
        <a:p>
          <a:endParaRPr lang="en-GB"/>
        </a:p>
      </dgm:t>
    </dgm:pt>
    <dgm:pt modelId="{37A71C7A-33CF-4147-B225-8731E040D41E}" type="sibTrans" cxnId="{1F2195A4-4685-44A2-8736-F2FD99AB774C}">
      <dgm:prSet/>
      <dgm:spPr/>
      <dgm:t>
        <a:bodyPr/>
        <a:lstStyle/>
        <a:p>
          <a:endParaRPr lang="en-GB"/>
        </a:p>
      </dgm:t>
    </dgm:pt>
    <dgm:pt modelId="{B89008C5-E06C-419B-BC4C-8C71544B5979}">
      <dgm:prSet phldrT="[Text]"/>
      <dgm:spPr/>
      <dgm:t>
        <a:bodyPr/>
        <a:lstStyle/>
        <a:p>
          <a:r>
            <a:rPr lang="en-GB" dirty="0" smtClean="0"/>
            <a:t>Practicalities </a:t>
          </a:r>
          <a:r>
            <a:rPr lang="en-GB" dirty="0" err="1" smtClean="0"/>
            <a:t>vs</a:t>
          </a:r>
          <a:r>
            <a:rPr lang="en-GB" dirty="0" smtClean="0"/>
            <a:t> ideals</a:t>
          </a:r>
          <a:endParaRPr lang="en-GB" dirty="0"/>
        </a:p>
      </dgm:t>
    </dgm:pt>
    <dgm:pt modelId="{E2356188-CC63-4899-BA52-1BB1131C4982}" type="parTrans" cxnId="{A5C2973D-A404-4C6E-9DB9-107A7CF6B4AF}">
      <dgm:prSet/>
      <dgm:spPr/>
      <dgm:t>
        <a:bodyPr/>
        <a:lstStyle/>
        <a:p>
          <a:endParaRPr lang="en-GB"/>
        </a:p>
      </dgm:t>
    </dgm:pt>
    <dgm:pt modelId="{E944BD23-1F08-4B01-80C7-C9C72C2A1479}" type="sibTrans" cxnId="{A5C2973D-A404-4C6E-9DB9-107A7CF6B4AF}">
      <dgm:prSet/>
      <dgm:spPr/>
      <dgm:t>
        <a:bodyPr/>
        <a:lstStyle/>
        <a:p>
          <a:endParaRPr lang="en-GB"/>
        </a:p>
      </dgm:t>
    </dgm:pt>
    <dgm:pt modelId="{186F2F37-54AA-4C81-AE47-8A876778709A}">
      <dgm:prSet phldrT="[Text]"/>
      <dgm:spPr/>
      <dgm:t>
        <a:bodyPr/>
        <a:lstStyle/>
        <a:p>
          <a:r>
            <a:rPr lang="en-GB" dirty="0" smtClean="0"/>
            <a:t>Lack of national benchmarks or targets</a:t>
          </a:r>
          <a:endParaRPr lang="en-GB" dirty="0"/>
        </a:p>
      </dgm:t>
    </dgm:pt>
    <dgm:pt modelId="{B082B737-FB7E-4319-AC1F-5EE76B7A2E3F}" type="parTrans" cxnId="{A440AA79-3AC7-4A3E-AEEA-33C936267E74}">
      <dgm:prSet/>
      <dgm:spPr/>
      <dgm:t>
        <a:bodyPr/>
        <a:lstStyle/>
        <a:p>
          <a:endParaRPr lang="en-GB"/>
        </a:p>
      </dgm:t>
    </dgm:pt>
    <dgm:pt modelId="{89CF98A0-398C-4660-ACD4-9E12D6551B41}" type="sibTrans" cxnId="{A440AA79-3AC7-4A3E-AEEA-33C936267E74}">
      <dgm:prSet/>
      <dgm:spPr/>
      <dgm:t>
        <a:bodyPr/>
        <a:lstStyle/>
        <a:p>
          <a:endParaRPr lang="en-GB"/>
        </a:p>
      </dgm:t>
    </dgm:pt>
    <dgm:pt modelId="{255AD4D3-F4D7-47CC-9F04-8CF1831673F4}" type="pres">
      <dgm:prSet presAssocID="{625C6BBD-E788-44B7-A8C9-819B4406CAE4}" presName="matrix" presStyleCnt="0">
        <dgm:presLayoutVars>
          <dgm:chMax val="1"/>
          <dgm:dir/>
          <dgm:resizeHandles val="exact"/>
        </dgm:presLayoutVars>
      </dgm:prSet>
      <dgm:spPr/>
      <dgm:t>
        <a:bodyPr/>
        <a:lstStyle/>
        <a:p>
          <a:endParaRPr lang="en-IN"/>
        </a:p>
      </dgm:t>
    </dgm:pt>
    <dgm:pt modelId="{D3CE203A-BEB1-432F-ADD0-6EC963A5ADC0}" type="pres">
      <dgm:prSet presAssocID="{625C6BBD-E788-44B7-A8C9-819B4406CAE4}" presName="diamond" presStyleLbl="bgShp" presStyleIdx="0" presStyleCnt="1"/>
      <dgm:spPr/>
    </dgm:pt>
    <dgm:pt modelId="{243C4A6B-08ED-4E5E-A239-823BD55AB624}" type="pres">
      <dgm:prSet presAssocID="{625C6BBD-E788-44B7-A8C9-819B4406CAE4}" presName="quad1" presStyleLbl="node1" presStyleIdx="0" presStyleCnt="4">
        <dgm:presLayoutVars>
          <dgm:chMax val="0"/>
          <dgm:chPref val="0"/>
          <dgm:bulletEnabled val="1"/>
        </dgm:presLayoutVars>
      </dgm:prSet>
      <dgm:spPr/>
      <dgm:t>
        <a:bodyPr/>
        <a:lstStyle/>
        <a:p>
          <a:endParaRPr lang="en-GB"/>
        </a:p>
      </dgm:t>
    </dgm:pt>
    <dgm:pt modelId="{374F56D6-9237-46A9-9DC2-5365AC08EA0F}" type="pres">
      <dgm:prSet presAssocID="{625C6BBD-E788-44B7-A8C9-819B4406CAE4}" presName="quad2" presStyleLbl="node1" presStyleIdx="1" presStyleCnt="4">
        <dgm:presLayoutVars>
          <dgm:chMax val="0"/>
          <dgm:chPref val="0"/>
          <dgm:bulletEnabled val="1"/>
        </dgm:presLayoutVars>
      </dgm:prSet>
      <dgm:spPr/>
      <dgm:t>
        <a:bodyPr/>
        <a:lstStyle/>
        <a:p>
          <a:endParaRPr lang="en-GB"/>
        </a:p>
      </dgm:t>
    </dgm:pt>
    <dgm:pt modelId="{FAD014D6-AD68-405F-B22F-326B7A65C67D}" type="pres">
      <dgm:prSet presAssocID="{625C6BBD-E788-44B7-A8C9-819B4406CAE4}" presName="quad3" presStyleLbl="node1" presStyleIdx="2" presStyleCnt="4">
        <dgm:presLayoutVars>
          <dgm:chMax val="0"/>
          <dgm:chPref val="0"/>
          <dgm:bulletEnabled val="1"/>
        </dgm:presLayoutVars>
      </dgm:prSet>
      <dgm:spPr/>
      <dgm:t>
        <a:bodyPr/>
        <a:lstStyle/>
        <a:p>
          <a:endParaRPr lang="en-GB"/>
        </a:p>
      </dgm:t>
    </dgm:pt>
    <dgm:pt modelId="{2629AC3E-EBA6-4407-9AE3-BE37203B338B}" type="pres">
      <dgm:prSet presAssocID="{625C6BBD-E788-44B7-A8C9-819B4406CAE4}" presName="quad4" presStyleLbl="node1" presStyleIdx="3" presStyleCnt="4">
        <dgm:presLayoutVars>
          <dgm:chMax val="0"/>
          <dgm:chPref val="0"/>
          <dgm:bulletEnabled val="1"/>
        </dgm:presLayoutVars>
      </dgm:prSet>
      <dgm:spPr/>
      <dgm:t>
        <a:bodyPr/>
        <a:lstStyle/>
        <a:p>
          <a:endParaRPr lang="en-GB"/>
        </a:p>
      </dgm:t>
    </dgm:pt>
  </dgm:ptLst>
  <dgm:cxnLst>
    <dgm:cxn modelId="{A440AA79-3AC7-4A3E-AEEA-33C936267E74}" srcId="{625C6BBD-E788-44B7-A8C9-819B4406CAE4}" destId="{186F2F37-54AA-4C81-AE47-8A876778709A}" srcOrd="3" destOrd="0" parTransId="{B082B737-FB7E-4319-AC1F-5EE76B7A2E3F}" sibTransId="{89CF98A0-398C-4660-ACD4-9E12D6551B41}"/>
    <dgm:cxn modelId="{26662AA4-1468-4C48-B8A5-6647741BF3C0}" type="presOf" srcId="{625C6BBD-E788-44B7-A8C9-819B4406CAE4}" destId="{255AD4D3-F4D7-47CC-9F04-8CF1831673F4}" srcOrd="0" destOrd="0" presId="urn:microsoft.com/office/officeart/2005/8/layout/matrix3"/>
    <dgm:cxn modelId="{B3BD73EB-7E2E-4430-8C93-B2C2A24D35BF}" type="presOf" srcId="{4416E156-ED82-4ED6-9F49-F4801FEF4A67}" destId="{243C4A6B-08ED-4E5E-A239-823BD55AB624}" srcOrd="0" destOrd="0" presId="urn:microsoft.com/office/officeart/2005/8/layout/matrix3"/>
    <dgm:cxn modelId="{405B3B00-A40A-4819-BBAE-2ED37E290E5B}" type="presOf" srcId="{B89008C5-E06C-419B-BC4C-8C71544B5979}" destId="{FAD014D6-AD68-405F-B22F-326B7A65C67D}" srcOrd="0" destOrd="0" presId="urn:microsoft.com/office/officeart/2005/8/layout/matrix3"/>
    <dgm:cxn modelId="{3BABE2F9-05BD-4B12-8F29-8400707B75F8}" type="presOf" srcId="{186F2F37-54AA-4C81-AE47-8A876778709A}" destId="{2629AC3E-EBA6-4407-9AE3-BE37203B338B}" srcOrd="0" destOrd="0" presId="urn:microsoft.com/office/officeart/2005/8/layout/matrix3"/>
    <dgm:cxn modelId="{002E78B6-DA1A-402D-A27C-FB069CDD9DFB}" type="presOf" srcId="{78133AB9-DEC2-4D04-939C-1EAC81BDBEFC}" destId="{374F56D6-9237-46A9-9DC2-5365AC08EA0F}" srcOrd="0" destOrd="0" presId="urn:microsoft.com/office/officeart/2005/8/layout/matrix3"/>
    <dgm:cxn modelId="{F0EDE9B8-EEFA-487A-8407-45E7407DB521}" srcId="{625C6BBD-E788-44B7-A8C9-819B4406CAE4}" destId="{4416E156-ED82-4ED6-9F49-F4801FEF4A67}" srcOrd="0" destOrd="0" parTransId="{2FF7C89E-EE42-4926-9954-0461CFF499AE}" sibTransId="{B658F8F4-30C5-4C7E-B33E-AF19F3F60648}"/>
    <dgm:cxn modelId="{1F2195A4-4685-44A2-8736-F2FD99AB774C}" srcId="{625C6BBD-E788-44B7-A8C9-819B4406CAE4}" destId="{78133AB9-DEC2-4D04-939C-1EAC81BDBEFC}" srcOrd="1" destOrd="0" parTransId="{9531FE41-1B12-4F7A-81AF-9C728101D33E}" sibTransId="{37A71C7A-33CF-4147-B225-8731E040D41E}"/>
    <dgm:cxn modelId="{A5C2973D-A404-4C6E-9DB9-107A7CF6B4AF}" srcId="{625C6BBD-E788-44B7-A8C9-819B4406CAE4}" destId="{B89008C5-E06C-419B-BC4C-8C71544B5979}" srcOrd="2" destOrd="0" parTransId="{E2356188-CC63-4899-BA52-1BB1131C4982}" sibTransId="{E944BD23-1F08-4B01-80C7-C9C72C2A1479}"/>
    <dgm:cxn modelId="{7F02C894-5562-40D2-BC58-8AC3D5C04EF5}" type="presParOf" srcId="{255AD4D3-F4D7-47CC-9F04-8CF1831673F4}" destId="{D3CE203A-BEB1-432F-ADD0-6EC963A5ADC0}" srcOrd="0" destOrd="0" presId="urn:microsoft.com/office/officeart/2005/8/layout/matrix3"/>
    <dgm:cxn modelId="{1E4C8651-A6B1-4BCA-82D5-3ECD090C78F0}" type="presParOf" srcId="{255AD4D3-F4D7-47CC-9F04-8CF1831673F4}" destId="{243C4A6B-08ED-4E5E-A239-823BD55AB624}" srcOrd="1" destOrd="0" presId="urn:microsoft.com/office/officeart/2005/8/layout/matrix3"/>
    <dgm:cxn modelId="{212FCBE7-014E-42B9-B4D5-5D3A72EE2842}" type="presParOf" srcId="{255AD4D3-F4D7-47CC-9F04-8CF1831673F4}" destId="{374F56D6-9237-46A9-9DC2-5365AC08EA0F}" srcOrd="2" destOrd="0" presId="urn:microsoft.com/office/officeart/2005/8/layout/matrix3"/>
    <dgm:cxn modelId="{22EB1E64-428B-4F95-9B58-543EAAF3740C}" type="presParOf" srcId="{255AD4D3-F4D7-47CC-9F04-8CF1831673F4}" destId="{FAD014D6-AD68-405F-B22F-326B7A65C67D}" srcOrd="3" destOrd="0" presId="urn:microsoft.com/office/officeart/2005/8/layout/matrix3"/>
    <dgm:cxn modelId="{E9A16208-C471-4456-A2EF-4B6D350819D6}" type="presParOf" srcId="{255AD4D3-F4D7-47CC-9F04-8CF1831673F4}" destId="{2629AC3E-EBA6-4407-9AE3-BE37203B338B}"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E163E-AE3A-49A4-BA37-647EE56D26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765C4FBF-8B4D-4D42-80DD-BB943614F646}">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lang="en-GB" sz="2000" b="1" u="none" dirty="0" smtClean="0">
              <a:solidFill>
                <a:schemeClr val="tx1">
                  <a:lumMod val="50000"/>
                  <a:lumOff val="50000"/>
                </a:schemeClr>
              </a:solidFill>
              <a:latin typeface="+mj-lt"/>
            </a:rPr>
            <a:t>Fact-finding </a:t>
          </a:r>
          <a:r>
            <a:rPr lang="en-GB" sz="2000" b="0" u="none" dirty="0" smtClean="0">
              <a:solidFill>
                <a:schemeClr val="tx1">
                  <a:lumMod val="50000"/>
                  <a:lumOff val="50000"/>
                </a:schemeClr>
              </a:solidFill>
              <a:latin typeface="+mj-lt"/>
            </a:rPr>
            <a:t>stock take </a:t>
          </a:r>
          <a:r>
            <a:rPr lang="en-GB" sz="2000" u="none" dirty="0" smtClean="0">
              <a:solidFill>
                <a:schemeClr val="tx1">
                  <a:lumMod val="50000"/>
                  <a:lumOff val="50000"/>
                </a:schemeClr>
              </a:solidFill>
              <a:latin typeface="+mj-lt"/>
            </a:rPr>
            <a:t>of programme evaluation amongst INFE members (2009)</a:t>
          </a:r>
          <a:endParaRPr lang="en-US" sz="2000" u="none" dirty="0">
            <a:solidFill>
              <a:schemeClr val="tx1">
                <a:lumMod val="50000"/>
                <a:lumOff val="50000"/>
              </a:schemeClr>
            </a:solidFill>
            <a:latin typeface="+mj-lt"/>
          </a:endParaRPr>
        </a:p>
      </dgm:t>
    </dgm:pt>
    <dgm:pt modelId="{811F4908-943B-48C8-8C59-78F048E6A0E7}" type="parTrans" cxnId="{51ABC9A7-B649-45B7-A5A7-3AA227C7E24C}">
      <dgm:prSet/>
      <dgm:spPr/>
      <dgm:t>
        <a:bodyPr/>
        <a:lstStyle/>
        <a:p>
          <a:endParaRPr lang="en-GB"/>
        </a:p>
      </dgm:t>
    </dgm:pt>
    <dgm:pt modelId="{6810A84D-2ABF-4620-9D39-3549890690E5}" type="sibTrans" cxnId="{51ABC9A7-B649-45B7-A5A7-3AA227C7E24C}">
      <dgm:prSet/>
      <dgm:spPr/>
      <dgm:t>
        <a:bodyPr/>
        <a:lstStyle/>
        <a:p>
          <a:endParaRPr lang="en-GB"/>
        </a:p>
      </dgm:t>
    </dgm:pt>
    <dgm:pt modelId="{2731E67C-2F9B-4865-AF76-6CF83685DE32}">
      <dgm:prSet custT="1">
        <dgm:style>
          <a:lnRef idx="2">
            <a:schemeClr val="accent2"/>
          </a:lnRef>
          <a:fillRef idx="1">
            <a:schemeClr val="lt1"/>
          </a:fillRef>
          <a:effectRef idx="0">
            <a:schemeClr val="accent2"/>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000" u="none" dirty="0" smtClean="0">
              <a:solidFill>
                <a:srgbClr val="0070C0"/>
              </a:solidFill>
              <a:latin typeface="+mj-lt"/>
            </a:rPr>
            <a:t>Comparative and analytical </a:t>
          </a:r>
          <a:r>
            <a:rPr lang="en-GB" sz="2000" b="1" u="none" dirty="0" smtClean="0">
              <a:solidFill>
                <a:srgbClr val="0070C0"/>
              </a:solidFill>
              <a:latin typeface="+mj-lt"/>
            </a:rPr>
            <a:t>framework for evaluation</a:t>
          </a:r>
          <a:r>
            <a:rPr lang="en-GB" sz="2000" u="none" dirty="0" smtClean="0">
              <a:solidFill>
                <a:srgbClr val="0070C0"/>
              </a:solidFill>
              <a:latin typeface="+mj-lt"/>
            </a:rPr>
            <a:t> of financial education (2010)</a:t>
          </a:r>
          <a:endParaRPr lang="en-US" sz="2000" u="none" dirty="0">
            <a:solidFill>
              <a:srgbClr val="0070C0"/>
            </a:solidFill>
            <a:latin typeface="+mj-lt"/>
          </a:endParaRPr>
        </a:p>
      </dgm:t>
    </dgm:pt>
    <dgm:pt modelId="{308079F6-3CFF-4317-855C-0E943219E70A}" type="parTrans" cxnId="{B0DF5096-CAA2-4DB3-BCB7-A5F35E87D818}">
      <dgm:prSet/>
      <dgm:spPr/>
      <dgm:t>
        <a:bodyPr/>
        <a:lstStyle/>
        <a:p>
          <a:endParaRPr lang="en-GB"/>
        </a:p>
      </dgm:t>
    </dgm:pt>
    <dgm:pt modelId="{0DE4D869-808D-4590-AC10-57E50683BDF1}" type="sibTrans" cxnId="{B0DF5096-CAA2-4DB3-BCB7-A5F35E87D818}">
      <dgm:prSet/>
      <dgm:spPr/>
      <dgm:t>
        <a:bodyPr/>
        <a:lstStyle/>
        <a:p>
          <a:endParaRPr lang="en-GB"/>
        </a:p>
      </dgm:t>
    </dgm:pt>
    <dgm:pt modelId="{C11817A6-BD03-418B-996D-E6E6E8830AD7}">
      <dgm:prSet custT="1">
        <dgm:style>
          <a:lnRef idx="2">
            <a:schemeClr val="accent4"/>
          </a:lnRef>
          <a:fillRef idx="1">
            <a:schemeClr val="lt1"/>
          </a:fillRef>
          <a:effectRef idx="0">
            <a:schemeClr val="accent4"/>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000" u="none" dirty="0" smtClean="0">
              <a:solidFill>
                <a:schemeClr val="tx1"/>
              </a:solidFill>
              <a:latin typeface="+mj-lt"/>
            </a:rPr>
            <a:t>OECD/INFE high-level </a:t>
          </a:r>
          <a:r>
            <a:rPr lang="en-GB" sz="2000" b="1" u="none" dirty="0" smtClean="0">
              <a:solidFill>
                <a:schemeClr val="tx1"/>
              </a:solidFill>
              <a:latin typeface="+mj-lt"/>
            </a:rPr>
            <a:t>principles</a:t>
          </a:r>
          <a:r>
            <a:rPr lang="en-GB" sz="2000" u="none" dirty="0" smtClean="0">
              <a:solidFill>
                <a:schemeClr val="tx1"/>
              </a:solidFill>
              <a:latin typeface="+mj-lt"/>
            </a:rPr>
            <a:t> on evaluation of financial education programmes (2011)</a:t>
          </a:r>
          <a:endParaRPr lang="en-US" sz="2000" u="none" dirty="0">
            <a:solidFill>
              <a:schemeClr val="tx1"/>
            </a:solidFill>
            <a:latin typeface="+mj-lt"/>
          </a:endParaRPr>
        </a:p>
      </dgm:t>
    </dgm:pt>
    <dgm:pt modelId="{B06D77DE-9D12-46AE-9C19-5F6409DA91DD}" type="parTrans" cxnId="{C2767155-C9CC-44C9-8F60-61FC7368C3C1}">
      <dgm:prSet/>
      <dgm:spPr/>
      <dgm:t>
        <a:bodyPr/>
        <a:lstStyle/>
        <a:p>
          <a:endParaRPr lang="en-GB"/>
        </a:p>
      </dgm:t>
    </dgm:pt>
    <dgm:pt modelId="{08791D64-CABD-4A25-80C8-0E14B5252250}" type="sibTrans" cxnId="{C2767155-C9CC-44C9-8F60-61FC7368C3C1}">
      <dgm:prSet/>
      <dgm:spPr/>
      <dgm:t>
        <a:bodyPr/>
        <a:lstStyle/>
        <a:p>
          <a:endParaRPr lang="en-GB"/>
        </a:p>
      </dgm:t>
    </dgm:pt>
    <dgm:pt modelId="{25981968-EC57-43EB-BBDD-94A10B007F67}">
      <dgm:prSet custT="1">
        <dgm:style>
          <a:lnRef idx="2">
            <a:schemeClr val="accent2"/>
          </a:lnRef>
          <a:fillRef idx="1">
            <a:schemeClr val="lt1"/>
          </a:fillRef>
          <a:effectRef idx="0">
            <a:schemeClr val="accent2"/>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000" u="none" dirty="0" smtClean="0">
              <a:solidFill>
                <a:srgbClr val="0070C0"/>
              </a:solidFill>
              <a:latin typeface="+mj-lt"/>
            </a:rPr>
            <a:t>OECD/INFE </a:t>
          </a:r>
          <a:r>
            <a:rPr lang="en-GB" sz="2000" b="1" u="none" dirty="0" smtClean="0">
              <a:solidFill>
                <a:srgbClr val="0070C0"/>
              </a:solidFill>
              <a:latin typeface="+mj-lt"/>
            </a:rPr>
            <a:t>Guides</a:t>
          </a:r>
          <a:r>
            <a:rPr lang="en-GB" sz="2000" u="none" dirty="0" smtClean="0">
              <a:solidFill>
                <a:srgbClr val="0070C0"/>
              </a:solidFill>
              <a:latin typeface="+mj-lt"/>
            </a:rPr>
            <a:t> to Evaluation </a:t>
          </a:r>
          <a:br>
            <a:rPr lang="en-GB" sz="2000" u="none" dirty="0" smtClean="0">
              <a:solidFill>
                <a:srgbClr val="0070C0"/>
              </a:solidFill>
              <a:latin typeface="+mj-lt"/>
            </a:rPr>
          </a:br>
          <a:r>
            <a:rPr lang="en-GB" sz="2000" u="none" dirty="0" smtClean="0">
              <a:solidFill>
                <a:srgbClr val="0070C0"/>
              </a:solidFill>
              <a:latin typeface="+mj-lt"/>
            </a:rPr>
            <a:t>(2011)</a:t>
          </a:r>
          <a:endParaRPr lang="en-US" sz="2000" u="none" dirty="0">
            <a:solidFill>
              <a:srgbClr val="0070C0"/>
            </a:solidFill>
            <a:latin typeface="+mj-lt"/>
          </a:endParaRPr>
        </a:p>
      </dgm:t>
    </dgm:pt>
    <dgm:pt modelId="{9D6E7228-77B6-4877-AF66-126B573DC7B0}" type="parTrans" cxnId="{63CE02BF-3D1C-4E91-949B-F6D8FF4E7607}">
      <dgm:prSet/>
      <dgm:spPr/>
      <dgm:t>
        <a:bodyPr/>
        <a:lstStyle/>
        <a:p>
          <a:endParaRPr lang="en-GB"/>
        </a:p>
      </dgm:t>
    </dgm:pt>
    <dgm:pt modelId="{722064DE-9277-498D-B5B8-1B3C5716B397}" type="sibTrans" cxnId="{63CE02BF-3D1C-4E91-949B-F6D8FF4E7607}">
      <dgm:prSet/>
      <dgm:spPr/>
      <dgm:t>
        <a:bodyPr/>
        <a:lstStyle/>
        <a:p>
          <a:endParaRPr lang="en-GB"/>
        </a:p>
      </dgm:t>
    </dgm:pt>
    <dgm:pt modelId="{71F57956-A776-4DDC-9A21-A0A8169DCE89}" type="pres">
      <dgm:prSet presAssocID="{7C0E163E-AE3A-49A4-BA37-647EE56D26BB}" presName="linear" presStyleCnt="0">
        <dgm:presLayoutVars>
          <dgm:animLvl val="lvl"/>
          <dgm:resizeHandles val="exact"/>
        </dgm:presLayoutVars>
      </dgm:prSet>
      <dgm:spPr/>
      <dgm:t>
        <a:bodyPr/>
        <a:lstStyle/>
        <a:p>
          <a:endParaRPr lang="en-GB"/>
        </a:p>
      </dgm:t>
    </dgm:pt>
    <dgm:pt modelId="{CBAC6F90-3AE8-4BD8-89F9-9A2714D764D0}" type="pres">
      <dgm:prSet presAssocID="{765C4FBF-8B4D-4D42-80DD-BB943614F646}" presName="parentText" presStyleLbl="node1" presStyleIdx="0" presStyleCnt="4">
        <dgm:presLayoutVars>
          <dgm:chMax val="0"/>
          <dgm:bulletEnabled val="1"/>
        </dgm:presLayoutVars>
      </dgm:prSet>
      <dgm:spPr/>
      <dgm:t>
        <a:bodyPr/>
        <a:lstStyle/>
        <a:p>
          <a:endParaRPr lang="en-GB"/>
        </a:p>
      </dgm:t>
    </dgm:pt>
    <dgm:pt modelId="{144F7C26-D155-41F5-9253-C59C36B443F5}" type="pres">
      <dgm:prSet presAssocID="{6810A84D-2ABF-4620-9D39-3549890690E5}" presName="spacer" presStyleCnt="0"/>
      <dgm:spPr/>
    </dgm:pt>
    <dgm:pt modelId="{EF9AC2A8-E93E-4877-AC2F-06AF1F5219D2}" type="pres">
      <dgm:prSet presAssocID="{2731E67C-2F9B-4865-AF76-6CF83685DE32}" presName="parentText" presStyleLbl="node1" presStyleIdx="1" presStyleCnt="4">
        <dgm:presLayoutVars>
          <dgm:chMax val="0"/>
          <dgm:bulletEnabled val="1"/>
        </dgm:presLayoutVars>
      </dgm:prSet>
      <dgm:spPr/>
      <dgm:t>
        <a:bodyPr/>
        <a:lstStyle/>
        <a:p>
          <a:endParaRPr lang="en-GB"/>
        </a:p>
      </dgm:t>
    </dgm:pt>
    <dgm:pt modelId="{1B2AFA51-C848-40DE-B3B4-1F51B17364B9}" type="pres">
      <dgm:prSet presAssocID="{0DE4D869-808D-4590-AC10-57E50683BDF1}" presName="spacer" presStyleCnt="0"/>
      <dgm:spPr/>
    </dgm:pt>
    <dgm:pt modelId="{C3D21209-6885-4E84-89C1-27B10A01D338}" type="pres">
      <dgm:prSet presAssocID="{C11817A6-BD03-418B-996D-E6E6E8830AD7}" presName="parentText" presStyleLbl="node1" presStyleIdx="2" presStyleCnt="4">
        <dgm:presLayoutVars>
          <dgm:chMax val="0"/>
          <dgm:bulletEnabled val="1"/>
        </dgm:presLayoutVars>
      </dgm:prSet>
      <dgm:spPr/>
      <dgm:t>
        <a:bodyPr/>
        <a:lstStyle/>
        <a:p>
          <a:endParaRPr lang="en-GB"/>
        </a:p>
      </dgm:t>
    </dgm:pt>
    <dgm:pt modelId="{55C5F2ED-71EF-4FFE-88E2-A3FD796FFDEF}" type="pres">
      <dgm:prSet presAssocID="{08791D64-CABD-4A25-80C8-0E14B5252250}" presName="spacer" presStyleCnt="0"/>
      <dgm:spPr/>
    </dgm:pt>
    <dgm:pt modelId="{3B3E57CD-4609-47AD-AF8B-4FF559A424FF}" type="pres">
      <dgm:prSet presAssocID="{25981968-EC57-43EB-BBDD-94A10B007F67}" presName="parentText" presStyleLbl="node1" presStyleIdx="3" presStyleCnt="4">
        <dgm:presLayoutVars>
          <dgm:chMax val="0"/>
          <dgm:bulletEnabled val="1"/>
        </dgm:presLayoutVars>
      </dgm:prSet>
      <dgm:spPr/>
      <dgm:t>
        <a:bodyPr/>
        <a:lstStyle/>
        <a:p>
          <a:endParaRPr lang="en-GB"/>
        </a:p>
      </dgm:t>
    </dgm:pt>
  </dgm:ptLst>
  <dgm:cxnLst>
    <dgm:cxn modelId="{C2767155-C9CC-44C9-8F60-61FC7368C3C1}" srcId="{7C0E163E-AE3A-49A4-BA37-647EE56D26BB}" destId="{C11817A6-BD03-418B-996D-E6E6E8830AD7}" srcOrd="2" destOrd="0" parTransId="{B06D77DE-9D12-46AE-9C19-5F6409DA91DD}" sibTransId="{08791D64-CABD-4A25-80C8-0E14B5252250}"/>
    <dgm:cxn modelId="{60CB831A-9531-48F5-B57D-9213691DAD69}" type="presOf" srcId="{765C4FBF-8B4D-4D42-80DD-BB943614F646}" destId="{CBAC6F90-3AE8-4BD8-89F9-9A2714D764D0}" srcOrd="0" destOrd="0" presId="urn:microsoft.com/office/officeart/2005/8/layout/vList2"/>
    <dgm:cxn modelId="{63CE02BF-3D1C-4E91-949B-F6D8FF4E7607}" srcId="{7C0E163E-AE3A-49A4-BA37-647EE56D26BB}" destId="{25981968-EC57-43EB-BBDD-94A10B007F67}" srcOrd="3" destOrd="0" parTransId="{9D6E7228-77B6-4877-AF66-126B573DC7B0}" sibTransId="{722064DE-9277-498D-B5B8-1B3C5716B397}"/>
    <dgm:cxn modelId="{51ABC9A7-B649-45B7-A5A7-3AA227C7E24C}" srcId="{7C0E163E-AE3A-49A4-BA37-647EE56D26BB}" destId="{765C4FBF-8B4D-4D42-80DD-BB943614F646}" srcOrd="0" destOrd="0" parTransId="{811F4908-943B-48C8-8C59-78F048E6A0E7}" sibTransId="{6810A84D-2ABF-4620-9D39-3549890690E5}"/>
    <dgm:cxn modelId="{44D019E8-552A-499D-AE5A-1B3185F01761}" type="presOf" srcId="{7C0E163E-AE3A-49A4-BA37-647EE56D26BB}" destId="{71F57956-A776-4DDC-9A21-A0A8169DCE89}" srcOrd="0" destOrd="0" presId="urn:microsoft.com/office/officeart/2005/8/layout/vList2"/>
    <dgm:cxn modelId="{67D2968C-BA26-4709-9F29-39ED8ED5021F}" type="presOf" srcId="{2731E67C-2F9B-4865-AF76-6CF83685DE32}" destId="{EF9AC2A8-E93E-4877-AC2F-06AF1F5219D2}" srcOrd="0" destOrd="0" presId="urn:microsoft.com/office/officeart/2005/8/layout/vList2"/>
    <dgm:cxn modelId="{D09EAD1B-FB77-4615-BAC2-F0EDE76461C2}" type="presOf" srcId="{C11817A6-BD03-418B-996D-E6E6E8830AD7}" destId="{C3D21209-6885-4E84-89C1-27B10A01D338}" srcOrd="0" destOrd="0" presId="urn:microsoft.com/office/officeart/2005/8/layout/vList2"/>
    <dgm:cxn modelId="{17ABF24C-A4FC-433B-B3CE-C1D65630B38B}" type="presOf" srcId="{25981968-EC57-43EB-BBDD-94A10B007F67}" destId="{3B3E57CD-4609-47AD-AF8B-4FF559A424FF}" srcOrd="0" destOrd="0" presId="urn:microsoft.com/office/officeart/2005/8/layout/vList2"/>
    <dgm:cxn modelId="{B0DF5096-CAA2-4DB3-BCB7-A5F35E87D818}" srcId="{7C0E163E-AE3A-49A4-BA37-647EE56D26BB}" destId="{2731E67C-2F9B-4865-AF76-6CF83685DE32}" srcOrd="1" destOrd="0" parTransId="{308079F6-3CFF-4317-855C-0E943219E70A}" sibTransId="{0DE4D869-808D-4590-AC10-57E50683BDF1}"/>
    <dgm:cxn modelId="{2A974E07-7BD6-4C41-BB6E-A249566C803A}" type="presParOf" srcId="{71F57956-A776-4DDC-9A21-A0A8169DCE89}" destId="{CBAC6F90-3AE8-4BD8-89F9-9A2714D764D0}" srcOrd="0" destOrd="0" presId="urn:microsoft.com/office/officeart/2005/8/layout/vList2"/>
    <dgm:cxn modelId="{FD37B0C0-0CFB-4319-B673-57DCFBD3D103}" type="presParOf" srcId="{71F57956-A776-4DDC-9A21-A0A8169DCE89}" destId="{144F7C26-D155-41F5-9253-C59C36B443F5}" srcOrd="1" destOrd="0" presId="urn:microsoft.com/office/officeart/2005/8/layout/vList2"/>
    <dgm:cxn modelId="{23745182-CCEB-4EDC-975A-F9CAFD359822}" type="presParOf" srcId="{71F57956-A776-4DDC-9A21-A0A8169DCE89}" destId="{EF9AC2A8-E93E-4877-AC2F-06AF1F5219D2}" srcOrd="2" destOrd="0" presId="urn:microsoft.com/office/officeart/2005/8/layout/vList2"/>
    <dgm:cxn modelId="{CA86774B-1F83-4C89-B6B5-4CCD3A52FE16}" type="presParOf" srcId="{71F57956-A776-4DDC-9A21-A0A8169DCE89}" destId="{1B2AFA51-C848-40DE-B3B4-1F51B17364B9}" srcOrd="3" destOrd="0" presId="urn:microsoft.com/office/officeart/2005/8/layout/vList2"/>
    <dgm:cxn modelId="{5A7167EE-9F55-494B-9158-F58CE3C77B53}" type="presParOf" srcId="{71F57956-A776-4DDC-9A21-A0A8169DCE89}" destId="{C3D21209-6885-4E84-89C1-27B10A01D338}" srcOrd="4" destOrd="0" presId="urn:microsoft.com/office/officeart/2005/8/layout/vList2"/>
    <dgm:cxn modelId="{B399C655-7169-4217-AC4F-8C04C31028E7}" type="presParOf" srcId="{71F57956-A776-4DDC-9A21-A0A8169DCE89}" destId="{55C5F2ED-71EF-4FFE-88E2-A3FD796FFDEF}" srcOrd="5" destOrd="0" presId="urn:microsoft.com/office/officeart/2005/8/layout/vList2"/>
    <dgm:cxn modelId="{9E552F0D-7BB4-4330-AC0B-D97AF4A06166}" type="presParOf" srcId="{71F57956-A776-4DDC-9A21-A0A8169DCE89}" destId="{3B3E57CD-4609-47AD-AF8B-4FF559A424F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4E387-8CD5-47BE-916F-52EB24C696AC}">
      <dsp:nvSpPr>
        <dsp:cNvPr id="0" name=""/>
        <dsp:cNvSpPr/>
      </dsp:nvSpPr>
      <dsp:spPr>
        <a:xfrm>
          <a:off x="0" y="0"/>
          <a:ext cx="8218487" cy="4896543"/>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Widespread policy interest in the role of financial education requires answers to pressing questions</a:t>
          </a:r>
          <a:endParaRPr lang="en-GB" sz="2400" kern="1200" dirty="0"/>
        </a:p>
      </dsp:txBody>
      <dsp:txXfrm>
        <a:off x="0" y="0"/>
        <a:ext cx="8218487" cy="1468963"/>
      </dsp:txXfrm>
    </dsp:sp>
    <dsp:sp modelId="{CC9D0A0A-DF8F-4152-8419-98DD8E0736E3}">
      <dsp:nvSpPr>
        <dsp:cNvPr id="0" name=""/>
        <dsp:cNvSpPr/>
      </dsp:nvSpPr>
      <dsp:spPr>
        <a:xfrm>
          <a:off x="821848" y="1469082"/>
          <a:ext cx="6574789" cy="713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solidFill>
                <a:srgbClr val="7030A0"/>
              </a:solidFill>
            </a:rPr>
            <a:t>Does financial education work?</a:t>
          </a:r>
        </a:p>
      </dsp:txBody>
      <dsp:txXfrm>
        <a:off x="821848" y="1469082"/>
        <a:ext cx="6574789" cy="713322"/>
      </dsp:txXfrm>
    </dsp:sp>
    <dsp:sp modelId="{C44EAE7A-587B-4FFD-9BBE-720256580054}">
      <dsp:nvSpPr>
        <dsp:cNvPr id="0" name=""/>
        <dsp:cNvSpPr/>
      </dsp:nvSpPr>
      <dsp:spPr>
        <a:xfrm>
          <a:off x="821848" y="2292146"/>
          <a:ext cx="6574789" cy="713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solidFill>
                <a:srgbClr val="7030A0"/>
              </a:solidFill>
            </a:rPr>
            <a:t>What makes it work?</a:t>
          </a:r>
        </a:p>
      </dsp:txBody>
      <dsp:txXfrm>
        <a:off x="821848" y="2292146"/>
        <a:ext cx="6574789" cy="713322"/>
      </dsp:txXfrm>
    </dsp:sp>
    <dsp:sp modelId="{C9F26DB0-2B8B-403E-BB9A-796BF1D17742}">
      <dsp:nvSpPr>
        <dsp:cNvPr id="0" name=""/>
        <dsp:cNvSpPr/>
      </dsp:nvSpPr>
      <dsp:spPr>
        <a:xfrm>
          <a:off x="821848" y="3115210"/>
          <a:ext cx="6574789" cy="713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solidFill>
                <a:srgbClr val="7030A0"/>
              </a:solidFill>
            </a:rPr>
            <a:t>How does it help consumers?</a:t>
          </a:r>
        </a:p>
      </dsp:txBody>
      <dsp:txXfrm>
        <a:off x="821848" y="3115210"/>
        <a:ext cx="6574789" cy="713322"/>
      </dsp:txXfrm>
    </dsp:sp>
    <dsp:sp modelId="{E6F2EAC1-6F65-4C4B-8972-A7D892721285}">
      <dsp:nvSpPr>
        <dsp:cNvPr id="0" name=""/>
        <dsp:cNvSpPr/>
      </dsp:nvSpPr>
      <dsp:spPr>
        <a:xfrm>
          <a:off x="821848" y="3938275"/>
          <a:ext cx="6574789" cy="713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solidFill>
                <a:srgbClr val="7030A0"/>
              </a:solidFill>
            </a:rPr>
            <a:t>When is it the appropriate method and when is consumer protection required?</a:t>
          </a:r>
        </a:p>
      </dsp:txBody>
      <dsp:txXfrm>
        <a:off x="821848" y="3938275"/>
        <a:ext cx="6574789" cy="7133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4E387-8CD5-47BE-916F-52EB24C696AC}">
      <dsp:nvSpPr>
        <dsp:cNvPr id="0" name=""/>
        <dsp:cNvSpPr/>
      </dsp:nvSpPr>
      <dsp:spPr>
        <a:xfrm>
          <a:off x="4012" y="0"/>
          <a:ext cx="8210461" cy="496855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Good evaluation allows:</a:t>
          </a:r>
          <a:endParaRPr lang="en-GB" sz="2800" kern="1200" dirty="0"/>
        </a:p>
      </dsp:txBody>
      <dsp:txXfrm>
        <a:off x="4012" y="0"/>
        <a:ext cx="8210461" cy="1490565"/>
      </dsp:txXfrm>
    </dsp:sp>
    <dsp:sp modelId="{288DE267-F15C-4666-AA4E-889FA715ED9E}">
      <dsp:nvSpPr>
        <dsp:cNvPr id="0" name=""/>
        <dsp:cNvSpPr/>
      </dsp:nvSpPr>
      <dsp:spPr>
        <a:xfrm>
          <a:off x="825059" y="1491505"/>
          <a:ext cx="6568368" cy="5747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7030A0"/>
              </a:solidFill>
            </a:rPr>
            <a:t>Identification of elements that can be scaled-up or replicated</a:t>
          </a:r>
        </a:p>
      </dsp:txBody>
      <dsp:txXfrm>
        <a:off x="825059" y="1491505"/>
        <a:ext cx="6568368" cy="574792"/>
      </dsp:txXfrm>
    </dsp:sp>
    <dsp:sp modelId="{9D463095-09E3-4116-906D-48E024935AFB}">
      <dsp:nvSpPr>
        <dsp:cNvPr id="0" name=""/>
        <dsp:cNvSpPr/>
      </dsp:nvSpPr>
      <dsp:spPr>
        <a:xfrm>
          <a:off x="825059" y="2154727"/>
          <a:ext cx="6568368" cy="5747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7030A0"/>
              </a:solidFill>
            </a:rPr>
            <a:t>Method to test different approaches to see which are most cost efficient</a:t>
          </a:r>
        </a:p>
      </dsp:txBody>
      <dsp:txXfrm>
        <a:off x="825059" y="2154727"/>
        <a:ext cx="6568368" cy="574792"/>
      </dsp:txXfrm>
    </dsp:sp>
    <dsp:sp modelId="{96C60E6A-93F5-49B2-A6CF-E0621B3AE506}">
      <dsp:nvSpPr>
        <dsp:cNvPr id="0" name=""/>
        <dsp:cNvSpPr/>
      </dsp:nvSpPr>
      <dsp:spPr>
        <a:xfrm>
          <a:off x="825059" y="2817948"/>
          <a:ext cx="6568368" cy="5747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7030A0"/>
              </a:solidFill>
            </a:rPr>
            <a:t>Indications of where fine-tuning could be useful</a:t>
          </a:r>
        </a:p>
      </dsp:txBody>
      <dsp:txXfrm>
        <a:off x="825059" y="2817948"/>
        <a:ext cx="6568368" cy="574792"/>
      </dsp:txXfrm>
    </dsp:sp>
    <dsp:sp modelId="{34C02ABE-6D3D-4DF9-98A1-54459030E2AD}">
      <dsp:nvSpPr>
        <dsp:cNvPr id="0" name=""/>
        <dsp:cNvSpPr/>
      </dsp:nvSpPr>
      <dsp:spPr>
        <a:xfrm>
          <a:off x="825059" y="3481170"/>
          <a:ext cx="6568368" cy="5747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7030A0"/>
              </a:solidFill>
            </a:rPr>
            <a:t>Ability to show that objectives are being met and reward staff</a:t>
          </a:r>
        </a:p>
      </dsp:txBody>
      <dsp:txXfrm>
        <a:off x="825059" y="3481170"/>
        <a:ext cx="6568368" cy="574792"/>
      </dsp:txXfrm>
    </dsp:sp>
    <dsp:sp modelId="{965C8F45-490B-4D75-8CE2-D7CB67B97E1F}">
      <dsp:nvSpPr>
        <dsp:cNvPr id="0" name=""/>
        <dsp:cNvSpPr/>
      </dsp:nvSpPr>
      <dsp:spPr>
        <a:xfrm>
          <a:off x="825059" y="4144392"/>
          <a:ext cx="6568368" cy="5747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7030A0"/>
              </a:solidFill>
            </a:rPr>
            <a:t>Opportunity to share experiences rather than repeating mistakes</a:t>
          </a:r>
        </a:p>
      </dsp:txBody>
      <dsp:txXfrm>
        <a:off x="825059" y="4144392"/>
        <a:ext cx="6568368" cy="5747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CE203A-BEB1-432F-ADD0-6EC963A5ADC0}">
      <dsp:nvSpPr>
        <dsp:cNvPr id="0" name=""/>
        <dsp:cNvSpPr/>
      </dsp:nvSpPr>
      <dsp:spPr>
        <a:xfrm>
          <a:off x="1764196" y="0"/>
          <a:ext cx="5112567" cy="5112567"/>
        </a:xfrm>
        <a:prstGeom prst="diamond">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43C4A6B-08ED-4E5E-A239-823BD55AB624}">
      <dsp:nvSpPr>
        <dsp:cNvPr id="0" name=""/>
        <dsp:cNvSpPr/>
      </dsp:nvSpPr>
      <dsp:spPr>
        <a:xfrm>
          <a:off x="2249889" y="485693"/>
          <a:ext cx="1993901" cy="1993901"/>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Identifying and quantifying goals</a:t>
          </a:r>
          <a:endParaRPr lang="en-GB" sz="2200" kern="1200" dirty="0"/>
        </a:p>
      </dsp:txBody>
      <dsp:txXfrm>
        <a:off x="2249889" y="485693"/>
        <a:ext cx="1993901" cy="1993901"/>
      </dsp:txXfrm>
    </dsp:sp>
    <dsp:sp modelId="{374F56D6-9237-46A9-9DC2-5365AC08EA0F}">
      <dsp:nvSpPr>
        <dsp:cNvPr id="0" name=""/>
        <dsp:cNvSpPr/>
      </dsp:nvSpPr>
      <dsp:spPr>
        <a:xfrm>
          <a:off x="4397168" y="485693"/>
          <a:ext cx="1993901" cy="1993901"/>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Choosing  appropriate evaluation methods</a:t>
          </a:r>
          <a:endParaRPr lang="en-GB" sz="2200" kern="1200" dirty="0"/>
        </a:p>
      </dsp:txBody>
      <dsp:txXfrm>
        <a:off x="4397168" y="485693"/>
        <a:ext cx="1993901" cy="1993901"/>
      </dsp:txXfrm>
    </dsp:sp>
    <dsp:sp modelId="{FAD014D6-AD68-405F-B22F-326B7A65C67D}">
      <dsp:nvSpPr>
        <dsp:cNvPr id="0" name=""/>
        <dsp:cNvSpPr/>
      </dsp:nvSpPr>
      <dsp:spPr>
        <a:xfrm>
          <a:off x="2249889" y="2632972"/>
          <a:ext cx="1993901" cy="1993901"/>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Practicalities </a:t>
          </a:r>
          <a:r>
            <a:rPr lang="en-GB" sz="2200" kern="1200" dirty="0" err="1" smtClean="0"/>
            <a:t>vs</a:t>
          </a:r>
          <a:r>
            <a:rPr lang="en-GB" sz="2200" kern="1200" dirty="0" smtClean="0"/>
            <a:t> ideals</a:t>
          </a:r>
          <a:endParaRPr lang="en-GB" sz="2200" kern="1200" dirty="0"/>
        </a:p>
      </dsp:txBody>
      <dsp:txXfrm>
        <a:off x="2249889" y="2632972"/>
        <a:ext cx="1993901" cy="1993901"/>
      </dsp:txXfrm>
    </dsp:sp>
    <dsp:sp modelId="{2629AC3E-EBA6-4407-9AE3-BE37203B338B}">
      <dsp:nvSpPr>
        <dsp:cNvPr id="0" name=""/>
        <dsp:cNvSpPr/>
      </dsp:nvSpPr>
      <dsp:spPr>
        <a:xfrm>
          <a:off x="4397168" y="2632972"/>
          <a:ext cx="1993901" cy="1993901"/>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Lack of national benchmarks or targets</a:t>
          </a:r>
          <a:endParaRPr lang="en-GB" sz="2200" kern="1200" dirty="0"/>
        </a:p>
      </dsp:txBody>
      <dsp:txXfrm>
        <a:off x="4397168" y="2632972"/>
        <a:ext cx="1993901" cy="19939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AC6F90-3AE8-4BD8-89F9-9A2714D764D0}">
      <dsp:nvSpPr>
        <dsp:cNvPr id="0" name=""/>
        <dsp:cNvSpPr/>
      </dsp:nvSpPr>
      <dsp:spPr>
        <a:xfrm>
          <a:off x="0" y="3167"/>
          <a:ext cx="4860031" cy="1160640"/>
        </a:xfrm>
        <a:prstGeom prst="roundRect">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u="none" kern="1200" dirty="0" smtClean="0">
              <a:solidFill>
                <a:schemeClr val="tx1">
                  <a:lumMod val="50000"/>
                  <a:lumOff val="50000"/>
                </a:schemeClr>
              </a:solidFill>
              <a:latin typeface="+mj-lt"/>
            </a:rPr>
            <a:t>Fact-finding </a:t>
          </a:r>
          <a:r>
            <a:rPr lang="en-GB" sz="2000" b="0" u="none" kern="1200" dirty="0" smtClean="0">
              <a:solidFill>
                <a:schemeClr val="tx1">
                  <a:lumMod val="50000"/>
                  <a:lumOff val="50000"/>
                </a:schemeClr>
              </a:solidFill>
              <a:latin typeface="+mj-lt"/>
            </a:rPr>
            <a:t>stock take </a:t>
          </a:r>
          <a:r>
            <a:rPr lang="en-GB" sz="2000" u="none" kern="1200" dirty="0" smtClean="0">
              <a:solidFill>
                <a:schemeClr val="tx1">
                  <a:lumMod val="50000"/>
                  <a:lumOff val="50000"/>
                </a:schemeClr>
              </a:solidFill>
              <a:latin typeface="+mj-lt"/>
            </a:rPr>
            <a:t>of programme evaluation amongst INFE members (2009)</a:t>
          </a:r>
          <a:endParaRPr lang="en-US" sz="2000" u="none" kern="1200" dirty="0">
            <a:solidFill>
              <a:schemeClr val="tx1">
                <a:lumMod val="50000"/>
                <a:lumOff val="50000"/>
              </a:schemeClr>
            </a:solidFill>
            <a:latin typeface="+mj-lt"/>
          </a:endParaRPr>
        </a:p>
      </dsp:txBody>
      <dsp:txXfrm>
        <a:off x="0" y="3167"/>
        <a:ext cx="4860031" cy="1160640"/>
      </dsp:txXfrm>
    </dsp:sp>
    <dsp:sp modelId="{EF9AC2A8-E93E-4877-AC2F-06AF1F5219D2}">
      <dsp:nvSpPr>
        <dsp:cNvPr id="0" name=""/>
        <dsp:cNvSpPr/>
      </dsp:nvSpPr>
      <dsp:spPr>
        <a:xfrm>
          <a:off x="0" y="1342367"/>
          <a:ext cx="4860031" cy="1160640"/>
        </a:xfrm>
        <a:prstGeom prst="round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u="none" kern="1200" dirty="0" smtClean="0">
              <a:solidFill>
                <a:srgbClr val="0070C0"/>
              </a:solidFill>
              <a:latin typeface="+mj-lt"/>
            </a:rPr>
            <a:t>Comparative and analytical </a:t>
          </a:r>
          <a:r>
            <a:rPr lang="en-GB" sz="2000" b="1" u="none" kern="1200" dirty="0" smtClean="0">
              <a:solidFill>
                <a:srgbClr val="0070C0"/>
              </a:solidFill>
              <a:latin typeface="+mj-lt"/>
            </a:rPr>
            <a:t>framework for evaluation</a:t>
          </a:r>
          <a:r>
            <a:rPr lang="en-GB" sz="2000" u="none" kern="1200" dirty="0" smtClean="0">
              <a:solidFill>
                <a:srgbClr val="0070C0"/>
              </a:solidFill>
              <a:latin typeface="+mj-lt"/>
            </a:rPr>
            <a:t> of financial education (2010)</a:t>
          </a:r>
          <a:endParaRPr lang="en-US" sz="2000" u="none" kern="1200" dirty="0">
            <a:solidFill>
              <a:srgbClr val="0070C0"/>
            </a:solidFill>
            <a:latin typeface="+mj-lt"/>
          </a:endParaRPr>
        </a:p>
      </dsp:txBody>
      <dsp:txXfrm>
        <a:off x="0" y="1342367"/>
        <a:ext cx="4860031" cy="1160640"/>
      </dsp:txXfrm>
    </dsp:sp>
    <dsp:sp modelId="{C3D21209-6885-4E84-89C1-27B10A01D338}">
      <dsp:nvSpPr>
        <dsp:cNvPr id="0" name=""/>
        <dsp:cNvSpPr/>
      </dsp:nvSpPr>
      <dsp:spPr>
        <a:xfrm>
          <a:off x="0" y="2681567"/>
          <a:ext cx="4860031" cy="1160640"/>
        </a:xfrm>
        <a:prstGeom prst="roundRect">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u="none" kern="1200" dirty="0" smtClean="0">
              <a:solidFill>
                <a:schemeClr val="tx1"/>
              </a:solidFill>
              <a:latin typeface="+mj-lt"/>
            </a:rPr>
            <a:t>OECD/INFE high-level </a:t>
          </a:r>
          <a:r>
            <a:rPr lang="en-GB" sz="2000" b="1" u="none" kern="1200" dirty="0" smtClean="0">
              <a:solidFill>
                <a:schemeClr val="tx1"/>
              </a:solidFill>
              <a:latin typeface="+mj-lt"/>
            </a:rPr>
            <a:t>principles</a:t>
          </a:r>
          <a:r>
            <a:rPr lang="en-GB" sz="2000" u="none" kern="1200" dirty="0" smtClean="0">
              <a:solidFill>
                <a:schemeClr val="tx1"/>
              </a:solidFill>
              <a:latin typeface="+mj-lt"/>
            </a:rPr>
            <a:t> on evaluation of financial education programmes (2011)</a:t>
          </a:r>
          <a:endParaRPr lang="en-US" sz="2000" u="none" kern="1200" dirty="0">
            <a:solidFill>
              <a:schemeClr val="tx1"/>
            </a:solidFill>
            <a:latin typeface="+mj-lt"/>
          </a:endParaRPr>
        </a:p>
      </dsp:txBody>
      <dsp:txXfrm>
        <a:off x="0" y="2681567"/>
        <a:ext cx="4860031" cy="1160640"/>
      </dsp:txXfrm>
    </dsp:sp>
    <dsp:sp modelId="{3B3E57CD-4609-47AD-AF8B-4FF559A424FF}">
      <dsp:nvSpPr>
        <dsp:cNvPr id="0" name=""/>
        <dsp:cNvSpPr/>
      </dsp:nvSpPr>
      <dsp:spPr>
        <a:xfrm>
          <a:off x="0" y="4020768"/>
          <a:ext cx="4860031" cy="1160640"/>
        </a:xfrm>
        <a:prstGeom prst="round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u="none" kern="1200" dirty="0" smtClean="0">
              <a:solidFill>
                <a:srgbClr val="0070C0"/>
              </a:solidFill>
              <a:latin typeface="+mj-lt"/>
            </a:rPr>
            <a:t>OECD/INFE </a:t>
          </a:r>
          <a:r>
            <a:rPr lang="en-GB" sz="2000" b="1" u="none" kern="1200" dirty="0" smtClean="0">
              <a:solidFill>
                <a:srgbClr val="0070C0"/>
              </a:solidFill>
              <a:latin typeface="+mj-lt"/>
            </a:rPr>
            <a:t>Guides</a:t>
          </a:r>
          <a:r>
            <a:rPr lang="en-GB" sz="2000" u="none" kern="1200" dirty="0" smtClean="0">
              <a:solidFill>
                <a:srgbClr val="0070C0"/>
              </a:solidFill>
              <a:latin typeface="+mj-lt"/>
            </a:rPr>
            <a:t> to Evaluation </a:t>
          </a:r>
          <a:br>
            <a:rPr lang="en-GB" sz="2000" u="none" kern="1200" dirty="0" smtClean="0">
              <a:solidFill>
                <a:srgbClr val="0070C0"/>
              </a:solidFill>
              <a:latin typeface="+mj-lt"/>
            </a:rPr>
          </a:br>
          <a:r>
            <a:rPr lang="en-GB" sz="2000" u="none" kern="1200" dirty="0" smtClean="0">
              <a:solidFill>
                <a:srgbClr val="0070C0"/>
              </a:solidFill>
              <a:latin typeface="+mj-lt"/>
            </a:rPr>
            <a:t>(2011)</a:t>
          </a:r>
          <a:endParaRPr lang="en-US" sz="2000" u="none" kern="1200" dirty="0">
            <a:solidFill>
              <a:srgbClr val="0070C0"/>
            </a:solidFill>
            <a:latin typeface="+mj-lt"/>
          </a:endParaRPr>
        </a:p>
      </dsp:txBody>
      <dsp:txXfrm>
        <a:off x="0" y="4020768"/>
        <a:ext cx="4860031" cy="11606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54D5B-1514-4ACE-A852-B3C0F8889883}" type="datetimeFigureOut">
              <a:rPr lang="en-GB" smtClean="0"/>
              <a:pPr/>
              <a:t>05/03/2013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05B89-98A5-4E88-B67A-0527E82C2C8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905B89-98A5-4E88-B67A-0527E82C2C83}"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GB"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12C701FF-7A0E-4C4C-96EE-3B785040DBFE}" type="slidenum">
              <a:rPr lang="en-GB"/>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3B16129D-8432-48A2-AC05-70058A5C2593}" type="slidenum">
              <a:rPr lang="en-GB"/>
              <a:pPr/>
              <a:t>16</a:t>
            </a:fld>
            <a:endParaRPr lang="en-GB"/>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Notes Placeholder 4"/>
          <p:cNvSpPr>
            <a:spLocks noGrp="1"/>
          </p:cNvSpPr>
          <p:nvPr>
            <p:ph type="body" sz="quarter" idx="10"/>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905B89-98A5-4E88-B67A-0527E82C2C83}"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905B89-98A5-4E88-B67A-0527E82C2C83}"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stock take indicates that it is not uncommon for financial education initiatives to be evaluated.  There are many authorities undertaking monitoring and evaluation on a regular basis.  However, it is striking that each authority has made its own decision about how to evaluate, which methods to use, who to ask for guidance, and what aspects of the education process to focus on.</a:t>
            </a:r>
            <a:endParaRPr lang="en-GB" dirty="0" smtClean="0"/>
          </a:p>
          <a:p>
            <a:endParaRPr lang="en-GB" dirty="0"/>
          </a:p>
        </p:txBody>
      </p:sp>
      <p:sp>
        <p:nvSpPr>
          <p:cNvPr id="4" name="Slide Number Placeholder 3"/>
          <p:cNvSpPr>
            <a:spLocks noGrp="1"/>
          </p:cNvSpPr>
          <p:nvPr>
            <p:ph type="sldNum" sz="quarter" idx="10"/>
          </p:nvPr>
        </p:nvSpPr>
        <p:spPr/>
        <p:txBody>
          <a:bodyPr/>
          <a:lstStyle/>
          <a:p>
            <a:fld id="{A1905B89-98A5-4E88-B67A-0527E82C2C83}"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905B89-98A5-4E88-B67A-0527E82C2C83}"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GB" sz="1100" smtClean="0"/>
          </a:p>
        </p:txBody>
      </p:sp>
      <p:sp>
        <p:nvSpPr>
          <p:cNvPr id="36868" name="Slide Number Placeholder 3"/>
          <p:cNvSpPr>
            <a:spLocks noGrp="1"/>
          </p:cNvSpPr>
          <p:nvPr>
            <p:ph type="sldNum" sz="quarter" idx="5"/>
          </p:nvPr>
        </p:nvSpPr>
        <p:spPr bwMode="auto">
          <a:noFill/>
          <a:ln>
            <a:miter lim="800000"/>
            <a:headEnd/>
            <a:tailEnd/>
          </a:ln>
        </p:spPr>
        <p:txBody>
          <a:bodyPr/>
          <a:lstStyle/>
          <a:p>
            <a:fld id="{5B88448F-ADA2-4551-AE31-2DD696602C48}" type="slidenum">
              <a:rPr lang="en-GB"/>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GB" smtClean="0"/>
              <a:t>Note that the objectives should be realistic and clear</a:t>
            </a:r>
          </a:p>
        </p:txBody>
      </p:sp>
      <p:sp>
        <p:nvSpPr>
          <p:cNvPr id="37892" name="Slide Number Placeholder 3"/>
          <p:cNvSpPr>
            <a:spLocks noGrp="1"/>
          </p:cNvSpPr>
          <p:nvPr>
            <p:ph type="sldNum" sz="quarter" idx="5"/>
          </p:nvPr>
        </p:nvSpPr>
        <p:spPr bwMode="auto">
          <a:noFill/>
          <a:ln>
            <a:miter lim="800000"/>
            <a:headEnd/>
            <a:tailEnd/>
          </a:ln>
        </p:spPr>
        <p:txBody>
          <a:bodyPr/>
          <a:lstStyle/>
          <a:p>
            <a:fld id="{7AA0DBED-F882-48D1-8876-0DFDA17BAB05}" type="slidenum">
              <a:rPr lang="en-GB"/>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GB" smtClean="0"/>
              <a:t>it is much more likely that </a:t>
            </a:r>
            <a:r>
              <a:rPr lang="en-GB" i="1" smtClean="0"/>
              <a:t>unintended</a:t>
            </a:r>
            <a:r>
              <a:rPr lang="en-GB" smtClean="0"/>
              <a:t> consequences will be identified through in- depth conversations than through a survey.</a:t>
            </a:r>
          </a:p>
          <a:p>
            <a:r>
              <a:rPr lang="en-GB" smtClean="0"/>
              <a:t>Don’t overburden participants – especially if they havent invested a lot into the programme – or they are in the control/comparison group.</a:t>
            </a:r>
          </a:p>
          <a:p>
            <a:r>
              <a:rPr lang="en-GB" smtClean="0"/>
              <a:t>the style of questioning can really help to improve the quality of an evaluation.  Objective questions such as ‘Have you been overdrawn on your current account in the last 3 months?’ rather than ‘would you say you have been overdrawn more or less often since you finished the course than you were before.  </a:t>
            </a:r>
          </a:p>
          <a:p>
            <a:endParaRPr lang="en-GB" smtClean="0"/>
          </a:p>
          <a:p>
            <a:endParaRPr lang="en-GB" smtClean="0"/>
          </a:p>
        </p:txBody>
      </p:sp>
      <p:sp>
        <p:nvSpPr>
          <p:cNvPr id="39940" name="Slide Number Placeholder 3"/>
          <p:cNvSpPr>
            <a:spLocks noGrp="1"/>
          </p:cNvSpPr>
          <p:nvPr>
            <p:ph type="sldNum" sz="quarter" idx="5"/>
          </p:nvPr>
        </p:nvSpPr>
        <p:spPr bwMode="auto">
          <a:noFill/>
          <a:ln>
            <a:miter lim="800000"/>
            <a:headEnd/>
            <a:tailEnd/>
          </a:ln>
        </p:spPr>
        <p:txBody>
          <a:bodyPr/>
          <a:lstStyle/>
          <a:p>
            <a:fld id="{32AC90F9-50C5-4225-BF5B-D33460A77373}" type="slidenum">
              <a:rPr lang="en-GB"/>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GB" smtClean="0"/>
              <a:t>Expert evaluators can advise on this, but in order to hire the most appropriate expert use the INFE Guides to identify design.  For example:</a:t>
            </a:r>
          </a:p>
          <a:p>
            <a:r>
              <a:rPr lang="en-GB" smtClean="0">
                <a:solidFill>
                  <a:srgbClr val="00B050"/>
                </a:solidFill>
              </a:rPr>
              <a:t>Objective: to reach 1 million webusers:</a:t>
            </a:r>
          </a:p>
          <a:p>
            <a:r>
              <a:rPr lang="en-GB" smtClean="0"/>
              <a:t>Monitor with website visit counter. Could also undertake online survey with a web panel to compare users of different sites</a:t>
            </a:r>
          </a:p>
          <a:p>
            <a:r>
              <a:rPr lang="en-GB" smtClean="0">
                <a:solidFill>
                  <a:srgbClr val="00B050"/>
                </a:solidFill>
              </a:rPr>
              <a:t>Objective: to improve knowledge of 100 adults</a:t>
            </a:r>
          </a:p>
          <a:p>
            <a:r>
              <a:rPr lang="en-GB" smtClean="0"/>
              <a:t>Attendance records + tests before and after the programme to monitor changes</a:t>
            </a:r>
          </a:p>
          <a:p>
            <a:r>
              <a:rPr lang="en-GB" smtClean="0">
                <a:solidFill>
                  <a:srgbClr val="00B050"/>
                </a:solidFill>
              </a:rPr>
              <a:t>Objective: increase take-up of insurance in region x using social marketing</a:t>
            </a:r>
          </a:p>
          <a:p>
            <a:endParaRPr lang="en-GB" smtClean="0"/>
          </a:p>
        </p:txBody>
      </p:sp>
      <p:sp>
        <p:nvSpPr>
          <p:cNvPr id="38916" name="Slide Number Placeholder 3"/>
          <p:cNvSpPr>
            <a:spLocks noGrp="1"/>
          </p:cNvSpPr>
          <p:nvPr>
            <p:ph type="sldNum" sz="quarter" idx="5"/>
          </p:nvPr>
        </p:nvSpPr>
        <p:spPr bwMode="auto">
          <a:noFill/>
          <a:ln>
            <a:miter lim="800000"/>
            <a:headEnd/>
            <a:tailEnd/>
          </a:ln>
        </p:spPr>
        <p:txBody>
          <a:bodyPr/>
          <a:lstStyle/>
          <a:p>
            <a:fld id="{5982AB48-90B2-4A47-924A-3D4551C5ABF9}" type="slidenum">
              <a:rPr lang="en-GB"/>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fld id="{65281DBA-8123-4415-8280-9F92C66F353E}" type="datetimeFigureOut">
              <a:rPr lang="en-GB" smtClean="0"/>
              <a:pPr/>
              <a:t>05/03/2013</a:t>
            </a:fld>
            <a:endParaRPr lang="en-GB"/>
          </a:p>
        </p:txBody>
      </p:sp>
      <p:sp>
        <p:nvSpPr>
          <p:cNvPr id="443397" name="Rectangle 5"/>
          <p:cNvSpPr>
            <a:spLocks noGrp="1" noChangeArrowheads="1"/>
          </p:cNvSpPr>
          <p:nvPr>
            <p:ph type="ftr" sz="quarter" idx="3"/>
          </p:nvPr>
        </p:nvSpPr>
        <p:spPr/>
        <p:txBody>
          <a:bodyPr/>
          <a:lstStyle>
            <a:lvl1pPr>
              <a:defRPr>
                <a:solidFill>
                  <a:schemeClr val="bg1"/>
                </a:solidFill>
              </a:defRPr>
            </a:lvl1pPr>
          </a:lstStyle>
          <a:p>
            <a:endParaRPr lang="en-GB"/>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027418FD-2FB1-4DC5-85C3-B5C93A131607}" type="slidenum">
              <a:rPr lang="en-GB" smtClean="0"/>
              <a:pPr/>
              <a:t>‹#›</a:t>
            </a:fld>
            <a:endParaRPr lang="en-GB"/>
          </a:p>
        </p:txBody>
      </p:sp>
      <p:pic>
        <p:nvPicPr>
          <p:cNvPr id="11" name="Picture 10"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65281DBA-8123-4415-8280-9F92C66F353E}" type="datetimeFigureOut">
              <a:rPr lang="en-GB" smtClean="0"/>
              <a:pPr/>
              <a:t>05/03/2013</a:t>
            </a:fld>
            <a:endParaRPr lang="en-GB"/>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027418FD-2FB1-4DC5-85C3-B5C93A131607}" type="slidenum">
              <a:rPr lang="en-GB" smtClean="0"/>
              <a:pPr/>
              <a:t>‹#›</a:t>
            </a:fld>
            <a:endParaRPr lang="en-GB"/>
          </a:p>
        </p:txBody>
      </p:sp>
      <p:pic>
        <p:nvPicPr>
          <p:cNvPr id="12" name="Picture 11"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65281DBA-8123-4415-8280-9F92C66F353E}" type="datetimeFigureOut">
              <a:rPr lang="en-GB" smtClean="0"/>
              <a:pPr/>
              <a:t>05/03/2013</a:t>
            </a:fld>
            <a:endParaRPr lang="en-GB"/>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027418FD-2FB1-4DC5-85C3-B5C93A131607}" type="slidenum">
              <a:rPr lang="en-GB" smtClean="0"/>
              <a:pPr/>
              <a:t>‹#›</a:t>
            </a:fld>
            <a:endParaRPr lang="en-GB"/>
          </a:p>
        </p:txBody>
      </p:sp>
      <p:pic>
        <p:nvPicPr>
          <p:cNvPr id="11" name="Picture 10"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281DBA-8123-4415-8280-9F92C66F353E}" type="datetimeFigureOut">
              <a:rPr lang="en-GB" smtClean="0"/>
              <a:pPr/>
              <a:t>05/03/2013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7418FD-2FB1-4DC5-85C3-B5C93A13160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65281DBA-8123-4415-8280-9F92C66F353E}" type="datetimeFigureOut">
              <a:rPr lang="en-GB" smtClean="0"/>
              <a:pPr/>
              <a:t>05/03/2013</a:t>
            </a:fld>
            <a:endParaRPr lang="en-GB"/>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GB"/>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027418FD-2FB1-4DC5-85C3-B5C93A131607}" type="slidenum">
              <a:rPr lang="en-GB" smtClean="0"/>
              <a:pPr/>
              <a:t>‹#›</a:t>
            </a:fld>
            <a:endParaRPr lang="en-GB"/>
          </a:p>
        </p:txBody>
      </p:sp>
      <p:pic>
        <p:nvPicPr>
          <p:cNvPr id="12" name="Picture 11" descr="OECD_10cm.png"/>
          <p:cNvPicPr>
            <a:picLocks noChangeAspect="1"/>
          </p:cNvPicPr>
          <p:nvPr/>
        </p:nvPicPr>
        <p:blipFill>
          <a:blip r:embed="rId14" cstate="print"/>
          <a:stretch>
            <a:fillRect/>
          </a:stretch>
        </p:blipFill>
        <p:spPr>
          <a:xfrm>
            <a:off x="468000" y="6171747"/>
            <a:ext cx="581874" cy="561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65281DBA-8123-4415-8280-9F92C66F353E}" type="datetimeFigureOut">
              <a:rPr lang="en-GB" smtClean="0"/>
              <a:pPr/>
              <a:t>05/03/2013</a:t>
            </a:fld>
            <a:endParaRPr lang="en-GB"/>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GB"/>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027418FD-2FB1-4DC5-85C3-B5C93A131607}" type="slidenum">
              <a:rPr lang="en-GB" smtClean="0"/>
              <a:pPr/>
              <a:t>‹#›</a:t>
            </a:fld>
            <a:endParaRPr lang="en-GB"/>
          </a:p>
        </p:txBody>
      </p:sp>
      <p:pic>
        <p:nvPicPr>
          <p:cNvPr id="12" name="Picture 11"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65281DBA-8123-4415-8280-9F92C66F353E}" type="datetimeFigureOut">
              <a:rPr lang="en-GB" smtClean="0"/>
              <a:pPr/>
              <a:t>05/03/2013</a:t>
            </a:fld>
            <a:endParaRPr lang="en-GB"/>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GB"/>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027418FD-2FB1-4DC5-85C3-B5C93A131607}" type="slidenum">
              <a:rPr lang="en-GB" smtClean="0"/>
              <a:pPr/>
              <a:t>‹#›</a:t>
            </a:fld>
            <a:endParaRPr lang="en-GB"/>
          </a:p>
        </p:txBody>
      </p:sp>
      <p:pic>
        <p:nvPicPr>
          <p:cNvPr id="9" name="Picture 8"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adele.atkinson@oecd.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www.finlitedu.org/" TargetMode="External"/><Relationship Id="rId4" Type="http://schemas.openxmlformats.org/officeDocument/2006/relationships/hyperlink" Target="http://www.financial-educatio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2.jpeg"/><Relationship Id="rId4" Type="http://schemas.openxmlformats.org/officeDocument/2006/relationships/diagramLayout" Target="../diagrams/layout4.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340768"/>
            <a:ext cx="4894263" cy="1470025"/>
          </a:xfrm>
        </p:spPr>
        <p:txBody>
          <a:bodyPr/>
          <a:lstStyle/>
          <a:p>
            <a:r>
              <a:rPr lang="en-GB" dirty="0" smtClean="0"/>
              <a:t>OECD/INFE Tools for evaluating financial education programmes</a:t>
            </a:r>
            <a:endParaRPr lang="en-GB" dirty="0"/>
          </a:p>
        </p:txBody>
      </p:sp>
      <p:sp>
        <p:nvSpPr>
          <p:cNvPr id="3" name="Subtitle 2"/>
          <p:cNvSpPr>
            <a:spLocks noGrp="1"/>
          </p:cNvSpPr>
          <p:nvPr>
            <p:ph type="subTitle" idx="1"/>
          </p:nvPr>
        </p:nvSpPr>
        <p:spPr>
          <a:xfrm>
            <a:off x="0" y="5105400"/>
            <a:ext cx="4929187" cy="1752600"/>
          </a:xfrm>
        </p:spPr>
        <p:txBody>
          <a:bodyPr/>
          <a:lstStyle/>
          <a:p>
            <a:r>
              <a:rPr lang="en-GB" sz="2800" dirty="0" smtClean="0">
                <a:solidFill>
                  <a:schemeClr val="tx1">
                    <a:lumMod val="65000"/>
                    <a:lumOff val="35000"/>
                  </a:schemeClr>
                </a:solidFill>
              </a:rPr>
              <a:t>Adele Atkinson, PhD</a:t>
            </a:r>
          </a:p>
          <a:p>
            <a:r>
              <a:rPr lang="en-GB" sz="2800" dirty="0" smtClean="0">
                <a:solidFill>
                  <a:schemeClr val="tx1">
                    <a:lumMod val="65000"/>
                    <a:lumOff val="35000"/>
                  </a:schemeClr>
                </a:solidFill>
              </a:rPr>
              <a:t>Policy Analyst</a:t>
            </a:r>
          </a:p>
          <a:p>
            <a:r>
              <a:rPr lang="en-GB" sz="2800" dirty="0" smtClean="0">
                <a:solidFill>
                  <a:schemeClr val="tx1">
                    <a:lumMod val="65000"/>
                    <a:lumOff val="35000"/>
                  </a:schemeClr>
                </a:solidFill>
              </a:rPr>
              <a:t>OECD</a:t>
            </a:r>
            <a:endParaRPr lang="en-GB" sz="2800" dirty="0">
              <a:solidFill>
                <a:schemeClr val="tx1">
                  <a:lumMod val="65000"/>
                  <a:lumOff val="35000"/>
                </a:schemeClr>
              </a:solidFill>
            </a:endParaRPr>
          </a:p>
        </p:txBody>
      </p:sp>
      <p:sp>
        <p:nvSpPr>
          <p:cNvPr id="4" name="TextBox 3"/>
          <p:cNvSpPr txBox="1"/>
          <p:nvPr/>
        </p:nvSpPr>
        <p:spPr>
          <a:xfrm>
            <a:off x="5940152" y="5589240"/>
            <a:ext cx="2808312" cy="923330"/>
          </a:xfrm>
          <a:prstGeom prst="rect">
            <a:avLst/>
          </a:prstGeom>
          <a:noFill/>
        </p:spPr>
        <p:txBody>
          <a:bodyPr wrap="square" rtlCol="0">
            <a:spAutoFit/>
          </a:bodyPr>
          <a:lstStyle/>
          <a:p>
            <a:r>
              <a:rPr lang="en-US" i="1" dirty="0" smtClean="0"/>
              <a:t>With the support of the Russian/World Bank/OECD Trust Fund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588"/>
            <a:ext cx="8218487" cy="693738"/>
          </a:xfrm>
        </p:spPr>
        <p:txBody>
          <a:bodyPr/>
          <a:lstStyle/>
          <a:p>
            <a:pPr eaLnBrk="1" hangingPunct="1"/>
            <a:r>
              <a:rPr lang="en-GB" sz="3600" dirty="0" smtClean="0"/>
              <a:t>OECD INFE High-level Principles</a:t>
            </a:r>
          </a:p>
        </p:txBody>
      </p:sp>
      <p:sp>
        <p:nvSpPr>
          <p:cNvPr id="18435" name="Content Placeholder 2"/>
          <p:cNvSpPr>
            <a:spLocks noGrp="1"/>
          </p:cNvSpPr>
          <p:nvPr>
            <p:ph idx="1"/>
          </p:nvPr>
        </p:nvSpPr>
        <p:spPr>
          <a:xfrm>
            <a:off x="539750" y="1052513"/>
            <a:ext cx="8218488" cy="5472112"/>
          </a:xfrm>
        </p:spPr>
        <p:txBody>
          <a:bodyPr/>
          <a:lstStyle/>
          <a:p>
            <a:pPr marL="514350" indent="-514350" eaLnBrk="1" hangingPunct="1">
              <a:buNone/>
            </a:pPr>
            <a:r>
              <a:rPr lang="en-GB" sz="2800" u="sng" dirty="0" smtClean="0">
                <a:solidFill>
                  <a:srgbClr val="009E47"/>
                </a:solidFill>
              </a:rPr>
              <a:t>5  key principles </a:t>
            </a:r>
            <a:r>
              <a:rPr lang="en-GB" sz="2800" dirty="0" smtClean="0">
                <a:solidFill>
                  <a:srgbClr val="009E47"/>
                </a:solidFill>
              </a:rPr>
              <a:t>:</a:t>
            </a:r>
          </a:p>
          <a:p>
            <a:pPr marL="514350" indent="-514350" eaLnBrk="1" hangingPunct="1">
              <a:buFont typeface="Helvetica" pitchFamily="34" charset="0"/>
              <a:buAutoNum type="arabicPeriod"/>
            </a:pPr>
            <a:r>
              <a:rPr lang="en-GB" sz="2400" dirty="0" smtClean="0"/>
              <a:t>New programmes should be evaluated; try to also evaluate existing programmes</a:t>
            </a:r>
          </a:p>
          <a:p>
            <a:pPr marL="514350" indent="-514350" eaLnBrk="1" hangingPunct="1">
              <a:buFont typeface="Helvetica" pitchFamily="34" charset="0"/>
              <a:buAutoNum type="arabicPeriod"/>
            </a:pPr>
            <a:r>
              <a:rPr lang="en-GB" sz="2400" dirty="0" smtClean="0"/>
              <a:t>Include evaluation in the budget</a:t>
            </a:r>
          </a:p>
          <a:p>
            <a:pPr marL="514350" indent="-514350">
              <a:buFont typeface="Helvetica" pitchFamily="34" charset="0"/>
              <a:buAutoNum type="arabicPeriod"/>
            </a:pPr>
            <a:r>
              <a:rPr lang="en-GB" sz="2400" dirty="0" smtClean="0"/>
              <a:t>Evaluation should be credible: consider an external evaluator or reviewer</a:t>
            </a:r>
          </a:p>
          <a:p>
            <a:pPr marL="514350" indent="-514350" eaLnBrk="1" hangingPunct="1">
              <a:buFont typeface="Helvetica" pitchFamily="34" charset="0"/>
              <a:buAutoNum type="arabicPeriod"/>
            </a:pPr>
            <a:r>
              <a:rPr lang="en-GB" sz="2400" dirty="0" smtClean="0"/>
              <a:t>Design the evaluation in accordance </a:t>
            </a:r>
            <a:br>
              <a:rPr lang="en-GB" sz="2400" dirty="0" smtClean="0"/>
            </a:br>
            <a:r>
              <a:rPr lang="en-GB" sz="2400" dirty="0" smtClean="0"/>
              <a:t>with the objectives and type of programme</a:t>
            </a:r>
          </a:p>
          <a:p>
            <a:pPr marL="514350" indent="-514350" eaLnBrk="1" hangingPunct="1">
              <a:buFont typeface="Helvetica" pitchFamily="34" charset="0"/>
              <a:buAutoNum type="arabicPeriod"/>
            </a:pPr>
            <a:r>
              <a:rPr lang="en-GB" sz="2400" dirty="0" smtClean="0"/>
              <a:t>Report what worked, and what didn’t work</a:t>
            </a:r>
          </a:p>
          <a:p>
            <a:pPr marL="514350" indent="-514350" eaLnBrk="1" hangingPunct="1">
              <a:buFont typeface="Helvetica" pitchFamily="34" charset="0"/>
              <a:buAutoNum type="arabicPeriod"/>
            </a:pPr>
            <a:endParaRPr lang="en-GB" sz="2400" dirty="0" smtClean="0"/>
          </a:p>
          <a:p>
            <a:pPr marL="514350" indent="-514350" eaLnBrk="1" hangingPunct="1">
              <a:buNone/>
            </a:pPr>
            <a:r>
              <a:rPr lang="en-GB" sz="2800" u="sng" dirty="0" smtClean="0">
                <a:solidFill>
                  <a:srgbClr val="009E47"/>
                </a:solidFill>
              </a:rPr>
              <a:t>3 steps </a:t>
            </a:r>
            <a:r>
              <a:rPr lang="en-GB" sz="2800" dirty="0" smtClean="0">
                <a:solidFill>
                  <a:srgbClr val="009E47"/>
                </a:solidFill>
              </a:rPr>
              <a:t>: planning, implementation, reporting</a:t>
            </a:r>
          </a:p>
        </p:txBody>
      </p:sp>
      <p:sp>
        <p:nvSpPr>
          <p:cNvPr id="18436" name="Slide Number Placeholder 4"/>
          <p:cNvSpPr>
            <a:spLocks noGrp="1"/>
          </p:cNvSpPr>
          <p:nvPr>
            <p:ph type="sldNum" sz="quarter" idx="12"/>
          </p:nvPr>
        </p:nvSpPr>
        <p:spPr>
          <a:noFill/>
        </p:spPr>
        <p:txBody>
          <a:bodyPr/>
          <a:lstStyle/>
          <a:p>
            <a:fld id="{8FFB7107-489B-4684-80F9-1708B5CD907F}" type="slidenum">
              <a:rPr lang="en-GB"/>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88913"/>
            <a:ext cx="8964613" cy="576262"/>
          </a:xfrm>
        </p:spPr>
        <p:txBody>
          <a:bodyPr/>
          <a:lstStyle/>
          <a:p>
            <a:r>
              <a:rPr lang="en-GB" sz="2800" dirty="0" smtClean="0"/>
              <a:t>1. Evaluation: an essential element of FE programmes</a:t>
            </a:r>
          </a:p>
        </p:txBody>
      </p:sp>
      <p:sp>
        <p:nvSpPr>
          <p:cNvPr id="19459" name="Content Placeholder 2"/>
          <p:cNvSpPr>
            <a:spLocks noGrp="1"/>
          </p:cNvSpPr>
          <p:nvPr>
            <p:ph idx="1"/>
          </p:nvPr>
        </p:nvSpPr>
        <p:spPr>
          <a:xfrm>
            <a:off x="0" y="1412776"/>
            <a:ext cx="8785225" cy="4463603"/>
          </a:xfrm>
        </p:spPr>
        <p:txBody>
          <a:bodyPr/>
          <a:lstStyle/>
          <a:p>
            <a:pPr>
              <a:buNone/>
            </a:pPr>
            <a:r>
              <a:rPr lang="en-GB" sz="2400" b="1" dirty="0" smtClean="0"/>
              <a:t>New programmes: </a:t>
            </a:r>
          </a:p>
          <a:p>
            <a:r>
              <a:rPr lang="en-GB" sz="2400" dirty="0" smtClean="0"/>
              <a:t>Develop a strategy for monitoring and evaluating alongside programme design</a:t>
            </a:r>
          </a:p>
          <a:p>
            <a:r>
              <a:rPr lang="en-GB" sz="2400" dirty="0" smtClean="0"/>
              <a:t>Keep in mind the benefit of collecting information </a:t>
            </a:r>
            <a:r>
              <a:rPr lang="en-GB" sz="2400" i="1" dirty="0" smtClean="0"/>
              <a:t>before</a:t>
            </a:r>
            <a:r>
              <a:rPr lang="en-GB" sz="2400" dirty="0" smtClean="0"/>
              <a:t> the programme starts</a:t>
            </a:r>
          </a:p>
          <a:p>
            <a:pPr>
              <a:buNone/>
            </a:pPr>
            <a:r>
              <a:rPr lang="en-GB" sz="2400" b="1" dirty="0" smtClean="0"/>
              <a:t>All programmes: </a:t>
            </a:r>
          </a:p>
          <a:p>
            <a:r>
              <a:rPr lang="en-GB" sz="2400" dirty="0" smtClean="0"/>
              <a:t>Encourage dialogue and collaboration with key stakeholders to ensure clarity and consistency of aims and objectives</a:t>
            </a:r>
          </a:p>
          <a:p>
            <a:r>
              <a:rPr lang="en-GB" sz="2400" dirty="0" smtClean="0"/>
              <a:t>Reassure providers that evaluation is not designed to judge them, but to improve efficiency if appropriate and to identify successful programmes that will ensure the best possible outcomes for future participants</a:t>
            </a:r>
          </a:p>
        </p:txBody>
      </p:sp>
      <p:sp>
        <p:nvSpPr>
          <p:cNvPr id="19460" name="Footer Placeholder 3"/>
          <p:cNvSpPr>
            <a:spLocks noGrp="1"/>
          </p:cNvSpPr>
          <p:nvPr>
            <p:ph type="ftr" sz="quarter" idx="11"/>
          </p:nvPr>
        </p:nvSpPr>
        <p:spPr>
          <a:noFill/>
        </p:spPr>
        <p:txBody>
          <a:bodyPr/>
          <a:lstStyle/>
          <a:p>
            <a:endParaRPr lang="en-GB"/>
          </a:p>
        </p:txBody>
      </p:sp>
      <p:sp>
        <p:nvSpPr>
          <p:cNvPr id="19461" name="Slide Number Placeholder 4"/>
          <p:cNvSpPr>
            <a:spLocks noGrp="1"/>
          </p:cNvSpPr>
          <p:nvPr>
            <p:ph type="sldNum" sz="quarter" idx="12"/>
          </p:nvPr>
        </p:nvSpPr>
        <p:spPr>
          <a:noFill/>
        </p:spPr>
        <p:txBody>
          <a:bodyPr/>
          <a:lstStyle/>
          <a:p>
            <a:fld id="{DDA1A6F0-9659-4983-9832-5B0CF7908E80}" type="slidenum">
              <a:rPr lang="en-GB"/>
              <a:pPr/>
              <a:t>11</a:t>
            </a:fld>
            <a:endParaRPr lang="en-GB"/>
          </a:p>
        </p:txBody>
      </p:sp>
      <p:sp>
        <p:nvSpPr>
          <p:cNvPr id="6" name="TextBox 5"/>
          <p:cNvSpPr txBox="1"/>
          <p:nvPr/>
        </p:nvSpPr>
        <p:spPr>
          <a:xfrm>
            <a:off x="0" y="980728"/>
            <a:ext cx="8566769" cy="461665"/>
          </a:xfrm>
          <a:prstGeom prst="rect">
            <a:avLst/>
          </a:prstGeom>
          <a:noFill/>
        </p:spPr>
        <p:txBody>
          <a:bodyPr wrap="none" rtlCol="0">
            <a:spAutoFit/>
          </a:bodyPr>
          <a:lstStyle/>
          <a:p>
            <a:r>
              <a:rPr lang="en-GB" sz="2400" b="1" i="1" dirty="0" smtClean="0">
                <a:solidFill>
                  <a:schemeClr val="accent2"/>
                </a:solidFill>
              </a:rPr>
              <a:t>FE Programmes planning should include evaluation</a:t>
            </a:r>
            <a:endParaRPr lang="en-GB" sz="2400" b="1" i="1" dirty="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z="2800" dirty="0" smtClean="0"/>
              <a:t>2. Budget for evaluation</a:t>
            </a:r>
          </a:p>
        </p:txBody>
      </p:sp>
      <p:sp>
        <p:nvSpPr>
          <p:cNvPr id="20483" name="Content Placeholder 2"/>
          <p:cNvSpPr>
            <a:spLocks noGrp="1"/>
          </p:cNvSpPr>
          <p:nvPr>
            <p:ph idx="1"/>
          </p:nvPr>
        </p:nvSpPr>
        <p:spPr>
          <a:xfrm>
            <a:off x="323850" y="1844675"/>
            <a:ext cx="8208963" cy="3662363"/>
          </a:xfrm>
        </p:spPr>
        <p:txBody>
          <a:bodyPr/>
          <a:lstStyle/>
          <a:p>
            <a:r>
              <a:rPr lang="en-GB" sz="2400" dirty="0" smtClean="0"/>
              <a:t>Find out how much other evaluations have cost and gather </a:t>
            </a:r>
            <a:r>
              <a:rPr lang="en-GB" sz="2400" dirty="0" smtClean="0">
                <a:solidFill>
                  <a:srgbClr val="00B050"/>
                </a:solidFill>
              </a:rPr>
              <a:t>estimates</a:t>
            </a:r>
            <a:r>
              <a:rPr lang="en-GB" sz="2400" dirty="0" smtClean="0"/>
              <a:t> before finalising the budget</a:t>
            </a:r>
          </a:p>
          <a:p>
            <a:r>
              <a:rPr lang="en-GB" sz="2400" dirty="0" smtClean="0"/>
              <a:t>The amount of money available shouldn’t determine the design of evaluation, but may indicate the need to </a:t>
            </a:r>
            <a:r>
              <a:rPr lang="en-GB" sz="2400" dirty="0" smtClean="0">
                <a:solidFill>
                  <a:srgbClr val="00B050"/>
                </a:solidFill>
              </a:rPr>
              <a:t>prioritise</a:t>
            </a:r>
            <a:r>
              <a:rPr lang="en-GB" sz="2400" dirty="0" smtClean="0"/>
              <a:t> certain aspects of evaluation</a:t>
            </a:r>
          </a:p>
          <a:p>
            <a:r>
              <a:rPr lang="en-GB" sz="2400" dirty="0" smtClean="0"/>
              <a:t>Look for ways of </a:t>
            </a:r>
            <a:r>
              <a:rPr lang="en-GB" sz="2400" dirty="0" smtClean="0">
                <a:solidFill>
                  <a:srgbClr val="00B050"/>
                </a:solidFill>
              </a:rPr>
              <a:t>reducing costs</a:t>
            </a:r>
            <a:r>
              <a:rPr lang="en-GB" sz="2400" dirty="0" smtClean="0"/>
              <a:t>: e.g. sharing questionnaires, drawing on existing data and international methodology and drawing on contacts; piloting programmes before large scale roll-out</a:t>
            </a:r>
          </a:p>
          <a:p>
            <a:endParaRPr lang="en-GB" sz="2400" dirty="0" smtClean="0"/>
          </a:p>
        </p:txBody>
      </p:sp>
      <p:sp>
        <p:nvSpPr>
          <p:cNvPr id="20484" name="Footer Placeholder 3"/>
          <p:cNvSpPr>
            <a:spLocks noGrp="1"/>
          </p:cNvSpPr>
          <p:nvPr>
            <p:ph type="ftr" sz="quarter" idx="11"/>
          </p:nvPr>
        </p:nvSpPr>
        <p:spPr>
          <a:noFill/>
        </p:spPr>
        <p:txBody>
          <a:bodyPr/>
          <a:lstStyle/>
          <a:p>
            <a:endParaRPr lang="en-GB"/>
          </a:p>
        </p:txBody>
      </p:sp>
      <p:sp>
        <p:nvSpPr>
          <p:cNvPr id="20485" name="Slide Number Placeholder 4"/>
          <p:cNvSpPr>
            <a:spLocks noGrp="1"/>
          </p:cNvSpPr>
          <p:nvPr>
            <p:ph type="sldNum" sz="quarter" idx="12"/>
          </p:nvPr>
        </p:nvSpPr>
        <p:spPr>
          <a:noFill/>
        </p:spPr>
        <p:txBody>
          <a:bodyPr/>
          <a:lstStyle/>
          <a:p>
            <a:fld id="{194F3294-9F79-4693-BD4A-C3C1980658B7}" type="slidenum">
              <a:rPr lang="en-GB"/>
              <a:pPr/>
              <a:t>12</a:t>
            </a:fld>
            <a:endParaRPr lang="en-GB"/>
          </a:p>
        </p:txBody>
      </p:sp>
      <p:sp>
        <p:nvSpPr>
          <p:cNvPr id="20486" name="TextBox 5"/>
          <p:cNvSpPr txBox="1">
            <a:spLocks noChangeArrowheads="1"/>
          </p:cNvSpPr>
          <p:nvPr/>
        </p:nvSpPr>
        <p:spPr bwMode="auto">
          <a:xfrm>
            <a:off x="250825" y="765175"/>
            <a:ext cx="8713788" cy="1108075"/>
          </a:xfrm>
          <a:prstGeom prst="rect">
            <a:avLst/>
          </a:prstGeom>
          <a:noFill/>
          <a:ln w="9525">
            <a:noFill/>
            <a:miter lim="800000"/>
            <a:headEnd/>
            <a:tailEnd/>
          </a:ln>
        </p:spPr>
        <p:txBody>
          <a:bodyPr>
            <a:spAutoFit/>
          </a:bodyPr>
          <a:lstStyle/>
          <a:p>
            <a:r>
              <a:rPr lang="en-GB" sz="2400" b="1" i="1" dirty="0">
                <a:solidFill>
                  <a:schemeClr val="accent2"/>
                </a:solidFill>
              </a:rPr>
              <a:t>A good evaluation ensures that resources are being </a:t>
            </a:r>
            <a:br>
              <a:rPr lang="en-GB" sz="2400" b="1" i="1" dirty="0">
                <a:solidFill>
                  <a:schemeClr val="accent2"/>
                </a:solidFill>
              </a:rPr>
            </a:br>
            <a:r>
              <a:rPr lang="en-GB" sz="2400" b="1" i="1" dirty="0">
                <a:solidFill>
                  <a:schemeClr val="accent2"/>
                </a:solidFill>
              </a:rPr>
              <a:t>well spent: it is a wise </a:t>
            </a:r>
            <a:r>
              <a:rPr lang="en-GB" sz="2400" b="1" i="1" dirty="0" smtClean="0">
                <a:solidFill>
                  <a:schemeClr val="accent2"/>
                </a:solidFill>
              </a:rPr>
              <a:t>expense!</a:t>
            </a:r>
            <a:endParaRPr lang="en-GB" sz="2400" b="1" i="1" dirty="0">
              <a:solidFill>
                <a:schemeClr val="accent2"/>
              </a:solidFill>
            </a:endParaRP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88"/>
            <a:ext cx="9144000" cy="647701"/>
          </a:xfrm>
        </p:spPr>
        <p:txBody>
          <a:bodyPr/>
          <a:lstStyle/>
          <a:p>
            <a:r>
              <a:rPr lang="en-GB" sz="2800" dirty="0" smtClean="0"/>
              <a:t>3. External evaluators: adding credibility, skills and experience</a:t>
            </a:r>
          </a:p>
        </p:txBody>
      </p:sp>
      <p:sp>
        <p:nvSpPr>
          <p:cNvPr id="22531" name="Content Placeholder 2"/>
          <p:cNvSpPr>
            <a:spLocks noGrp="1"/>
          </p:cNvSpPr>
          <p:nvPr>
            <p:ph idx="1"/>
          </p:nvPr>
        </p:nvSpPr>
        <p:spPr>
          <a:xfrm>
            <a:off x="0" y="1124743"/>
            <a:ext cx="8893175" cy="4536281"/>
          </a:xfrm>
        </p:spPr>
        <p:txBody>
          <a:bodyPr/>
          <a:lstStyle/>
          <a:p>
            <a:r>
              <a:rPr lang="en-GB" sz="2400" dirty="0" smtClean="0">
                <a:solidFill>
                  <a:srgbClr val="009E47"/>
                </a:solidFill>
              </a:rPr>
              <a:t>External evaluators bring skills and </a:t>
            </a:r>
            <a:r>
              <a:rPr lang="en-GB" sz="2400" dirty="0" smtClean="0">
                <a:solidFill>
                  <a:srgbClr val="009E47"/>
                </a:solidFill>
              </a:rPr>
              <a:t>independence</a:t>
            </a:r>
          </a:p>
          <a:p>
            <a:pPr>
              <a:buNone/>
            </a:pPr>
            <a:r>
              <a:rPr lang="en-GB" sz="2400" dirty="0" smtClean="0">
                <a:solidFill>
                  <a:srgbClr val="009E47"/>
                </a:solidFill>
              </a:rPr>
              <a:t>Other ways of ensuring credibility:</a:t>
            </a:r>
            <a:endParaRPr lang="en-GB" sz="2400" dirty="0" smtClean="0">
              <a:solidFill>
                <a:srgbClr val="009E47"/>
              </a:solidFill>
            </a:endParaRPr>
          </a:p>
          <a:p>
            <a:r>
              <a:rPr lang="en-GB" sz="2400" dirty="0" smtClean="0">
                <a:solidFill>
                  <a:srgbClr val="009E47"/>
                </a:solidFill>
              </a:rPr>
              <a:t>Use technology</a:t>
            </a:r>
            <a:r>
              <a:rPr lang="en-GB" sz="2400" dirty="0" smtClean="0"/>
              <a:t>: Administrative systems and websites can automate data collection. Electronic games can store scores and measure improvement.  </a:t>
            </a:r>
          </a:p>
          <a:p>
            <a:r>
              <a:rPr lang="en-GB" sz="2400" dirty="0" smtClean="0">
                <a:solidFill>
                  <a:srgbClr val="009E47"/>
                </a:solidFill>
              </a:rPr>
              <a:t>Ask (well designed) questions of participants and non-participants, trainers and designers</a:t>
            </a:r>
            <a:r>
              <a:rPr lang="en-GB" sz="2400" dirty="0" smtClean="0"/>
              <a:t>: use surveys, tests, interviews, focus groups. </a:t>
            </a:r>
          </a:p>
          <a:p>
            <a:r>
              <a:rPr lang="en-GB" sz="2400" dirty="0" smtClean="0">
                <a:solidFill>
                  <a:srgbClr val="009E47"/>
                </a:solidFill>
              </a:rPr>
              <a:t>Corroborate findings where possible: </a:t>
            </a:r>
            <a:r>
              <a:rPr lang="en-GB" sz="2400" dirty="0" smtClean="0"/>
              <a:t>check</a:t>
            </a:r>
            <a:r>
              <a:rPr lang="en-GB" sz="2400" dirty="0" smtClean="0">
                <a:solidFill>
                  <a:srgbClr val="009E47"/>
                </a:solidFill>
              </a:rPr>
              <a:t> </a:t>
            </a:r>
            <a:r>
              <a:rPr lang="en-GB" sz="2400" dirty="0" smtClean="0"/>
              <a:t>bank statements, pension fund records, credit counselling services</a:t>
            </a:r>
          </a:p>
          <a:p>
            <a:endParaRPr lang="en-GB" sz="2800" dirty="0" smtClean="0"/>
          </a:p>
          <a:p>
            <a:endParaRPr lang="en-GB" sz="2800" dirty="0" smtClean="0">
              <a:solidFill>
                <a:srgbClr val="009E47"/>
              </a:solidFill>
            </a:endParaRPr>
          </a:p>
          <a:p>
            <a:endParaRPr lang="en-GB" sz="2800" dirty="0" smtClean="0"/>
          </a:p>
          <a:p>
            <a:endParaRPr lang="en-GB" dirty="0" smtClean="0"/>
          </a:p>
        </p:txBody>
      </p:sp>
      <p:sp>
        <p:nvSpPr>
          <p:cNvPr id="22532" name="Footer Placeholder 3"/>
          <p:cNvSpPr>
            <a:spLocks noGrp="1"/>
          </p:cNvSpPr>
          <p:nvPr>
            <p:ph type="ftr" sz="quarter" idx="11"/>
          </p:nvPr>
        </p:nvSpPr>
        <p:spPr>
          <a:noFill/>
        </p:spPr>
        <p:txBody>
          <a:bodyPr/>
          <a:lstStyle/>
          <a:p>
            <a:endParaRPr lang="en-GB"/>
          </a:p>
        </p:txBody>
      </p:sp>
      <p:sp>
        <p:nvSpPr>
          <p:cNvPr id="22533" name="Slide Number Placeholder 4"/>
          <p:cNvSpPr>
            <a:spLocks noGrp="1"/>
          </p:cNvSpPr>
          <p:nvPr>
            <p:ph type="sldNum" sz="quarter" idx="12"/>
          </p:nvPr>
        </p:nvSpPr>
        <p:spPr>
          <a:noFill/>
        </p:spPr>
        <p:txBody>
          <a:bodyPr/>
          <a:lstStyle/>
          <a:p>
            <a:fld id="{CFA95310-A30C-445F-8E0C-8183C89BCDC3}" type="slidenum">
              <a:rPr lang="en-GB"/>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0"/>
            <a:ext cx="8218487" cy="647700"/>
          </a:xfrm>
        </p:spPr>
        <p:txBody>
          <a:bodyPr/>
          <a:lstStyle/>
          <a:p>
            <a:r>
              <a:rPr lang="en-GB" sz="2800" dirty="0" smtClean="0">
                <a:solidFill>
                  <a:schemeClr val="bg1">
                    <a:lumMod val="50000"/>
                  </a:schemeClr>
                </a:solidFill>
              </a:rPr>
              <a:t>4. Appropriate evaluation design</a:t>
            </a:r>
          </a:p>
        </p:txBody>
      </p:sp>
      <p:sp>
        <p:nvSpPr>
          <p:cNvPr id="21507" name="Content Placeholder 2"/>
          <p:cNvSpPr>
            <a:spLocks noGrp="1"/>
          </p:cNvSpPr>
          <p:nvPr>
            <p:ph idx="1"/>
          </p:nvPr>
        </p:nvSpPr>
        <p:spPr>
          <a:xfrm>
            <a:off x="251520" y="1124744"/>
            <a:ext cx="8470900" cy="4005263"/>
          </a:xfrm>
        </p:spPr>
        <p:txBody>
          <a:bodyPr/>
          <a:lstStyle/>
          <a:p>
            <a:r>
              <a:rPr lang="en-GB" sz="2400" dirty="0" smtClean="0">
                <a:solidFill>
                  <a:srgbClr val="00B050"/>
                </a:solidFill>
              </a:rPr>
              <a:t>Continuous monitoring: </a:t>
            </a:r>
            <a:r>
              <a:rPr lang="en-GB" sz="2400" dirty="0" smtClean="0"/>
              <a:t>Count/measure/quantify- how many participants, hours of contact, leaflets distributed etc</a:t>
            </a:r>
          </a:p>
          <a:p>
            <a:r>
              <a:rPr lang="en-GB" sz="2400" dirty="0" smtClean="0">
                <a:solidFill>
                  <a:srgbClr val="00B050"/>
                </a:solidFill>
              </a:rPr>
              <a:t>Measure change according to programme type and objectives: </a:t>
            </a:r>
            <a:r>
              <a:rPr lang="en-GB" sz="2400" dirty="0" smtClean="0"/>
              <a:t>monitor improved awareness, evaluate behaviour change strategies, test knowledge</a:t>
            </a:r>
          </a:p>
          <a:p>
            <a:r>
              <a:rPr lang="en-GB" sz="2400" dirty="0" smtClean="0">
                <a:solidFill>
                  <a:srgbClr val="009E47"/>
                </a:solidFill>
              </a:rPr>
              <a:t>Identify ways of attributing change: </a:t>
            </a:r>
            <a:r>
              <a:rPr lang="en-GB" sz="2400" dirty="0" smtClean="0"/>
              <a:t>create a control group- lottery for places, random marketing of courses– according to programme design.</a:t>
            </a:r>
          </a:p>
          <a:p>
            <a:r>
              <a:rPr lang="en-GB" sz="2400" dirty="0" smtClean="0">
                <a:solidFill>
                  <a:srgbClr val="009E47"/>
                </a:solidFill>
              </a:rPr>
              <a:t>Undertake comparisons of: </a:t>
            </a:r>
            <a:r>
              <a:rPr lang="en-GB" sz="2400" dirty="0" smtClean="0"/>
              <a:t>knowledge, behaviour, attitudes before vs. after – and long after; participants vs. non-participants; targets vs. achievements; budget vs. expenditure, opinions of providers vs. users</a:t>
            </a:r>
          </a:p>
          <a:p>
            <a:pPr>
              <a:buFontTx/>
              <a:buNone/>
            </a:pPr>
            <a:r>
              <a:rPr lang="en-GB" dirty="0" smtClean="0">
                <a:solidFill>
                  <a:schemeClr val="tx1"/>
                </a:solidFill>
              </a:rPr>
              <a:t> </a:t>
            </a:r>
            <a:endParaRPr lang="en-GB" dirty="0" smtClean="0">
              <a:solidFill>
                <a:srgbClr val="009E47"/>
              </a:solidFill>
            </a:endParaRPr>
          </a:p>
          <a:p>
            <a:pPr>
              <a:buFontTx/>
              <a:buNone/>
            </a:pPr>
            <a:endParaRPr lang="en-GB" dirty="0" smtClean="0">
              <a:solidFill>
                <a:srgbClr val="00B050"/>
              </a:solidFill>
            </a:endParaRPr>
          </a:p>
          <a:p>
            <a:pPr>
              <a:buFontTx/>
              <a:buNone/>
            </a:pPr>
            <a:endParaRPr lang="en-GB" dirty="0" smtClean="0">
              <a:solidFill>
                <a:srgbClr val="00B050"/>
              </a:solidFill>
            </a:endParaRPr>
          </a:p>
          <a:p>
            <a:pPr>
              <a:buFontTx/>
              <a:buNone/>
            </a:pPr>
            <a:r>
              <a:rPr lang="en-GB" dirty="0" smtClean="0">
                <a:solidFill>
                  <a:srgbClr val="00B050"/>
                </a:solidFill>
              </a:rPr>
              <a:t> </a:t>
            </a:r>
          </a:p>
          <a:p>
            <a:endParaRPr lang="en-GB" dirty="0" smtClean="0"/>
          </a:p>
          <a:p>
            <a:endParaRPr lang="en-GB" dirty="0" smtClean="0"/>
          </a:p>
          <a:p>
            <a:endParaRPr lang="en-GB" dirty="0" smtClean="0"/>
          </a:p>
        </p:txBody>
      </p:sp>
      <p:sp>
        <p:nvSpPr>
          <p:cNvPr id="21508" name="Footer Placeholder 3"/>
          <p:cNvSpPr>
            <a:spLocks noGrp="1"/>
          </p:cNvSpPr>
          <p:nvPr>
            <p:ph type="ftr" sz="quarter" idx="11"/>
          </p:nvPr>
        </p:nvSpPr>
        <p:spPr>
          <a:noFill/>
        </p:spPr>
        <p:txBody>
          <a:bodyPr/>
          <a:lstStyle/>
          <a:p>
            <a:endParaRPr lang="en-GB"/>
          </a:p>
        </p:txBody>
      </p:sp>
      <p:sp>
        <p:nvSpPr>
          <p:cNvPr id="21509" name="Slide Number Placeholder 4"/>
          <p:cNvSpPr>
            <a:spLocks noGrp="1"/>
          </p:cNvSpPr>
          <p:nvPr>
            <p:ph type="sldNum" sz="quarter" idx="12"/>
          </p:nvPr>
        </p:nvSpPr>
        <p:spPr>
          <a:noFill/>
        </p:spPr>
        <p:txBody>
          <a:bodyPr/>
          <a:lstStyle/>
          <a:p>
            <a:fld id="{9BD757E7-C3FF-4A80-A4FE-B38538617DE4}" type="slidenum">
              <a:rPr lang="en-GB"/>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z="2800" dirty="0" smtClean="0">
                <a:solidFill>
                  <a:schemeClr val="bg1">
                    <a:lumMod val="50000"/>
                  </a:schemeClr>
                </a:solidFill>
              </a:rPr>
              <a:t>5. Reporting</a:t>
            </a:r>
          </a:p>
        </p:txBody>
      </p:sp>
      <p:sp>
        <p:nvSpPr>
          <p:cNvPr id="24579" name="Content Placeholder 2"/>
          <p:cNvSpPr>
            <a:spLocks noGrp="1"/>
          </p:cNvSpPr>
          <p:nvPr>
            <p:ph idx="1"/>
          </p:nvPr>
        </p:nvSpPr>
        <p:spPr>
          <a:xfrm>
            <a:off x="250825" y="981075"/>
            <a:ext cx="8893175" cy="4525963"/>
          </a:xfrm>
        </p:spPr>
        <p:txBody>
          <a:bodyPr/>
          <a:lstStyle/>
          <a:p>
            <a:pPr>
              <a:buFontTx/>
              <a:buNone/>
            </a:pPr>
            <a:r>
              <a:rPr lang="en-GB" sz="2400" b="1" i="1" dirty="0" smtClean="0">
                <a:solidFill>
                  <a:schemeClr val="accent2"/>
                </a:solidFill>
                <a:latin typeface="Arial" charset="0"/>
              </a:rPr>
              <a:t>Reporting is critical for the future of FE programmes  </a:t>
            </a:r>
          </a:p>
          <a:p>
            <a:pPr>
              <a:buFontTx/>
              <a:buNone/>
            </a:pPr>
            <a:endParaRPr lang="en-GB" sz="2400" b="1" i="1" dirty="0" smtClean="0">
              <a:solidFill>
                <a:schemeClr val="accent2"/>
              </a:solidFill>
              <a:latin typeface="Arial" charset="0"/>
            </a:endParaRPr>
          </a:p>
          <a:p>
            <a:r>
              <a:rPr lang="en-GB" sz="2400" dirty="0" smtClean="0">
                <a:solidFill>
                  <a:srgbClr val="00B050"/>
                </a:solidFill>
              </a:rPr>
              <a:t>Avoid over generalisation</a:t>
            </a:r>
            <a:r>
              <a:rPr lang="en-GB" sz="2400" dirty="0" smtClean="0"/>
              <a:t>: check carefully and get advice on whether findings may apply more widely</a:t>
            </a:r>
          </a:p>
          <a:p>
            <a:r>
              <a:rPr lang="en-GB" sz="2400" dirty="0" smtClean="0"/>
              <a:t>Also report the </a:t>
            </a:r>
            <a:r>
              <a:rPr lang="en-GB" sz="2400" dirty="0" smtClean="0">
                <a:solidFill>
                  <a:srgbClr val="00B050"/>
                </a:solidFill>
              </a:rPr>
              <a:t>method and limitations of the evaluation</a:t>
            </a:r>
          </a:p>
          <a:p>
            <a:r>
              <a:rPr lang="en-GB" sz="2400" dirty="0" smtClean="0">
                <a:solidFill>
                  <a:srgbClr val="00B050"/>
                </a:solidFill>
              </a:rPr>
              <a:t>Disseminate</a:t>
            </a:r>
            <a:r>
              <a:rPr lang="en-GB" sz="2400" dirty="0" smtClean="0"/>
              <a:t> the findings </a:t>
            </a:r>
            <a:r>
              <a:rPr lang="en-GB" sz="2400" dirty="0" smtClean="0">
                <a:solidFill>
                  <a:srgbClr val="00B050"/>
                </a:solidFill>
              </a:rPr>
              <a:t>widely,</a:t>
            </a:r>
            <a:r>
              <a:rPr lang="en-GB" sz="2400" dirty="0" smtClean="0"/>
              <a:t> using different styles of reporting (newsletter, academic paper..)</a:t>
            </a:r>
          </a:p>
          <a:p>
            <a:r>
              <a:rPr lang="en-GB" sz="2400" dirty="0" smtClean="0"/>
              <a:t>Draw on the report when </a:t>
            </a:r>
            <a:r>
              <a:rPr lang="en-GB" sz="2400" dirty="0" smtClean="0">
                <a:solidFill>
                  <a:srgbClr val="00B050"/>
                </a:solidFill>
              </a:rPr>
              <a:t>making future funding </a:t>
            </a:r>
            <a:r>
              <a:rPr lang="en-GB" sz="2400" dirty="0" smtClean="0"/>
              <a:t>decisions &amp; designing future programmes</a:t>
            </a:r>
          </a:p>
          <a:p>
            <a:r>
              <a:rPr lang="en-GB" sz="2400" dirty="0" smtClean="0">
                <a:solidFill>
                  <a:srgbClr val="00B050"/>
                </a:solidFill>
              </a:rPr>
              <a:t>Compare</a:t>
            </a:r>
            <a:r>
              <a:rPr lang="en-GB" sz="2400" dirty="0" smtClean="0"/>
              <a:t> your results to those of other programmes</a:t>
            </a:r>
          </a:p>
        </p:txBody>
      </p:sp>
      <p:sp>
        <p:nvSpPr>
          <p:cNvPr id="24580" name="Footer Placeholder 3"/>
          <p:cNvSpPr>
            <a:spLocks noGrp="1"/>
          </p:cNvSpPr>
          <p:nvPr>
            <p:ph type="ftr" sz="quarter" idx="11"/>
          </p:nvPr>
        </p:nvSpPr>
        <p:spPr>
          <a:noFill/>
        </p:spPr>
        <p:txBody>
          <a:bodyPr/>
          <a:lstStyle/>
          <a:p>
            <a:endParaRPr lang="en-GB"/>
          </a:p>
        </p:txBody>
      </p:sp>
      <p:sp>
        <p:nvSpPr>
          <p:cNvPr id="24581" name="Slide Number Placeholder 4"/>
          <p:cNvSpPr>
            <a:spLocks noGrp="1"/>
          </p:cNvSpPr>
          <p:nvPr>
            <p:ph type="sldNum" sz="quarter" idx="12"/>
          </p:nvPr>
        </p:nvSpPr>
        <p:spPr>
          <a:noFill/>
        </p:spPr>
        <p:txBody>
          <a:bodyPr/>
          <a:lstStyle/>
          <a:p>
            <a:fld id="{D760EB5E-6EC0-438A-BBF0-9C0E10EB43D7}" type="slidenum">
              <a:rPr lang="en-GB"/>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subTitle" idx="1"/>
          </p:nvPr>
        </p:nvSpPr>
        <p:spPr>
          <a:xfrm>
            <a:off x="971600" y="1412776"/>
            <a:ext cx="6731545" cy="4436913"/>
          </a:xfrm>
        </p:spPr>
        <p:txBody>
          <a:bodyPr/>
          <a:lstStyle/>
          <a:p>
            <a:pPr eaLnBrk="1" hangingPunct="1"/>
            <a:endParaRPr lang="en-GB" dirty="0" smtClean="0">
              <a:solidFill>
                <a:srgbClr val="22228B"/>
              </a:solidFill>
            </a:endParaRPr>
          </a:p>
          <a:p>
            <a:pPr eaLnBrk="1" hangingPunct="1"/>
            <a:endParaRPr lang="en-GB" sz="2400" dirty="0" smtClean="0">
              <a:solidFill>
                <a:srgbClr val="00B050"/>
              </a:solidFill>
              <a:latin typeface="Helvetica" pitchFamily="34" charset="0"/>
              <a:sym typeface="Wingdings" pitchFamily="2" charset="2"/>
            </a:endParaRPr>
          </a:p>
          <a:p>
            <a:r>
              <a:rPr lang="en-GB" sz="2400" dirty="0" smtClean="0"/>
              <a:t>Questions, comments, further information:</a:t>
            </a:r>
          </a:p>
          <a:p>
            <a:endParaRPr lang="en-GB" sz="2400" dirty="0" smtClean="0"/>
          </a:p>
          <a:p>
            <a:r>
              <a:rPr lang="en-GB" sz="2400" dirty="0" smtClean="0">
                <a:hlinkClick r:id="rId3"/>
              </a:rPr>
              <a:t>adele.atkinson@oecd.org</a:t>
            </a:r>
            <a:endParaRPr lang="en-GB" sz="2400" dirty="0" smtClean="0"/>
          </a:p>
          <a:p>
            <a:endParaRPr lang="en-GB" sz="2400" dirty="0" smtClean="0"/>
          </a:p>
          <a:p>
            <a:r>
              <a:rPr lang="en-GB" sz="2400" dirty="0" smtClean="0"/>
              <a:t>OECD/INFE </a:t>
            </a:r>
            <a:r>
              <a:rPr lang="en-GB" sz="2400" dirty="0" smtClean="0">
                <a:hlinkClick r:id="rId4"/>
              </a:rPr>
              <a:t>www.financial-education.org</a:t>
            </a:r>
            <a:endParaRPr lang="en-GB" sz="2400" dirty="0" smtClean="0"/>
          </a:p>
          <a:p>
            <a:endParaRPr lang="en-GB" sz="2400" dirty="0" smtClean="0"/>
          </a:p>
          <a:p>
            <a:r>
              <a:rPr lang="en-GB" sz="2400" dirty="0" smtClean="0"/>
              <a:t>Russian Trust Fund </a:t>
            </a:r>
            <a:r>
              <a:rPr lang="en-GB" sz="2400" dirty="0" smtClean="0">
                <a:hlinkClick r:id="rId5"/>
              </a:rPr>
              <a:t>www.finlitedu.org</a:t>
            </a:r>
            <a:endParaRPr lang="en-GB" sz="2400" dirty="0" smtClean="0"/>
          </a:p>
          <a:p>
            <a:pPr eaLnBrk="1" hangingPunct="1"/>
            <a:endParaRPr lang="en-GB" dirty="0" smtClean="0">
              <a:solidFill>
                <a:srgbClr val="22228B"/>
              </a:solidFill>
            </a:endParaRPr>
          </a:p>
        </p:txBody>
      </p:sp>
      <p:sp>
        <p:nvSpPr>
          <p:cNvPr id="49158" name="Slide Number Placeholder 5"/>
          <p:cNvSpPr>
            <a:spLocks noGrp="1"/>
          </p:cNvSpPr>
          <p:nvPr>
            <p:ph type="sldNum" sz="quarter" idx="4"/>
          </p:nvPr>
        </p:nvSpPr>
        <p:spPr>
          <a:xfrm>
            <a:off x="6553200" y="6245225"/>
            <a:ext cx="2133600" cy="476250"/>
          </a:xfrm>
          <a:prstGeom prst="rect">
            <a:avLst/>
          </a:prstGeom>
          <a:noFill/>
        </p:spPr>
        <p:txBody>
          <a:bodyPr/>
          <a:lstStyle/>
          <a:p>
            <a:fld id="{B3CF06CF-EBC0-4261-BFDB-E74D68DA4DA1}" type="slidenum">
              <a:rPr lang="en-US"/>
              <a:pPr/>
              <a:t>16</a:t>
            </a:fld>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idx="1"/>
          </p:nvPr>
        </p:nvSpPr>
        <p:spPr/>
        <p:txBody>
          <a:bodyPr/>
          <a:lstStyle/>
          <a:p>
            <a:r>
              <a:rPr lang="en-GB" sz="2400" dirty="0" smtClean="0"/>
              <a:t>Terminology</a:t>
            </a:r>
          </a:p>
          <a:p>
            <a:pPr>
              <a:buNone/>
            </a:pPr>
            <a:endParaRPr lang="en-GB" sz="2400" dirty="0" smtClean="0"/>
          </a:p>
          <a:p>
            <a:r>
              <a:rPr lang="en-GB" sz="2400" dirty="0" smtClean="0"/>
              <a:t>Motivation for focusing on evaluation</a:t>
            </a:r>
          </a:p>
          <a:p>
            <a:pPr>
              <a:buNone/>
            </a:pPr>
            <a:endParaRPr lang="en-GB" sz="2400" dirty="0" smtClean="0"/>
          </a:p>
          <a:p>
            <a:r>
              <a:rPr lang="en-GB" sz="2400" dirty="0" smtClean="0"/>
              <a:t>Overview of the OECD INFE research and tools developed under the Trust Fund</a:t>
            </a:r>
          </a:p>
          <a:p>
            <a:pPr>
              <a:buNone/>
            </a:pPr>
            <a:endParaRPr lang="en-GB" sz="2400" dirty="0" smtClean="0"/>
          </a:p>
          <a:p>
            <a:r>
              <a:rPr lang="en-GB" sz="2400" dirty="0" smtClean="0"/>
              <a:t>Introduction to the 2 practical guides</a:t>
            </a:r>
          </a:p>
          <a:p>
            <a:endParaRPr lang="en-GB" sz="2400" dirty="0" smtClean="0"/>
          </a:p>
          <a:p>
            <a:r>
              <a:rPr lang="en-GB" sz="2400" dirty="0" smtClean="0"/>
              <a:t>Focus on High-level Principles</a:t>
            </a:r>
          </a:p>
          <a:p>
            <a:pPr>
              <a:buNone/>
            </a:pPr>
            <a:endParaRPr lang="en-GB"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a:t>
            </a:r>
            <a:endParaRPr lang="en-GB" dirty="0"/>
          </a:p>
        </p:txBody>
      </p:sp>
      <p:sp>
        <p:nvSpPr>
          <p:cNvPr id="3" name="Content Placeholder 2"/>
          <p:cNvSpPr>
            <a:spLocks noGrp="1"/>
          </p:cNvSpPr>
          <p:nvPr>
            <p:ph idx="1"/>
          </p:nvPr>
        </p:nvSpPr>
        <p:spPr>
          <a:xfrm>
            <a:off x="467544" y="1772816"/>
            <a:ext cx="8218487" cy="4525963"/>
          </a:xfrm>
        </p:spPr>
        <p:txBody>
          <a:bodyPr/>
          <a:lstStyle/>
          <a:p>
            <a:endParaRPr lang="en-GB" dirty="0" smtClean="0"/>
          </a:p>
          <a:p>
            <a:r>
              <a:rPr lang="en-GB" sz="2400" dirty="0" smtClean="0"/>
              <a:t>Checking whether targets were met by monitoring inputs and outputs</a:t>
            </a:r>
          </a:p>
          <a:p>
            <a:endParaRPr lang="en-GB" sz="2400" dirty="0" smtClean="0"/>
          </a:p>
          <a:p>
            <a:r>
              <a:rPr lang="en-GB" sz="2400" dirty="0" smtClean="0"/>
              <a:t>keeping track of the day-to-day inputs and processes involved in delivering the education</a:t>
            </a:r>
          </a:p>
          <a:p>
            <a:endParaRPr lang="en-GB" sz="2400" dirty="0" smtClean="0"/>
          </a:p>
          <a:p>
            <a:r>
              <a:rPr lang="en-GB" sz="2400" dirty="0" smtClean="0"/>
              <a:t>Assessing the outcomes and impact for participants</a:t>
            </a:r>
          </a:p>
          <a:p>
            <a:endParaRPr lang="en-GB" sz="2400" dirty="0" smtClean="0"/>
          </a:p>
          <a:p>
            <a:r>
              <a:rPr lang="en-GB" sz="2400" dirty="0" smtClean="0"/>
              <a:t>Analysing the cost-effectiveness of the programme</a:t>
            </a:r>
          </a:p>
          <a:p>
            <a:pPr lvl="1"/>
            <a:endParaRPr lang="en-GB" dirty="0" smtClean="0"/>
          </a:p>
        </p:txBody>
      </p:sp>
      <p:sp>
        <p:nvSpPr>
          <p:cNvPr id="4" name="TextBox 3"/>
          <p:cNvSpPr txBox="1"/>
          <p:nvPr/>
        </p:nvSpPr>
        <p:spPr>
          <a:xfrm>
            <a:off x="827584" y="1052736"/>
            <a:ext cx="7992888" cy="954107"/>
          </a:xfrm>
          <a:prstGeom prst="rect">
            <a:avLst/>
          </a:prstGeom>
          <a:noFill/>
        </p:spPr>
        <p:txBody>
          <a:bodyPr wrap="square" rtlCol="0">
            <a:spAutoFit/>
          </a:bodyPr>
          <a:lstStyle/>
          <a:p>
            <a:r>
              <a:rPr lang="en-GB" sz="2800" b="1" i="1" dirty="0" smtClean="0">
                <a:solidFill>
                  <a:srgbClr val="009900"/>
                </a:solidFill>
              </a:rPr>
              <a:t>Monitoring and Evaluating </a:t>
            </a:r>
            <a:r>
              <a:rPr lang="en-GB" sz="2800" dirty="0" smtClean="0">
                <a:solidFill>
                  <a:srgbClr val="009900"/>
                </a:solidFill>
              </a:rPr>
              <a:t>financial education programmes: what do we mean?</a:t>
            </a:r>
            <a:endParaRPr lang="en-GB" sz="2800" dirty="0">
              <a:solidFill>
                <a:srgbClr val="0099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Motivation for focusing on evaluation</a:t>
            </a:r>
            <a:endParaRPr lang="en-GB" sz="3600" dirty="0"/>
          </a:p>
        </p:txBody>
      </p:sp>
      <p:graphicFrame>
        <p:nvGraphicFramePr>
          <p:cNvPr id="4" name="Content Placeholder 3"/>
          <p:cNvGraphicFramePr>
            <a:graphicFrameLocks noGrp="1"/>
          </p:cNvGraphicFramePr>
          <p:nvPr>
            <p:ph idx="1"/>
          </p:nvPr>
        </p:nvGraphicFramePr>
        <p:xfrm>
          <a:off x="467544" y="980728"/>
          <a:ext cx="8218487"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Benefits for programme delivery</a:t>
            </a:r>
            <a:endParaRPr lang="en-GB" sz="3600" dirty="0"/>
          </a:p>
        </p:txBody>
      </p:sp>
      <p:graphicFrame>
        <p:nvGraphicFramePr>
          <p:cNvPr id="4" name="Content Placeholder 3"/>
          <p:cNvGraphicFramePr>
            <a:graphicFrameLocks noGrp="1"/>
          </p:cNvGraphicFramePr>
          <p:nvPr>
            <p:ph idx="1"/>
          </p:nvPr>
        </p:nvGraphicFramePr>
        <p:xfrm>
          <a:off x="467544" y="908720"/>
          <a:ext cx="821848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challenges faced</a:t>
            </a:r>
            <a:endParaRPr lang="en-GB" dirty="0"/>
          </a:p>
        </p:txBody>
      </p:sp>
      <p:sp>
        <p:nvSpPr>
          <p:cNvPr id="3" name="Content Placeholder 2"/>
          <p:cNvSpPr>
            <a:spLocks noGrp="1"/>
          </p:cNvSpPr>
          <p:nvPr>
            <p:ph idx="1"/>
          </p:nvPr>
        </p:nvSpPr>
        <p:spPr>
          <a:xfrm>
            <a:off x="467544" y="908720"/>
            <a:ext cx="8218487" cy="4525963"/>
          </a:xfrm>
        </p:spPr>
        <p:txBody>
          <a:bodyPr/>
          <a:lstStyle/>
          <a:p>
            <a:r>
              <a:rPr lang="en-GB" sz="2000" dirty="0" smtClean="0"/>
              <a:t>46 Authorities from 29 countries responded to an INFE request for information about the extent to which they were </a:t>
            </a:r>
            <a:r>
              <a:rPr lang="en-GB" sz="2000" dirty="0" smtClean="0"/>
              <a:t>evaluating </a:t>
            </a:r>
            <a:r>
              <a:rPr lang="en-GB" sz="2000" dirty="0" smtClean="0"/>
              <a:t>and the challenges they faced; 28 authorities in 23 countries had evaluated</a:t>
            </a:r>
          </a:p>
          <a:p>
            <a:pPr>
              <a:buNone/>
            </a:pPr>
            <a:endParaRPr lang="en-GB" sz="2400" dirty="0" smtClean="0"/>
          </a:p>
          <a:p>
            <a:pPr>
              <a:buNone/>
            </a:pPr>
            <a:endParaRPr lang="en-GB" sz="2400" dirty="0" smtClean="0"/>
          </a:p>
        </p:txBody>
      </p:sp>
      <p:graphicFrame>
        <p:nvGraphicFramePr>
          <p:cNvPr id="4" name="Diagram 3"/>
          <p:cNvGraphicFramePr/>
          <p:nvPr/>
        </p:nvGraphicFramePr>
        <p:xfrm>
          <a:off x="323528" y="1628800"/>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7544" y="3212976"/>
            <a:ext cx="1728192" cy="1569660"/>
          </a:xfrm>
          <a:prstGeom prst="rect">
            <a:avLst/>
          </a:prstGeom>
          <a:noFill/>
        </p:spPr>
        <p:txBody>
          <a:bodyPr wrap="square" rtlCol="0">
            <a:spAutoFit/>
          </a:bodyPr>
          <a:lstStyle/>
          <a:p>
            <a:r>
              <a:rPr lang="en-GB" sz="2400" dirty="0" smtClean="0"/>
              <a:t>The most frequently faced challenges:</a:t>
            </a:r>
            <a:r>
              <a:rPr lang="en-GB" dirty="0" smtClean="0"/>
              <a:t>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765175"/>
          </a:xfrm>
        </p:spPr>
        <p:txBody>
          <a:bodyPr anchor="ctr"/>
          <a:lstStyle/>
          <a:p>
            <a:r>
              <a:rPr lang="en-GB" dirty="0" smtClean="0"/>
              <a:t>Evaluation research and tools</a:t>
            </a:r>
          </a:p>
        </p:txBody>
      </p:sp>
      <p:graphicFrame>
        <p:nvGraphicFramePr>
          <p:cNvPr id="6" name="Content Placeholder 5"/>
          <p:cNvGraphicFramePr>
            <a:graphicFrameLocks noGrp="1"/>
          </p:cNvGraphicFramePr>
          <p:nvPr>
            <p:ph idx="1"/>
          </p:nvPr>
        </p:nvGraphicFramePr>
        <p:xfrm>
          <a:off x="0" y="836713"/>
          <a:ext cx="486003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Slide Number Placeholder 4"/>
          <p:cNvSpPr>
            <a:spLocks noGrp="1"/>
          </p:cNvSpPr>
          <p:nvPr>
            <p:ph type="sldNum" sz="quarter" idx="12"/>
          </p:nvPr>
        </p:nvSpPr>
        <p:spPr>
          <a:noFill/>
        </p:spPr>
        <p:txBody>
          <a:bodyPr/>
          <a:lstStyle/>
          <a:p>
            <a:fld id="{0BEF7488-25BF-42AB-8DF9-7FC6013EE980}" type="slidenum">
              <a:rPr lang="en-GB"/>
              <a:pPr/>
              <a:t>7</a:t>
            </a:fld>
            <a:endParaRPr lang="en-GB"/>
          </a:p>
        </p:txBody>
      </p:sp>
      <p:pic>
        <p:nvPicPr>
          <p:cNvPr id="7" name="Content Placeholder 5" descr="GUIDE TO EVALUATING FINANCIAL EDUCATION PROGRAMMES_Formatted_NEW_VISUAL_IDENTITY_CoverPageONLY.jpg"/>
          <p:cNvPicPr>
            <a:picLocks noChangeAspect="1"/>
          </p:cNvPicPr>
          <p:nvPr/>
        </p:nvPicPr>
        <p:blipFill>
          <a:blip r:embed="rId8" cstate="print"/>
          <a:stretch>
            <a:fillRect/>
          </a:stretch>
        </p:blipFill>
        <p:spPr bwMode="auto">
          <a:xfrm rot="21088782">
            <a:off x="5013325" y="4260850"/>
            <a:ext cx="1535113" cy="2170113"/>
          </a:xfrm>
          <a:prstGeom prst="rect">
            <a:avLst/>
          </a:prstGeom>
          <a:noFill/>
          <a:ln w="9525">
            <a:solidFill>
              <a:schemeClr val="bg2"/>
            </a:solidFill>
            <a:miter lim="800000"/>
            <a:headEnd/>
            <a:tailEnd/>
          </a:ln>
          <a:effectLst>
            <a:outerShdw blurRad="292100" dist="139700" dir="2700000" algn="tl" rotWithShape="0">
              <a:srgbClr val="333333">
                <a:alpha val="65000"/>
              </a:srgbClr>
            </a:outerShdw>
          </a:effectLst>
        </p:spPr>
      </p:pic>
      <p:pic>
        <p:nvPicPr>
          <p:cNvPr id="8" name="Picture 7" descr="DETAILED GUIDE TO EVALUATING FINANCIAL EDUCATION PROGRAMMES_EN_Formatted_NEW_VIDUAL_IDENTITY_CoverPageONLY.jpg"/>
          <p:cNvPicPr>
            <a:picLocks noChangeAspect="1"/>
          </p:cNvPicPr>
          <p:nvPr/>
        </p:nvPicPr>
        <p:blipFill>
          <a:blip r:embed="rId9" cstate="print"/>
          <a:stretch>
            <a:fillRect/>
          </a:stretch>
        </p:blipFill>
        <p:spPr>
          <a:xfrm rot="16792484">
            <a:off x="6950075" y="4583113"/>
            <a:ext cx="2095500" cy="1619250"/>
          </a:xfrm>
          <a:prstGeom prst="rect">
            <a:avLst/>
          </a:prstGeom>
          <a:ln>
            <a:solidFill>
              <a:schemeClr val="bg2"/>
            </a:solidFill>
          </a:ln>
          <a:effectLst>
            <a:outerShdw blurRad="50800" dist="38100" dir="5400000" algn="t" rotWithShape="0">
              <a:prstClr val="black">
                <a:alpha val="45000"/>
              </a:prstClr>
            </a:outerShdw>
          </a:effectLst>
        </p:spPr>
      </p:pic>
      <p:pic>
        <p:nvPicPr>
          <p:cNvPr id="39944" name="Picture 8" descr="http://www.oecd.org/vgn/images/portal/cit_731/52/44/49180148finedefficiency150x200.jpg"/>
          <p:cNvPicPr>
            <a:picLocks noChangeAspect="1" noChangeArrowheads="1"/>
          </p:cNvPicPr>
          <p:nvPr/>
        </p:nvPicPr>
        <p:blipFill>
          <a:blip r:embed="rId10" cstate="print"/>
          <a:srcRect/>
          <a:stretch>
            <a:fillRect/>
          </a:stretch>
        </p:blipFill>
        <p:spPr bwMode="auto">
          <a:xfrm>
            <a:off x="5795963" y="836613"/>
            <a:ext cx="2386012" cy="3181350"/>
          </a:xfrm>
          <a:prstGeom prst="rect">
            <a:avLst/>
          </a:prstGeom>
          <a:noFill/>
          <a:ln>
            <a:solidFill>
              <a:schemeClr val="bg2"/>
            </a:solidFill>
          </a:ln>
          <a:effectLst>
            <a:outerShdw blurRad="50800" dist="50800" dir="5400000" algn="ctr" rotWithShape="0">
              <a:schemeClr val="bg2">
                <a:lumMod val="60000"/>
                <a:lumOff val="40000"/>
              </a:scheme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981075"/>
          </a:xfrm>
        </p:spPr>
        <p:txBody>
          <a:bodyPr/>
          <a:lstStyle/>
          <a:p>
            <a:r>
              <a:rPr lang="en-GB" sz="3200" dirty="0" smtClean="0">
                <a:solidFill>
                  <a:srgbClr val="0070C0"/>
                </a:solidFill>
              </a:rPr>
              <a:t> </a:t>
            </a:r>
            <a:r>
              <a:rPr lang="en-GB" sz="2800" dirty="0" smtClean="0">
                <a:solidFill>
                  <a:schemeClr val="bg1">
                    <a:lumMod val="50000"/>
                  </a:schemeClr>
                </a:solidFill>
              </a:rPr>
              <a:t>OECD-INFE Guide available online</a:t>
            </a:r>
          </a:p>
        </p:txBody>
      </p:sp>
      <p:pic>
        <p:nvPicPr>
          <p:cNvPr id="6" name="Content Placeholder 5" descr="GUIDE TO EVALUATING FINANCIAL EDUCATION PROGRAMMES_Formatted_NEW_VISUAL_IDENTITY_CoverPageONLY.jpg"/>
          <p:cNvPicPr>
            <a:picLocks noGrp="1" noChangeAspect="1"/>
          </p:cNvPicPr>
          <p:nvPr>
            <p:ph idx="1"/>
          </p:nvPr>
        </p:nvPicPr>
        <p:blipFill>
          <a:blip r:embed="rId2" cstate="print"/>
          <a:stretch>
            <a:fillRect/>
          </a:stretch>
        </p:blipFill>
        <p:spPr>
          <a:xfrm rot="21000000">
            <a:off x="747713" y="1670050"/>
            <a:ext cx="2436812" cy="3444875"/>
          </a:xfrm>
          <a:ln>
            <a:solidFill>
              <a:schemeClr val="bg2"/>
            </a:solidFill>
          </a:ln>
          <a:effectLst>
            <a:outerShdw blurRad="292100" dist="139700" dir="2700000" algn="tl" rotWithShape="0">
              <a:srgbClr val="333333">
                <a:alpha val="65000"/>
              </a:srgbClr>
            </a:outerShdw>
          </a:effectLst>
        </p:spPr>
      </p:pic>
      <p:sp>
        <p:nvSpPr>
          <p:cNvPr id="26627" name="Footer Placeholder 3"/>
          <p:cNvSpPr>
            <a:spLocks noGrp="1"/>
          </p:cNvSpPr>
          <p:nvPr>
            <p:ph type="ftr" sz="quarter" idx="11"/>
          </p:nvPr>
        </p:nvSpPr>
        <p:spPr>
          <a:noFill/>
        </p:spPr>
        <p:txBody>
          <a:bodyPr/>
          <a:lstStyle/>
          <a:p>
            <a:endParaRPr lang="en-GB"/>
          </a:p>
        </p:txBody>
      </p:sp>
      <p:sp>
        <p:nvSpPr>
          <p:cNvPr id="26628" name="Slide Number Placeholder 4"/>
          <p:cNvSpPr>
            <a:spLocks noGrp="1"/>
          </p:cNvSpPr>
          <p:nvPr>
            <p:ph type="sldNum" sz="quarter" idx="12"/>
          </p:nvPr>
        </p:nvSpPr>
        <p:spPr>
          <a:noFill/>
        </p:spPr>
        <p:txBody>
          <a:bodyPr/>
          <a:lstStyle/>
          <a:p>
            <a:fld id="{8652781C-C35C-4AF2-98E9-B3FB37CD2C69}" type="slidenum">
              <a:rPr lang="en-GB"/>
              <a:pPr/>
              <a:t>8</a:t>
            </a:fld>
            <a:endParaRPr lang="en-GB"/>
          </a:p>
        </p:txBody>
      </p:sp>
      <p:sp>
        <p:nvSpPr>
          <p:cNvPr id="9" name="TextBox 8"/>
          <p:cNvSpPr txBox="1"/>
          <p:nvPr/>
        </p:nvSpPr>
        <p:spPr>
          <a:xfrm>
            <a:off x="4716016" y="1556792"/>
            <a:ext cx="3744416" cy="3170099"/>
          </a:xfrm>
          <a:prstGeom prst="rect">
            <a:avLst/>
          </a:prstGeom>
          <a:noFill/>
        </p:spPr>
        <p:txBody>
          <a:bodyPr wrap="square" rtlCol="0">
            <a:spAutoFit/>
          </a:bodyPr>
          <a:lstStyle/>
          <a:p>
            <a:r>
              <a:rPr lang="en-GB" sz="2000" dirty="0" smtClean="0">
                <a:solidFill>
                  <a:srgbClr val="009900"/>
                </a:solidFill>
              </a:rPr>
              <a:t>Non-technical </a:t>
            </a:r>
            <a:r>
              <a:rPr lang="en-GB" sz="2000" i="1" dirty="0" smtClean="0">
                <a:solidFill>
                  <a:srgbClr val="009900"/>
                </a:solidFill>
              </a:rPr>
              <a:t>7 page </a:t>
            </a:r>
            <a:r>
              <a:rPr lang="en-GB" sz="2000" dirty="0" smtClean="0">
                <a:solidFill>
                  <a:srgbClr val="009900"/>
                </a:solidFill>
              </a:rPr>
              <a:t>guide, answering questions such as:</a:t>
            </a:r>
          </a:p>
          <a:p>
            <a:pPr>
              <a:buFont typeface="Arial" pitchFamily="34" charset="0"/>
              <a:buChar char="•"/>
            </a:pPr>
            <a:r>
              <a:rPr lang="en-GB" sz="2000" dirty="0" smtClean="0"/>
              <a:t>Why evaluate?</a:t>
            </a:r>
          </a:p>
          <a:p>
            <a:pPr>
              <a:buFont typeface="Arial" pitchFamily="34" charset="0"/>
              <a:buChar char="•"/>
            </a:pPr>
            <a:r>
              <a:rPr lang="en-GB" sz="2000" dirty="0" smtClean="0"/>
              <a:t>What types of questions will an evaluation answer?</a:t>
            </a:r>
          </a:p>
          <a:p>
            <a:r>
              <a:rPr lang="en-GB" sz="2000" dirty="0" smtClean="0">
                <a:solidFill>
                  <a:srgbClr val="009900"/>
                </a:solidFill>
              </a:rPr>
              <a:t>Providing guidance on:</a:t>
            </a:r>
          </a:p>
          <a:p>
            <a:pPr>
              <a:buFont typeface="Arial" pitchFamily="34" charset="0"/>
              <a:buChar char="•"/>
            </a:pPr>
            <a:r>
              <a:rPr lang="en-GB" sz="2000" dirty="0" smtClean="0"/>
              <a:t>The principles of a good evaluation</a:t>
            </a:r>
          </a:p>
          <a:p>
            <a:pPr>
              <a:buFont typeface="Arial" pitchFamily="34" charset="0"/>
              <a:buChar char="•"/>
            </a:pPr>
            <a:r>
              <a:rPr lang="en-GB" sz="2000" dirty="0" smtClean="0"/>
              <a:t>The key steps</a:t>
            </a:r>
          </a:p>
          <a:p>
            <a:pPr>
              <a:buFont typeface="Arial" pitchFamily="34" charset="0"/>
              <a:buChar char="•"/>
            </a:pPr>
            <a:r>
              <a:rPr lang="en-GB" sz="2000" dirty="0" smtClean="0"/>
              <a:t>Suggested methods</a:t>
            </a: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Detailed guidance also available online</a:t>
            </a:r>
            <a:endParaRPr lang="en-GB" sz="3200" dirty="0"/>
          </a:p>
        </p:txBody>
      </p:sp>
      <p:pic>
        <p:nvPicPr>
          <p:cNvPr id="4" name="Content Placeholder 3" descr="DETAILED GUIDE TO EVALUATING FINANCIAL EDUCATION PROGRAMMES_EN_Formatted_NEW_VIDUAL_IDENTITY_CoverPageONLY.jpg"/>
          <p:cNvPicPr>
            <a:picLocks noGrp="1" noChangeAspect="1"/>
          </p:cNvPicPr>
          <p:nvPr>
            <p:ph idx="1"/>
          </p:nvPr>
        </p:nvPicPr>
        <p:blipFill>
          <a:blip r:embed="rId2" cstate="print"/>
          <a:stretch>
            <a:fillRect/>
          </a:stretch>
        </p:blipFill>
        <p:spPr>
          <a:xfrm rot="600000">
            <a:off x="546280" y="2075627"/>
            <a:ext cx="3740727" cy="2892829"/>
          </a:xfrm>
          <a:prstGeom prst="rect">
            <a:avLst/>
          </a:prstGeom>
          <a:ln>
            <a:solidFill>
              <a:schemeClr val="bg2"/>
            </a:solidFill>
          </a:ln>
          <a:effectLst>
            <a:outerShdw blurRad="292100" dist="139700" dir="2700000" algn="tl" rotWithShape="0">
              <a:srgbClr val="333333">
                <a:alpha val="65000"/>
              </a:srgbClr>
            </a:outerShdw>
          </a:effectLst>
        </p:spPr>
      </p:pic>
      <p:sp>
        <p:nvSpPr>
          <p:cNvPr id="6" name="TextBox 5"/>
          <p:cNvSpPr txBox="1"/>
          <p:nvPr/>
        </p:nvSpPr>
        <p:spPr>
          <a:xfrm>
            <a:off x="5364088" y="1772816"/>
            <a:ext cx="3312368" cy="3416320"/>
          </a:xfrm>
          <a:prstGeom prst="rect">
            <a:avLst/>
          </a:prstGeom>
          <a:noFill/>
        </p:spPr>
        <p:txBody>
          <a:bodyPr wrap="square" rtlCol="0">
            <a:spAutoFit/>
          </a:bodyPr>
          <a:lstStyle/>
          <a:p>
            <a:r>
              <a:rPr lang="en-GB" i="1" dirty="0" smtClean="0">
                <a:solidFill>
                  <a:srgbClr val="009900"/>
                </a:solidFill>
              </a:rPr>
              <a:t>16 page</a:t>
            </a:r>
            <a:r>
              <a:rPr lang="en-GB" dirty="0" smtClean="0">
                <a:solidFill>
                  <a:srgbClr val="009900"/>
                </a:solidFill>
              </a:rPr>
              <a:t>, detailed guidance in non-technical language:</a:t>
            </a:r>
          </a:p>
          <a:p>
            <a:pPr>
              <a:buFont typeface="Arial" pitchFamily="34" charset="0"/>
              <a:buChar char="•"/>
            </a:pPr>
            <a:r>
              <a:rPr lang="en-GB" dirty="0" smtClean="0"/>
              <a:t>Information about the theory of change</a:t>
            </a:r>
          </a:p>
          <a:p>
            <a:pPr>
              <a:buFont typeface="Arial" pitchFamily="34" charset="0"/>
              <a:buChar char="•"/>
            </a:pPr>
            <a:r>
              <a:rPr lang="en-GB" dirty="0" smtClean="0"/>
              <a:t>Detailed guidance on the steps of evaluation</a:t>
            </a:r>
          </a:p>
          <a:p>
            <a:pPr>
              <a:buFont typeface="Arial" pitchFamily="34" charset="0"/>
              <a:buChar char="•"/>
            </a:pPr>
            <a:r>
              <a:rPr lang="en-GB" dirty="0" smtClean="0"/>
              <a:t>Information about analysis and interpretation of data</a:t>
            </a:r>
          </a:p>
          <a:p>
            <a:pPr>
              <a:buFont typeface="Arial" pitchFamily="34" charset="0"/>
              <a:buChar char="•"/>
            </a:pPr>
            <a:r>
              <a:rPr lang="en-GB" dirty="0" smtClean="0"/>
              <a:t>Reminders about reporting the results</a:t>
            </a:r>
          </a:p>
          <a:p>
            <a:pPr>
              <a:buFont typeface="Arial" pitchFamily="34" charset="0"/>
              <a:buChar char="•"/>
            </a:pPr>
            <a:r>
              <a:rPr lang="en-GB" dirty="0" smtClean="0"/>
              <a:t>Annex with information about additional resources</a:t>
            </a:r>
            <a:endParaRPr lang="en-GB" dirty="0"/>
          </a:p>
        </p:txBody>
      </p:sp>
    </p:spTree>
  </p:cSld>
  <p:clrMapOvr>
    <a:masterClrMapping/>
  </p:clrMapOvr>
</p:sld>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oecd_Eng_blue</Template>
  <TotalTime>358</TotalTime>
  <Words>1132</Words>
  <Application>Microsoft Office PowerPoint</Application>
  <PresentationFormat>On-screen Show (4:3)</PresentationFormat>
  <Paragraphs>153</Paragraphs>
  <Slides>16</Slides>
  <Notes>11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oecd_Eng_BD</vt:lpstr>
      <vt:lpstr>1_oecd_Eng_BD</vt:lpstr>
      <vt:lpstr>2_oecd_Eng_BD</vt:lpstr>
      <vt:lpstr>OECD/INFE Tools for evaluating financial education programmes</vt:lpstr>
      <vt:lpstr>Outline </vt:lpstr>
      <vt:lpstr>Terminology</vt:lpstr>
      <vt:lpstr>Motivation for focusing on evaluation</vt:lpstr>
      <vt:lpstr>Benefits for programme delivery</vt:lpstr>
      <vt:lpstr>The challenges faced</vt:lpstr>
      <vt:lpstr>Evaluation research and tools</vt:lpstr>
      <vt:lpstr> OECD-INFE Guide available online</vt:lpstr>
      <vt:lpstr>Detailed guidance also available online</vt:lpstr>
      <vt:lpstr>OECD INFE High-level Principles</vt:lpstr>
      <vt:lpstr>1. Evaluation: an essential element of FE programmes</vt:lpstr>
      <vt:lpstr>2. Budget for evaluation</vt:lpstr>
      <vt:lpstr>3. External evaluators: adding credibility, skills and experience</vt:lpstr>
      <vt:lpstr>4. Appropriate evaluation design</vt:lpstr>
      <vt:lpstr>5. Reporting</vt:lpstr>
      <vt:lpstr>Slide 16</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OECD/INFE evaluation principles and guides</dc:title>
  <dc:creator>Atkinson_A</dc:creator>
  <cp:lastModifiedBy>Anshanukriti</cp:lastModifiedBy>
  <cp:revision>61</cp:revision>
  <dcterms:created xsi:type="dcterms:W3CDTF">2012-06-14T13:24:48Z</dcterms:created>
  <dcterms:modified xsi:type="dcterms:W3CDTF">2013-03-05T03:53:22Z</dcterms:modified>
</cp:coreProperties>
</file>