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7" r:id="rId1"/>
  </p:sldMasterIdLst>
  <p:notesMasterIdLst>
    <p:notesMasterId r:id="rId21"/>
  </p:notesMasterIdLst>
  <p:handoutMasterIdLst>
    <p:handoutMasterId r:id="rId22"/>
  </p:handoutMasterIdLst>
  <p:sldIdLst>
    <p:sldId id="256" r:id="rId2"/>
    <p:sldId id="258" r:id="rId3"/>
    <p:sldId id="260" r:id="rId4"/>
    <p:sldId id="257" r:id="rId5"/>
    <p:sldId id="273" r:id="rId6"/>
    <p:sldId id="274" r:id="rId7"/>
    <p:sldId id="263" r:id="rId8"/>
    <p:sldId id="268" r:id="rId9"/>
    <p:sldId id="269" r:id="rId10"/>
    <p:sldId id="275" r:id="rId11"/>
    <p:sldId id="271" r:id="rId12"/>
    <p:sldId id="279" r:id="rId13"/>
    <p:sldId id="272" r:id="rId14"/>
    <p:sldId id="276" r:id="rId15"/>
    <p:sldId id="280" r:id="rId16"/>
    <p:sldId id="281" r:id="rId17"/>
    <p:sldId id="283" r:id="rId18"/>
    <p:sldId id="282" r:id="rId19"/>
    <p:sldId id="259" r:id="rId20"/>
  </p:sldIdLst>
  <p:sldSz cx="9144000" cy="6858000" type="screen4x3"/>
  <p:notesSz cx="6794500" cy="9931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essy_F" initials="M" lastIdx="9"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2629" autoAdjust="0"/>
  </p:normalViewPr>
  <p:slideViewPr>
    <p:cSldViewPr>
      <p:cViewPr varScale="1">
        <p:scale>
          <a:sx n="61" d="100"/>
          <a:sy n="61" d="100"/>
        </p:scale>
        <p:origin x="930"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C753F8D-494F-4253-B2AF-4167D702C6B9}" type="doc">
      <dgm:prSet loTypeId="urn:microsoft.com/office/officeart/2005/8/layout/balance1" loCatId="relationship" qsTypeId="urn:microsoft.com/office/officeart/2005/8/quickstyle/simple1" qsCatId="simple" csTypeId="urn:microsoft.com/office/officeart/2005/8/colors/accent1_2" csCatId="accent1" phldr="1"/>
      <dgm:spPr/>
      <dgm:t>
        <a:bodyPr/>
        <a:lstStyle/>
        <a:p>
          <a:endParaRPr lang="en-US"/>
        </a:p>
      </dgm:t>
    </dgm:pt>
    <dgm:pt modelId="{ADA0F00C-2293-4F86-A8DE-23D6EB956C02}">
      <dgm:prSet phldrT="[Text]"/>
      <dgm:spPr/>
      <dgm:t>
        <a:bodyPr/>
        <a:lstStyle/>
        <a:p>
          <a:r>
            <a:rPr lang="en-GB" b="1" dirty="0" smtClean="0"/>
            <a:t>Large international evidence from many sources/countries  Women have lower levels of financial knowledge</a:t>
          </a:r>
          <a:endParaRPr lang="en-US" b="1" dirty="0"/>
        </a:p>
      </dgm:t>
    </dgm:pt>
    <dgm:pt modelId="{6EBEA44F-1209-4494-9D34-5663C15D6FDF}" type="parTrans" cxnId="{D4981060-6F6F-4228-8475-036AE26074C5}">
      <dgm:prSet/>
      <dgm:spPr/>
      <dgm:t>
        <a:bodyPr/>
        <a:lstStyle/>
        <a:p>
          <a:endParaRPr lang="en-US"/>
        </a:p>
      </dgm:t>
    </dgm:pt>
    <dgm:pt modelId="{6878E434-8CD0-4DFE-8CF7-44121CC5D492}" type="sibTrans" cxnId="{D4981060-6F6F-4228-8475-036AE26074C5}">
      <dgm:prSet/>
      <dgm:spPr/>
      <dgm:t>
        <a:bodyPr/>
        <a:lstStyle/>
        <a:p>
          <a:endParaRPr lang="en-US"/>
        </a:p>
      </dgm:t>
    </dgm:pt>
    <dgm:pt modelId="{9880CB2A-B97F-489B-B780-EF9EA76BE7C0}">
      <dgm:prSet phldrT="[Text]" custT="1"/>
      <dgm:spPr/>
      <dgm:t>
        <a:bodyPr/>
        <a:lstStyle/>
        <a:p>
          <a:r>
            <a:rPr lang="en-US" sz="1600" dirty="0" smtClean="0"/>
            <a:t>Albania, Armenia, </a:t>
          </a:r>
          <a:r>
            <a:rPr lang="en-GB" sz="1600" dirty="0" smtClean="0"/>
            <a:t>Australia, Azerbaijan, </a:t>
          </a:r>
          <a:r>
            <a:rPr lang="en-US" sz="1600" dirty="0" smtClean="0"/>
            <a:t>British Virgin Islands, </a:t>
          </a:r>
          <a:r>
            <a:rPr lang="en-GB" sz="1600" dirty="0" smtClean="0"/>
            <a:t>Bulgaria, Canada, </a:t>
          </a:r>
          <a:r>
            <a:rPr lang="en-US" sz="1600" dirty="0" smtClean="0"/>
            <a:t>Czech Republic, Estonia, </a:t>
          </a:r>
          <a:r>
            <a:rPr lang="en-GB" sz="1600" dirty="0" smtClean="0"/>
            <a:t>Germany, India, </a:t>
          </a:r>
          <a:r>
            <a:rPr lang="en-US" sz="1600" dirty="0" smtClean="0"/>
            <a:t>Ireland, </a:t>
          </a:r>
          <a:endParaRPr lang="en-US" sz="1600" dirty="0"/>
        </a:p>
      </dgm:t>
    </dgm:pt>
    <dgm:pt modelId="{9641CAA9-9EB9-45DE-B39A-1AA0777789F9}" type="parTrans" cxnId="{F0AE9D17-FB34-4C84-8906-94B2736779F9}">
      <dgm:prSet/>
      <dgm:spPr/>
      <dgm:t>
        <a:bodyPr/>
        <a:lstStyle/>
        <a:p>
          <a:endParaRPr lang="en-US"/>
        </a:p>
      </dgm:t>
    </dgm:pt>
    <dgm:pt modelId="{2BDE4A43-66CE-4B59-8BB0-BE94640D9C08}" type="sibTrans" cxnId="{F0AE9D17-FB34-4C84-8906-94B2736779F9}">
      <dgm:prSet/>
      <dgm:spPr/>
      <dgm:t>
        <a:bodyPr/>
        <a:lstStyle/>
        <a:p>
          <a:endParaRPr lang="en-US"/>
        </a:p>
      </dgm:t>
    </dgm:pt>
    <dgm:pt modelId="{CEC37824-6B74-4DC3-AA9F-E12E87863EE0}">
      <dgm:prSet phldrT="[Text]" custT="1"/>
      <dgm:spPr/>
      <dgm:t>
        <a:bodyPr/>
        <a:lstStyle/>
        <a:p>
          <a:r>
            <a:rPr lang="en-GB" sz="1600" b="1" dirty="0" smtClean="0"/>
            <a:t>Gender differences are not significant in</a:t>
          </a:r>
          <a:br>
            <a:rPr lang="en-GB" sz="1600" b="1" dirty="0" smtClean="0"/>
          </a:br>
          <a:r>
            <a:rPr lang="en-GB" sz="1600" b="1" dirty="0" smtClean="0"/>
            <a:t> a minority of cases</a:t>
          </a:r>
          <a:endParaRPr lang="en-US" sz="1600" b="1" dirty="0"/>
        </a:p>
      </dgm:t>
    </dgm:pt>
    <dgm:pt modelId="{C7675E1B-25DF-4B10-A1FF-09D9ED27C365}" type="parTrans" cxnId="{63F0F11F-B370-4D17-908E-F4018DA25B9C}">
      <dgm:prSet/>
      <dgm:spPr/>
      <dgm:t>
        <a:bodyPr/>
        <a:lstStyle/>
        <a:p>
          <a:endParaRPr lang="en-US"/>
        </a:p>
      </dgm:t>
    </dgm:pt>
    <dgm:pt modelId="{74A2CE97-AF1E-4FD2-BB05-8623623654A9}" type="sibTrans" cxnId="{63F0F11F-B370-4D17-908E-F4018DA25B9C}">
      <dgm:prSet/>
      <dgm:spPr/>
      <dgm:t>
        <a:bodyPr/>
        <a:lstStyle/>
        <a:p>
          <a:endParaRPr lang="en-US"/>
        </a:p>
      </dgm:t>
    </dgm:pt>
    <dgm:pt modelId="{FFD8FFC2-78C7-4292-9D09-EE0C2D969D39}">
      <dgm:prSet phldrT="[Text]" custT="1"/>
      <dgm:spPr/>
      <dgm:t>
        <a:bodyPr/>
        <a:lstStyle/>
        <a:p>
          <a:r>
            <a:rPr lang="en-GB" sz="1600" dirty="0" smtClean="0"/>
            <a:t>East Germany, Hungary,  and Russia</a:t>
          </a:r>
          <a:endParaRPr lang="en-US" sz="1600" dirty="0"/>
        </a:p>
      </dgm:t>
    </dgm:pt>
    <dgm:pt modelId="{E8137B78-A196-40B4-9284-CBBA6D1BC759}" type="parTrans" cxnId="{21B6B12B-A962-47F8-B661-D73DB162EB83}">
      <dgm:prSet/>
      <dgm:spPr/>
      <dgm:t>
        <a:bodyPr/>
        <a:lstStyle/>
        <a:p>
          <a:endParaRPr lang="en-US"/>
        </a:p>
      </dgm:t>
    </dgm:pt>
    <dgm:pt modelId="{AFF459A4-36B3-45AD-997F-A8F0F31266F2}" type="sibTrans" cxnId="{21B6B12B-A962-47F8-B661-D73DB162EB83}">
      <dgm:prSet/>
      <dgm:spPr/>
      <dgm:t>
        <a:bodyPr/>
        <a:lstStyle/>
        <a:p>
          <a:endParaRPr lang="en-US"/>
        </a:p>
      </dgm:t>
    </dgm:pt>
    <dgm:pt modelId="{9CFB151F-5BB1-417D-9C1A-1DC31BB76BF2}">
      <dgm:prSet phldrT="[Text]" custT="1"/>
      <dgm:spPr/>
      <dgm:t>
        <a:bodyPr/>
        <a:lstStyle/>
        <a:p>
          <a:r>
            <a:rPr lang="en-GB" sz="1600" dirty="0" smtClean="0"/>
            <a:t>Italy, Jamaica, Japan, </a:t>
          </a:r>
          <a:r>
            <a:rPr lang="en-US" sz="1600" dirty="0" smtClean="0"/>
            <a:t>Malaysia, </a:t>
          </a:r>
          <a:r>
            <a:rPr lang="en-GB" sz="1600" dirty="0" smtClean="0"/>
            <a:t>Netherlands, New Zealand, </a:t>
          </a:r>
          <a:r>
            <a:rPr lang="en-US" sz="1600" dirty="0" smtClean="0"/>
            <a:t>Norway, Peru, Poland, </a:t>
          </a:r>
          <a:r>
            <a:rPr lang="en-GB" sz="1600" dirty="0" smtClean="0"/>
            <a:t>Portugal, </a:t>
          </a:r>
          <a:r>
            <a:rPr lang="en-US" sz="1600" dirty="0" smtClean="0"/>
            <a:t>South Africa, </a:t>
          </a:r>
          <a:r>
            <a:rPr lang="en-GB" sz="1600" dirty="0" smtClean="0"/>
            <a:t>Sweden, UK, US</a:t>
          </a:r>
          <a:endParaRPr lang="en-US" sz="1600" dirty="0" smtClean="0"/>
        </a:p>
      </dgm:t>
    </dgm:pt>
    <dgm:pt modelId="{2352151B-645A-4A2A-8007-EF2053C5D33B}" type="parTrans" cxnId="{38974B9C-C400-4618-8080-79696C821AB5}">
      <dgm:prSet/>
      <dgm:spPr/>
      <dgm:t>
        <a:bodyPr/>
        <a:lstStyle/>
        <a:p>
          <a:endParaRPr lang="en-US"/>
        </a:p>
      </dgm:t>
    </dgm:pt>
    <dgm:pt modelId="{200D5018-F9D4-4D74-A9DE-8AB64EA76B86}" type="sibTrans" cxnId="{38974B9C-C400-4618-8080-79696C821AB5}">
      <dgm:prSet/>
      <dgm:spPr/>
      <dgm:t>
        <a:bodyPr/>
        <a:lstStyle/>
        <a:p>
          <a:endParaRPr lang="en-US"/>
        </a:p>
      </dgm:t>
    </dgm:pt>
    <dgm:pt modelId="{F53B0296-F415-485E-B72D-6D8514F2A524}" type="pres">
      <dgm:prSet presAssocID="{3C753F8D-494F-4253-B2AF-4167D702C6B9}" presName="outerComposite" presStyleCnt="0">
        <dgm:presLayoutVars>
          <dgm:chMax val="2"/>
          <dgm:animLvl val="lvl"/>
          <dgm:resizeHandles val="exact"/>
        </dgm:presLayoutVars>
      </dgm:prSet>
      <dgm:spPr/>
      <dgm:t>
        <a:bodyPr/>
        <a:lstStyle/>
        <a:p>
          <a:endParaRPr lang="en-US"/>
        </a:p>
      </dgm:t>
    </dgm:pt>
    <dgm:pt modelId="{D010750F-859F-4E5A-9B33-164A5AA30C15}" type="pres">
      <dgm:prSet presAssocID="{3C753F8D-494F-4253-B2AF-4167D702C6B9}" presName="dummyMaxCanvas" presStyleCnt="0"/>
      <dgm:spPr/>
    </dgm:pt>
    <dgm:pt modelId="{76F4A914-4C63-46E3-813C-1B9A9F31EDED}" type="pres">
      <dgm:prSet presAssocID="{3C753F8D-494F-4253-B2AF-4167D702C6B9}" presName="parentComposite" presStyleCnt="0"/>
      <dgm:spPr/>
    </dgm:pt>
    <dgm:pt modelId="{5D9E4050-40DB-402A-88BA-1A53C9ABD270}" type="pres">
      <dgm:prSet presAssocID="{3C753F8D-494F-4253-B2AF-4167D702C6B9}" presName="parent1" presStyleLbl="alignAccFollowNode1" presStyleIdx="0" presStyleCnt="4" custScaleX="200859" custLinFactNeighborX="-32769">
        <dgm:presLayoutVars>
          <dgm:chMax val="4"/>
        </dgm:presLayoutVars>
      </dgm:prSet>
      <dgm:spPr/>
      <dgm:t>
        <a:bodyPr/>
        <a:lstStyle/>
        <a:p>
          <a:endParaRPr lang="en-US"/>
        </a:p>
      </dgm:t>
    </dgm:pt>
    <dgm:pt modelId="{912B44A0-4908-4C4D-B4AF-FAD4EB749B8D}" type="pres">
      <dgm:prSet presAssocID="{3C753F8D-494F-4253-B2AF-4167D702C6B9}" presName="parent2" presStyleLbl="alignAccFollowNode1" presStyleIdx="1" presStyleCnt="4" custScaleX="197644" custLinFactNeighborX="27668" custLinFactNeighborY="-4971">
        <dgm:presLayoutVars>
          <dgm:chMax val="4"/>
        </dgm:presLayoutVars>
      </dgm:prSet>
      <dgm:spPr/>
      <dgm:t>
        <a:bodyPr/>
        <a:lstStyle/>
        <a:p>
          <a:endParaRPr lang="en-US"/>
        </a:p>
      </dgm:t>
    </dgm:pt>
    <dgm:pt modelId="{02ABD24A-E262-4E7F-B594-D8C55313E59E}" type="pres">
      <dgm:prSet presAssocID="{3C753F8D-494F-4253-B2AF-4167D702C6B9}" presName="childrenComposite" presStyleCnt="0"/>
      <dgm:spPr/>
    </dgm:pt>
    <dgm:pt modelId="{8D925A5B-D0BF-4BA2-84BC-EF6555F5F4AC}" type="pres">
      <dgm:prSet presAssocID="{3C753F8D-494F-4253-B2AF-4167D702C6B9}" presName="dummyMaxCanvas_ChildArea" presStyleCnt="0"/>
      <dgm:spPr/>
    </dgm:pt>
    <dgm:pt modelId="{01247909-0688-47E4-B735-1D2713FD6464}" type="pres">
      <dgm:prSet presAssocID="{3C753F8D-494F-4253-B2AF-4167D702C6B9}" presName="fulcrum" presStyleLbl="alignAccFollowNode1" presStyleIdx="2" presStyleCnt="4"/>
      <dgm:spPr/>
    </dgm:pt>
    <dgm:pt modelId="{4EB3661A-E4BB-4911-B028-F8A8D6A534D8}" type="pres">
      <dgm:prSet presAssocID="{3C753F8D-494F-4253-B2AF-4167D702C6B9}" presName="balance_21" presStyleLbl="alignAccFollowNode1" presStyleIdx="3" presStyleCnt="4" custScaleX="181585">
        <dgm:presLayoutVars>
          <dgm:bulletEnabled val="1"/>
        </dgm:presLayoutVars>
      </dgm:prSet>
      <dgm:spPr/>
    </dgm:pt>
    <dgm:pt modelId="{9A958CCE-ABB9-400B-BA85-316C03A12F5D}" type="pres">
      <dgm:prSet presAssocID="{3C753F8D-494F-4253-B2AF-4167D702C6B9}" presName="left_21_1" presStyleLbl="node1" presStyleIdx="0" presStyleCnt="3" custScaleX="218135" custScaleY="102570">
        <dgm:presLayoutVars>
          <dgm:bulletEnabled val="1"/>
        </dgm:presLayoutVars>
      </dgm:prSet>
      <dgm:spPr/>
      <dgm:t>
        <a:bodyPr/>
        <a:lstStyle/>
        <a:p>
          <a:endParaRPr lang="en-US"/>
        </a:p>
      </dgm:t>
    </dgm:pt>
    <dgm:pt modelId="{00BA0D97-6131-4D8B-A26D-D33170594C18}" type="pres">
      <dgm:prSet presAssocID="{3C753F8D-494F-4253-B2AF-4167D702C6B9}" presName="left_21_2" presStyleLbl="node1" presStyleIdx="1" presStyleCnt="3" custScaleX="216437" custScaleY="106504">
        <dgm:presLayoutVars>
          <dgm:bulletEnabled val="1"/>
        </dgm:presLayoutVars>
      </dgm:prSet>
      <dgm:spPr/>
      <dgm:t>
        <a:bodyPr/>
        <a:lstStyle/>
        <a:p>
          <a:endParaRPr lang="en-US"/>
        </a:p>
      </dgm:t>
    </dgm:pt>
    <dgm:pt modelId="{3717E050-D8F7-404B-A5CC-07082225B336}" type="pres">
      <dgm:prSet presAssocID="{3C753F8D-494F-4253-B2AF-4167D702C6B9}" presName="right_21_1" presStyleLbl="node1" presStyleIdx="2" presStyleCnt="3" custScaleY="85850" custLinFactNeighborX="30057" custLinFactNeighborY="-1805">
        <dgm:presLayoutVars>
          <dgm:bulletEnabled val="1"/>
        </dgm:presLayoutVars>
      </dgm:prSet>
      <dgm:spPr/>
      <dgm:t>
        <a:bodyPr/>
        <a:lstStyle/>
        <a:p>
          <a:endParaRPr lang="en-US"/>
        </a:p>
      </dgm:t>
    </dgm:pt>
  </dgm:ptLst>
  <dgm:cxnLst>
    <dgm:cxn modelId="{CFC0DDDB-AFB5-4BF1-8D62-F4E93B10569B}" type="presOf" srcId="{3C753F8D-494F-4253-B2AF-4167D702C6B9}" destId="{F53B0296-F415-485E-B72D-6D8514F2A524}" srcOrd="0" destOrd="0" presId="urn:microsoft.com/office/officeart/2005/8/layout/balance1"/>
    <dgm:cxn modelId="{D4981060-6F6F-4228-8475-036AE26074C5}" srcId="{3C753F8D-494F-4253-B2AF-4167D702C6B9}" destId="{ADA0F00C-2293-4F86-A8DE-23D6EB956C02}" srcOrd="0" destOrd="0" parTransId="{6EBEA44F-1209-4494-9D34-5663C15D6FDF}" sibTransId="{6878E434-8CD0-4DFE-8CF7-44121CC5D492}"/>
    <dgm:cxn modelId="{484FF77D-89EC-4FB5-BCF6-28B1AF4CE668}" type="presOf" srcId="{ADA0F00C-2293-4F86-A8DE-23D6EB956C02}" destId="{5D9E4050-40DB-402A-88BA-1A53C9ABD270}" srcOrd="0" destOrd="0" presId="urn:microsoft.com/office/officeart/2005/8/layout/balance1"/>
    <dgm:cxn modelId="{9F776B27-F6F9-444A-BD0C-3D3153B6B37C}" type="presOf" srcId="{9880CB2A-B97F-489B-B780-EF9EA76BE7C0}" destId="{00BA0D97-6131-4D8B-A26D-D33170594C18}" srcOrd="0" destOrd="0" presId="urn:microsoft.com/office/officeart/2005/8/layout/balance1"/>
    <dgm:cxn modelId="{63F0F11F-B370-4D17-908E-F4018DA25B9C}" srcId="{3C753F8D-494F-4253-B2AF-4167D702C6B9}" destId="{CEC37824-6B74-4DC3-AA9F-E12E87863EE0}" srcOrd="1" destOrd="0" parTransId="{C7675E1B-25DF-4B10-A1FF-09D9ED27C365}" sibTransId="{74A2CE97-AF1E-4FD2-BB05-8623623654A9}"/>
    <dgm:cxn modelId="{21B6B12B-A962-47F8-B661-D73DB162EB83}" srcId="{CEC37824-6B74-4DC3-AA9F-E12E87863EE0}" destId="{FFD8FFC2-78C7-4292-9D09-EE0C2D969D39}" srcOrd="0" destOrd="0" parTransId="{E8137B78-A196-40B4-9284-CBBA6D1BC759}" sibTransId="{AFF459A4-36B3-45AD-997F-A8F0F31266F2}"/>
    <dgm:cxn modelId="{F270DF19-5457-4D0F-8444-D1F312304E66}" type="presOf" srcId="{CEC37824-6B74-4DC3-AA9F-E12E87863EE0}" destId="{912B44A0-4908-4C4D-B4AF-FAD4EB749B8D}" srcOrd="0" destOrd="0" presId="urn:microsoft.com/office/officeart/2005/8/layout/balance1"/>
    <dgm:cxn modelId="{22B913C8-60EB-47D4-8BB1-D122E523D09D}" type="presOf" srcId="{FFD8FFC2-78C7-4292-9D09-EE0C2D969D39}" destId="{3717E050-D8F7-404B-A5CC-07082225B336}" srcOrd="0" destOrd="0" presId="urn:microsoft.com/office/officeart/2005/8/layout/balance1"/>
    <dgm:cxn modelId="{F0AE9D17-FB34-4C84-8906-94B2736779F9}" srcId="{ADA0F00C-2293-4F86-A8DE-23D6EB956C02}" destId="{9880CB2A-B97F-489B-B780-EF9EA76BE7C0}" srcOrd="1" destOrd="0" parTransId="{9641CAA9-9EB9-45DE-B39A-1AA0777789F9}" sibTransId="{2BDE4A43-66CE-4B59-8BB0-BE94640D9C08}"/>
    <dgm:cxn modelId="{38974B9C-C400-4618-8080-79696C821AB5}" srcId="{ADA0F00C-2293-4F86-A8DE-23D6EB956C02}" destId="{9CFB151F-5BB1-417D-9C1A-1DC31BB76BF2}" srcOrd="0" destOrd="0" parTransId="{2352151B-645A-4A2A-8007-EF2053C5D33B}" sibTransId="{200D5018-F9D4-4D74-A9DE-8AB64EA76B86}"/>
    <dgm:cxn modelId="{95496212-7BAA-475B-B101-8A0356413E8B}" type="presOf" srcId="{9CFB151F-5BB1-417D-9C1A-1DC31BB76BF2}" destId="{9A958CCE-ABB9-400B-BA85-316C03A12F5D}" srcOrd="0" destOrd="0" presId="urn:microsoft.com/office/officeart/2005/8/layout/balance1"/>
    <dgm:cxn modelId="{5A22532F-36C9-48F1-B7E6-F2823DDB6E63}" type="presParOf" srcId="{F53B0296-F415-485E-B72D-6D8514F2A524}" destId="{D010750F-859F-4E5A-9B33-164A5AA30C15}" srcOrd="0" destOrd="0" presId="urn:microsoft.com/office/officeart/2005/8/layout/balance1"/>
    <dgm:cxn modelId="{D9506D03-8EFF-4C22-B3E0-654448D0E939}" type="presParOf" srcId="{F53B0296-F415-485E-B72D-6D8514F2A524}" destId="{76F4A914-4C63-46E3-813C-1B9A9F31EDED}" srcOrd="1" destOrd="0" presId="urn:microsoft.com/office/officeart/2005/8/layout/balance1"/>
    <dgm:cxn modelId="{84E35C2E-9B48-488F-BDC5-3B4DDB920F9A}" type="presParOf" srcId="{76F4A914-4C63-46E3-813C-1B9A9F31EDED}" destId="{5D9E4050-40DB-402A-88BA-1A53C9ABD270}" srcOrd="0" destOrd="0" presId="urn:microsoft.com/office/officeart/2005/8/layout/balance1"/>
    <dgm:cxn modelId="{9B556EF0-BB34-455C-8237-BACCCFB22F64}" type="presParOf" srcId="{76F4A914-4C63-46E3-813C-1B9A9F31EDED}" destId="{912B44A0-4908-4C4D-B4AF-FAD4EB749B8D}" srcOrd="1" destOrd="0" presId="urn:microsoft.com/office/officeart/2005/8/layout/balance1"/>
    <dgm:cxn modelId="{BAA66429-678D-4684-8B9D-057276523271}" type="presParOf" srcId="{F53B0296-F415-485E-B72D-6D8514F2A524}" destId="{02ABD24A-E262-4E7F-B594-D8C55313E59E}" srcOrd="2" destOrd="0" presId="urn:microsoft.com/office/officeart/2005/8/layout/balance1"/>
    <dgm:cxn modelId="{223E0294-B43F-4DA7-BEFE-92517BF8F144}" type="presParOf" srcId="{02ABD24A-E262-4E7F-B594-D8C55313E59E}" destId="{8D925A5B-D0BF-4BA2-84BC-EF6555F5F4AC}" srcOrd="0" destOrd="0" presId="urn:microsoft.com/office/officeart/2005/8/layout/balance1"/>
    <dgm:cxn modelId="{D065BAE7-4A9A-40CA-B3F1-3F0CB80AFACF}" type="presParOf" srcId="{02ABD24A-E262-4E7F-B594-D8C55313E59E}" destId="{01247909-0688-47E4-B735-1D2713FD6464}" srcOrd="1" destOrd="0" presId="urn:microsoft.com/office/officeart/2005/8/layout/balance1"/>
    <dgm:cxn modelId="{9CE03311-C635-4CA6-A7ED-B77129560B08}" type="presParOf" srcId="{02ABD24A-E262-4E7F-B594-D8C55313E59E}" destId="{4EB3661A-E4BB-4911-B028-F8A8D6A534D8}" srcOrd="2" destOrd="0" presId="urn:microsoft.com/office/officeart/2005/8/layout/balance1"/>
    <dgm:cxn modelId="{3C754742-E6A1-4B5A-B211-3A5A7AE267A6}" type="presParOf" srcId="{02ABD24A-E262-4E7F-B594-D8C55313E59E}" destId="{9A958CCE-ABB9-400B-BA85-316C03A12F5D}" srcOrd="3" destOrd="0" presId="urn:microsoft.com/office/officeart/2005/8/layout/balance1"/>
    <dgm:cxn modelId="{0AABA2D6-E7C0-4C34-A7D2-A7915B08F4A5}" type="presParOf" srcId="{02ABD24A-E262-4E7F-B594-D8C55313E59E}" destId="{00BA0D97-6131-4D8B-A26D-D33170594C18}" srcOrd="4" destOrd="0" presId="urn:microsoft.com/office/officeart/2005/8/layout/balance1"/>
    <dgm:cxn modelId="{84C6F938-C46B-485C-A62F-59ECE96BF38F}" type="presParOf" srcId="{02ABD24A-E262-4E7F-B594-D8C55313E59E}" destId="{3717E050-D8F7-404B-A5CC-07082225B336}" srcOrd="5" destOrd="0" presId="urn:microsoft.com/office/officeart/2005/8/layout/balance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1249182-2493-4D39-B2AA-EA62738397E9}" type="doc">
      <dgm:prSet loTypeId="urn:microsoft.com/office/officeart/2005/8/layout/arrow5" loCatId="process" qsTypeId="urn:microsoft.com/office/officeart/2005/8/quickstyle/simple1" qsCatId="simple" csTypeId="urn:microsoft.com/office/officeart/2005/8/colors/accent1_2" csCatId="accent1" phldr="1"/>
      <dgm:spPr/>
      <dgm:t>
        <a:bodyPr/>
        <a:lstStyle/>
        <a:p>
          <a:endParaRPr lang="en-US"/>
        </a:p>
      </dgm:t>
    </dgm:pt>
    <dgm:pt modelId="{526C8C9D-5BF5-4099-8146-808736147AD4}">
      <dgm:prSet phldrT="[Text]"/>
      <dgm:spPr/>
      <dgm:t>
        <a:bodyPr vert="vert270"/>
        <a:lstStyle/>
        <a:p>
          <a:r>
            <a:rPr lang="en-GB" dirty="0" smtClean="0">
              <a:solidFill>
                <a:schemeClr val="bg1"/>
              </a:solidFill>
            </a:rPr>
            <a:t>But some attitudes are likely to be conducive to more prudent behaviour</a:t>
          </a:r>
          <a:endParaRPr lang="en-US" dirty="0"/>
        </a:p>
      </dgm:t>
    </dgm:pt>
    <dgm:pt modelId="{D120B6EA-2677-4CD7-9167-9FA8622DBB9C}" type="parTrans" cxnId="{6EEAD34B-3ACD-40FA-9C29-49ED31AAA9D4}">
      <dgm:prSet/>
      <dgm:spPr/>
      <dgm:t>
        <a:bodyPr/>
        <a:lstStyle/>
        <a:p>
          <a:endParaRPr lang="en-US"/>
        </a:p>
      </dgm:t>
    </dgm:pt>
    <dgm:pt modelId="{D71330DD-EF72-4867-B4D4-F8D2FC978716}" type="sibTrans" cxnId="{6EEAD34B-3ACD-40FA-9C29-49ED31AAA9D4}">
      <dgm:prSet/>
      <dgm:spPr/>
      <dgm:t>
        <a:bodyPr/>
        <a:lstStyle/>
        <a:p>
          <a:endParaRPr lang="en-US"/>
        </a:p>
      </dgm:t>
    </dgm:pt>
    <dgm:pt modelId="{6C8576B8-B955-4E2F-B937-D45E6B4DF83C}">
      <dgm:prSet phldrT="[Text]" custT="1"/>
      <dgm:spPr/>
      <dgm:t>
        <a:bodyPr vert="vert270"/>
        <a:lstStyle/>
        <a:p>
          <a:r>
            <a:rPr lang="en-GB" sz="1800" dirty="0" smtClean="0">
              <a:solidFill>
                <a:schemeClr val="bg1"/>
              </a:solidFill>
            </a:rPr>
            <a:t>Some attitudes may hamper women’s ability to deal </a:t>
          </a:r>
          <a:r>
            <a:rPr lang="en-GB" sz="1800" dirty="0" smtClean="0">
              <a:solidFill>
                <a:schemeClr val="bg1"/>
              </a:solidFill>
            </a:rPr>
            <a:t>effectively with </a:t>
          </a:r>
          <a:r>
            <a:rPr lang="en-GB" sz="1800" dirty="0" smtClean="0">
              <a:solidFill>
                <a:schemeClr val="bg1"/>
              </a:solidFill>
            </a:rPr>
            <a:t>financial issues</a:t>
          </a:r>
          <a:endParaRPr lang="en-US" sz="1800" dirty="0"/>
        </a:p>
      </dgm:t>
    </dgm:pt>
    <dgm:pt modelId="{03EF4007-BD5E-4C96-BDED-E143F4441F41}" type="sibTrans" cxnId="{A4FE1EC1-8EEE-4903-9663-798316A22394}">
      <dgm:prSet/>
      <dgm:spPr/>
      <dgm:t>
        <a:bodyPr/>
        <a:lstStyle/>
        <a:p>
          <a:endParaRPr lang="en-US"/>
        </a:p>
      </dgm:t>
    </dgm:pt>
    <dgm:pt modelId="{C2B6B0D0-ABA1-4C81-BAB3-A2B78A6FC3AC}" type="parTrans" cxnId="{A4FE1EC1-8EEE-4903-9663-798316A22394}">
      <dgm:prSet/>
      <dgm:spPr/>
      <dgm:t>
        <a:bodyPr/>
        <a:lstStyle/>
        <a:p>
          <a:endParaRPr lang="en-US"/>
        </a:p>
      </dgm:t>
    </dgm:pt>
    <dgm:pt modelId="{8837BF11-5794-4544-BA17-229E0E9BF8E5}" type="pres">
      <dgm:prSet presAssocID="{51249182-2493-4D39-B2AA-EA62738397E9}" presName="diagram" presStyleCnt="0">
        <dgm:presLayoutVars>
          <dgm:dir/>
          <dgm:resizeHandles val="exact"/>
        </dgm:presLayoutVars>
      </dgm:prSet>
      <dgm:spPr/>
      <dgm:t>
        <a:bodyPr/>
        <a:lstStyle/>
        <a:p>
          <a:endParaRPr lang="en-US"/>
        </a:p>
      </dgm:t>
    </dgm:pt>
    <dgm:pt modelId="{DFE51A7C-8FE1-4EBA-B4E2-62FB692CF715}" type="pres">
      <dgm:prSet presAssocID="{6C8576B8-B955-4E2F-B937-D45E6B4DF83C}" presName="arrow" presStyleLbl="node1" presStyleIdx="0" presStyleCnt="2" custAng="5400000" custScaleX="93273" custScaleY="51921" custRadScaleRad="142972" custRadScaleInc="14525">
        <dgm:presLayoutVars>
          <dgm:bulletEnabled val="1"/>
        </dgm:presLayoutVars>
      </dgm:prSet>
      <dgm:spPr>
        <a:prstGeom prst="downArrow">
          <a:avLst/>
        </a:prstGeom>
      </dgm:spPr>
      <dgm:t>
        <a:bodyPr/>
        <a:lstStyle/>
        <a:p>
          <a:endParaRPr lang="en-US"/>
        </a:p>
      </dgm:t>
    </dgm:pt>
    <dgm:pt modelId="{B575C568-58A7-4046-9C31-4CD9765FD3B5}" type="pres">
      <dgm:prSet presAssocID="{526C8C9D-5BF5-4099-8146-808736147AD4}" presName="arrow" presStyleLbl="node1" presStyleIdx="1" presStyleCnt="2" custAng="5400000" custScaleX="90303" custScaleY="52686" custRadScaleRad="121268" custRadScaleInc="-19140">
        <dgm:presLayoutVars>
          <dgm:bulletEnabled val="1"/>
        </dgm:presLayoutVars>
      </dgm:prSet>
      <dgm:spPr/>
      <dgm:t>
        <a:bodyPr/>
        <a:lstStyle/>
        <a:p>
          <a:endParaRPr lang="en-US"/>
        </a:p>
      </dgm:t>
    </dgm:pt>
  </dgm:ptLst>
  <dgm:cxnLst>
    <dgm:cxn modelId="{D75457EE-582E-43BE-B864-5F841EE5D110}" type="presOf" srcId="{51249182-2493-4D39-B2AA-EA62738397E9}" destId="{8837BF11-5794-4544-BA17-229E0E9BF8E5}" srcOrd="0" destOrd="0" presId="urn:microsoft.com/office/officeart/2005/8/layout/arrow5"/>
    <dgm:cxn modelId="{937DF70B-3958-4E02-85C3-9DDC6A4D60F5}" type="presOf" srcId="{6C8576B8-B955-4E2F-B937-D45E6B4DF83C}" destId="{DFE51A7C-8FE1-4EBA-B4E2-62FB692CF715}" srcOrd="0" destOrd="0" presId="urn:microsoft.com/office/officeart/2005/8/layout/arrow5"/>
    <dgm:cxn modelId="{B1637BAD-21B0-42D8-B7BA-5D64BA253E8B}" type="presOf" srcId="{526C8C9D-5BF5-4099-8146-808736147AD4}" destId="{B575C568-58A7-4046-9C31-4CD9765FD3B5}" srcOrd="0" destOrd="0" presId="urn:microsoft.com/office/officeart/2005/8/layout/arrow5"/>
    <dgm:cxn modelId="{A4FE1EC1-8EEE-4903-9663-798316A22394}" srcId="{51249182-2493-4D39-B2AA-EA62738397E9}" destId="{6C8576B8-B955-4E2F-B937-D45E6B4DF83C}" srcOrd="0" destOrd="0" parTransId="{C2B6B0D0-ABA1-4C81-BAB3-A2B78A6FC3AC}" sibTransId="{03EF4007-BD5E-4C96-BDED-E143F4441F41}"/>
    <dgm:cxn modelId="{6EEAD34B-3ACD-40FA-9C29-49ED31AAA9D4}" srcId="{51249182-2493-4D39-B2AA-EA62738397E9}" destId="{526C8C9D-5BF5-4099-8146-808736147AD4}" srcOrd="1" destOrd="0" parTransId="{D120B6EA-2677-4CD7-9167-9FA8622DBB9C}" sibTransId="{D71330DD-EF72-4867-B4D4-F8D2FC978716}"/>
    <dgm:cxn modelId="{76E8EDA8-739D-45AD-90AC-5A46E29086DB}" type="presParOf" srcId="{8837BF11-5794-4544-BA17-229E0E9BF8E5}" destId="{DFE51A7C-8FE1-4EBA-B4E2-62FB692CF715}" srcOrd="0" destOrd="0" presId="urn:microsoft.com/office/officeart/2005/8/layout/arrow5"/>
    <dgm:cxn modelId="{6273317C-AAAB-4A04-A061-329666F546BB}" type="presParOf" srcId="{8837BF11-5794-4544-BA17-229E0E9BF8E5}" destId="{B575C568-58A7-4046-9C31-4CD9765FD3B5}" srcOrd="1" destOrd="0" presId="urn:microsoft.com/office/officeart/2005/8/layout/arrow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D2F74B3-E93A-4659-9EE0-7CC2A7C0F624}"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C5274978-C5A0-4F74-8AF2-B11528BC4130}">
      <dgm:prSet phldrT="[Text]"/>
      <dgm:spPr/>
      <dgm:t>
        <a:bodyPr/>
        <a:lstStyle/>
        <a:p>
          <a:r>
            <a:rPr lang="en-GB" smtClean="0"/>
            <a:t>Young / Elderly women </a:t>
          </a:r>
          <a:endParaRPr lang="en-US"/>
        </a:p>
      </dgm:t>
    </dgm:pt>
    <dgm:pt modelId="{60F463F3-4F31-465B-9833-7DE6E34C599C}" type="parTrans" cxnId="{E4F03F95-4E3C-4434-A44E-901D543ABF88}">
      <dgm:prSet/>
      <dgm:spPr/>
      <dgm:t>
        <a:bodyPr/>
        <a:lstStyle/>
        <a:p>
          <a:endParaRPr lang="en-US"/>
        </a:p>
      </dgm:t>
    </dgm:pt>
    <dgm:pt modelId="{6D9D41BD-2188-44D4-AAB1-F4BCF16D76F9}" type="sibTrans" cxnId="{E4F03F95-4E3C-4434-A44E-901D543ABF88}">
      <dgm:prSet/>
      <dgm:spPr/>
      <dgm:t>
        <a:bodyPr/>
        <a:lstStyle/>
        <a:p>
          <a:endParaRPr lang="en-US"/>
        </a:p>
      </dgm:t>
    </dgm:pt>
    <dgm:pt modelId="{D943CA2F-BD3D-490F-8B62-88561F15BBEB}">
      <dgm:prSet phldrT="[Text]"/>
      <dgm:spPr/>
      <dgm:t>
        <a:bodyPr/>
        <a:lstStyle/>
        <a:p>
          <a:r>
            <a:rPr lang="en-GB" dirty="0" smtClean="0"/>
            <a:t>Financial </a:t>
          </a:r>
          <a:r>
            <a:rPr lang="en-GB" dirty="0" smtClean="0"/>
            <a:t>education for middle-age and elderly </a:t>
          </a:r>
          <a:r>
            <a:rPr lang="en-GB" dirty="0" smtClean="0"/>
            <a:t>women in </a:t>
          </a:r>
          <a:r>
            <a:rPr lang="en-GB" b="1" dirty="0" smtClean="0"/>
            <a:t>Japan</a:t>
          </a:r>
          <a:endParaRPr lang="en-US" dirty="0"/>
        </a:p>
      </dgm:t>
    </dgm:pt>
    <dgm:pt modelId="{56DA8004-51F4-436D-9E4C-BD3DAA6AEECA}" type="parTrans" cxnId="{5020522D-595B-47D6-A605-5858B7DF5262}">
      <dgm:prSet/>
      <dgm:spPr/>
      <dgm:t>
        <a:bodyPr/>
        <a:lstStyle/>
        <a:p>
          <a:endParaRPr lang="en-US"/>
        </a:p>
      </dgm:t>
    </dgm:pt>
    <dgm:pt modelId="{5E6A1A01-E2B8-4F97-BFD0-75DF62E58EE2}" type="sibTrans" cxnId="{5020522D-595B-47D6-A605-5858B7DF5262}">
      <dgm:prSet/>
      <dgm:spPr/>
      <dgm:t>
        <a:bodyPr/>
        <a:lstStyle/>
        <a:p>
          <a:endParaRPr lang="en-US"/>
        </a:p>
      </dgm:t>
    </dgm:pt>
    <dgm:pt modelId="{FAB2FAF8-3EAB-4F39-B228-AEB1AF153C10}">
      <dgm:prSet phldrT="[Text]"/>
      <dgm:spPr/>
      <dgm:t>
        <a:bodyPr/>
        <a:lstStyle/>
        <a:p>
          <a:r>
            <a:rPr lang="en-GB" dirty="0" smtClean="0"/>
            <a:t>Low income /marginalised</a:t>
          </a:r>
          <a:endParaRPr lang="en-US" dirty="0"/>
        </a:p>
      </dgm:t>
    </dgm:pt>
    <dgm:pt modelId="{8C3A9E2E-AC02-45F9-A4C9-C1D983EB20B2}" type="parTrans" cxnId="{881499D4-415A-41AD-B512-3A7E9E739285}">
      <dgm:prSet/>
      <dgm:spPr/>
      <dgm:t>
        <a:bodyPr/>
        <a:lstStyle/>
        <a:p>
          <a:endParaRPr lang="en-US"/>
        </a:p>
      </dgm:t>
    </dgm:pt>
    <dgm:pt modelId="{2FF46894-FD6E-482B-B2AD-F05946BB5E80}" type="sibTrans" cxnId="{881499D4-415A-41AD-B512-3A7E9E739285}">
      <dgm:prSet/>
      <dgm:spPr/>
      <dgm:t>
        <a:bodyPr/>
        <a:lstStyle/>
        <a:p>
          <a:endParaRPr lang="en-US"/>
        </a:p>
      </dgm:t>
    </dgm:pt>
    <dgm:pt modelId="{A00B56C5-2CA0-4C2D-8A8F-0BEC35368110}">
      <dgm:prSet phldrT="[Text]"/>
      <dgm:spPr/>
      <dgm:t>
        <a:bodyPr/>
        <a:lstStyle/>
        <a:p>
          <a:r>
            <a:rPr lang="en-GB" dirty="0" smtClean="0"/>
            <a:t>Financial </a:t>
          </a:r>
          <a:r>
            <a:rPr lang="en-GB" dirty="0" smtClean="0"/>
            <a:t>education for illiterate or semi-literate women in rural areas of </a:t>
          </a:r>
          <a:r>
            <a:rPr lang="en-GB" b="1" dirty="0" smtClean="0"/>
            <a:t>India</a:t>
          </a:r>
          <a:r>
            <a:rPr lang="en-GB" dirty="0" smtClean="0"/>
            <a:t> </a:t>
          </a:r>
          <a:endParaRPr lang="en-US" dirty="0"/>
        </a:p>
      </dgm:t>
    </dgm:pt>
    <dgm:pt modelId="{DF101FF7-3C54-4518-B758-5F2EA5247DC4}" type="parTrans" cxnId="{EAC1B60D-5844-4387-B04F-2134E2B2EA51}">
      <dgm:prSet/>
      <dgm:spPr/>
      <dgm:t>
        <a:bodyPr/>
        <a:lstStyle/>
        <a:p>
          <a:endParaRPr lang="en-US"/>
        </a:p>
      </dgm:t>
    </dgm:pt>
    <dgm:pt modelId="{A5A99F61-7C06-48A3-90FB-5EB8359BCB2E}" type="sibTrans" cxnId="{EAC1B60D-5844-4387-B04F-2134E2B2EA51}">
      <dgm:prSet/>
      <dgm:spPr/>
      <dgm:t>
        <a:bodyPr/>
        <a:lstStyle/>
        <a:p>
          <a:endParaRPr lang="en-US"/>
        </a:p>
      </dgm:t>
    </dgm:pt>
    <dgm:pt modelId="{AC6D78B7-CE9F-4A02-ABBE-46A85CC0149B}">
      <dgm:prSet phldrT="[Text]"/>
      <dgm:spPr/>
      <dgm:t>
        <a:bodyPr/>
        <a:lstStyle/>
        <a:p>
          <a:r>
            <a:rPr lang="en-GB" dirty="0" smtClean="0"/>
            <a:t>Female </a:t>
          </a:r>
          <a:r>
            <a:rPr lang="en-GB" dirty="0" smtClean="0"/>
            <a:t>MSMEs</a:t>
          </a:r>
          <a:endParaRPr lang="en-US" dirty="0" smtClean="0"/>
        </a:p>
      </dgm:t>
    </dgm:pt>
    <dgm:pt modelId="{6C287B93-5B00-4393-B1CB-F09F2F3485CA}" type="parTrans" cxnId="{E08E7666-C993-4D4D-A4CB-5C3629D00C6D}">
      <dgm:prSet/>
      <dgm:spPr/>
      <dgm:t>
        <a:bodyPr/>
        <a:lstStyle/>
        <a:p>
          <a:endParaRPr lang="it-IT"/>
        </a:p>
      </dgm:t>
    </dgm:pt>
    <dgm:pt modelId="{7C85394D-6C1B-4527-9702-DEE602E70C71}" type="sibTrans" cxnId="{E08E7666-C993-4D4D-A4CB-5C3629D00C6D}">
      <dgm:prSet/>
      <dgm:spPr/>
      <dgm:t>
        <a:bodyPr/>
        <a:lstStyle/>
        <a:p>
          <a:endParaRPr lang="it-IT"/>
        </a:p>
      </dgm:t>
    </dgm:pt>
    <dgm:pt modelId="{9E918F27-2BDD-4A9C-BED7-8DD20F9E11A9}">
      <dgm:prSet/>
      <dgm:spPr/>
      <dgm:t>
        <a:bodyPr/>
        <a:lstStyle/>
        <a:p>
          <a:r>
            <a:rPr lang="en-GB" dirty="0" smtClean="0"/>
            <a:t>Various ILO projects in </a:t>
          </a:r>
          <a:r>
            <a:rPr lang="en-GB" b="1" dirty="0" smtClean="0"/>
            <a:t>Cambodia</a:t>
          </a:r>
          <a:endParaRPr lang="en-US" dirty="0"/>
        </a:p>
      </dgm:t>
    </dgm:pt>
    <dgm:pt modelId="{AE0DCCC0-1496-4525-B34E-AA7593A4381A}" type="parTrans" cxnId="{DC152403-C64A-47C0-BBE7-E300A2EFE642}">
      <dgm:prSet/>
      <dgm:spPr/>
      <dgm:t>
        <a:bodyPr/>
        <a:lstStyle/>
        <a:p>
          <a:endParaRPr lang="it-IT"/>
        </a:p>
      </dgm:t>
    </dgm:pt>
    <dgm:pt modelId="{EB3E1D20-1D63-4E69-9DB0-177B39BF85D2}" type="sibTrans" cxnId="{DC152403-C64A-47C0-BBE7-E300A2EFE642}">
      <dgm:prSet/>
      <dgm:spPr/>
      <dgm:t>
        <a:bodyPr/>
        <a:lstStyle/>
        <a:p>
          <a:endParaRPr lang="it-IT"/>
        </a:p>
      </dgm:t>
    </dgm:pt>
    <dgm:pt modelId="{B51126A3-B927-4F07-BF67-5714300C79A1}">
      <dgm:prSet/>
      <dgm:spPr/>
      <dgm:t>
        <a:bodyPr/>
        <a:lstStyle/>
        <a:p>
          <a:r>
            <a:rPr lang="en-GB" dirty="0" smtClean="0"/>
            <a:t>SEWA in </a:t>
          </a:r>
          <a:r>
            <a:rPr lang="en-GB" b="1" dirty="0" smtClean="0"/>
            <a:t>India</a:t>
          </a:r>
          <a:endParaRPr lang="en-US" b="1" dirty="0"/>
        </a:p>
      </dgm:t>
    </dgm:pt>
    <dgm:pt modelId="{FB8F0E56-E538-4559-B73D-89244CFA92B8}" type="parTrans" cxnId="{C83662F8-D63D-4479-AD6E-4B8718C11E99}">
      <dgm:prSet/>
      <dgm:spPr/>
      <dgm:t>
        <a:bodyPr/>
        <a:lstStyle/>
        <a:p>
          <a:endParaRPr lang="it-IT"/>
        </a:p>
      </dgm:t>
    </dgm:pt>
    <dgm:pt modelId="{0492237A-E2D7-4064-85CA-A8E63B8B87BD}" type="sibTrans" cxnId="{C83662F8-D63D-4479-AD6E-4B8718C11E99}">
      <dgm:prSet/>
      <dgm:spPr/>
      <dgm:t>
        <a:bodyPr/>
        <a:lstStyle/>
        <a:p>
          <a:endParaRPr lang="it-IT"/>
        </a:p>
      </dgm:t>
    </dgm:pt>
    <dgm:pt modelId="{DF587039-E76E-4B23-8A5F-D8C4F406F0DC}">
      <dgm:prSet/>
      <dgm:spPr/>
      <dgm:t>
        <a:bodyPr/>
        <a:lstStyle/>
        <a:p>
          <a:r>
            <a:rPr lang="en-GB" smtClean="0"/>
            <a:t>GREAT Women project in the </a:t>
          </a:r>
          <a:r>
            <a:rPr lang="en-GB" b="1" smtClean="0"/>
            <a:t>Philippines</a:t>
          </a:r>
          <a:endParaRPr lang="en-US" b="1" dirty="0"/>
        </a:p>
      </dgm:t>
    </dgm:pt>
    <dgm:pt modelId="{F05FD14E-8B85-4315-8710-5A1571E7744A}" type="parTrans" cxnId="{6D933DAE-16DF-4BF0-AB49-C9D3A784E45D}">
      <dgm:prSet/>
      <dgm:spPr/>
      <dgm:t>
        <a:bodyPr/>
        <a:lstStyle/>
        <a:p>
          <a:endParaRPr lang="it-IT"/>
        </a:p>
      </dgm:t>
    </dgm:pt>
    <dgm:pt modelId="{BE874AD0-73DE-414F-BB06-DA9CA86B424A}" type="sibTrans" cxnId="{6D933DAE-16DF-4BF0-AB49-C9D3A784E45D}">
      <dgm:prSet/>
      <dgm:spPr/>
      <dgm:t>
        <a:bodyPr/>
        <a:lstStyle/>
        <a:p>
          <a:endParaRPr lang="it-IT"/>
        </a:p>
      </dgm:t>
    </dgm:pt>
    <dgm:pt modelId="{DEA4E9A9-4143-44C6-A5F1-A8DE007D6E0F}" type="pres">
      <dgm:prSet presAssocID="{5D2F74B3-E93A-4659-9EE0-7CC2A7C0F624}" presName="Name0" presStyleCnt="0">
        <dgm:presLayoutVars>
          <dgm:dir/>
          <dgm:animLvl val="lvl"/>
          <dgm:resizeHandles val="exact"/>
        </dgm:presLayoutVars>
      </dgm:prSet>
      <dgm:spPr/>
      <dgm:t>
        <a:bodyPr/>
        <a:lstStyle/>
        <a:p>
          <a:endParaRPr lang="en-US"/>
        </a:p>
      </dgm:t>
    </dgm:pt>
    <dgm:pt modelId="{538DD824-6EEE-4AE3-818C-FEBF5C8DBCC4}" type="pres">
      <dgm:prSet presAssocID="{C5274978-C5A0-4F74-8AF2-B11528BC4130}" presName="composite" presStyleCnt="0"/>
      <dgm:spPr/>
    </dgm:pt>
    <dgm:pt modelId="{BA6928B3-FACB-4423-AEC5-CD65720F42E2}" type="pres">
      <dgm:prSet presAssocID="{C5274978-C5A0-4F74-8AF2-B11528BC4130}" presName="parTx" presStyleLbl="alignNode1" presStyleIdx="0" presStyleCnt="3">
        <dgm:presLayoutVars>
          <dgm:chMax val="0"/>
          <dgm:chPref val="0"/>
          <dgm:bulletEnabled val="1"/>
        </dgm:presLayoutVars>
      </dgm:prSet>
      <dgm:spPr/>
      <dgm:t>
        <a:bodyPr/>
        <a:lstStyle/>
        <a:p>
          <a:endParaRPr lang="en-US"/>
        </a:p>
      </dgm:t>
    </dgm:pt>
    <dgm:pt modelId="{DE067F87-C34F-42D8-95E5-EE4DD5FC05C4}" type="pres">
      <dgm:prSet presAssocID="{C5274978-C5A0-4F74-8AF2-B11528BC4130}" presName="desTx" presStyleLbl="alignAccFollowNode1" presStyleIdx="0" presStyleCnt="3">
        <dgm:presLayoutVars>
          <dgm:bulletEnabled val="1"/>
        </dgm:presLayoutVars>
      </dgm:prSet>
      <dgm:spPr/>
      <dgm:t>
        <a:bodyPr/>
        <a:lstStyle/>
        <a:p>
          <a:endParaRPr lang="en-US"/>
        </a:p>
      </dgm:t>
    </dgm:pt>
    <dgm:pt modelId="{C4C36AC5-0D7A-417C-B728-22DA2844BBA6}" type="pres">
      <dgm:prSet presAssocID="{6D9D41BD-2188-44D4-AAB1-F4BCF16D76F9}" presName="space" presStyleCnt="0"/>
      <dgm:spPr/>
    </dgm:pt>
    <dgm:pt modelId="{7BCB6D4F-2941-49A2-BB35-1E64911769A7}" type="pres">
      <dgm:prSet presAssocID="{FAB2FAF8-3EAB-4F39-B228-AEB1AF153C10}" presName="composite" presStyleCnt="0"/>
      <dgm:spPr/>
    </dgm:pt>
    <dgm:pt modelId="{C1CA30E8-E2EA-4471-BA2E-BD1399A43517}" type="pres">
      <dgm:prSet presAssocID="{FAB2FAF8-3EAB-4F39-B228-AEB1AF153C10}" presName="parTx" presStyleLbl="alignNode1" presStyleIdx="1" presStyleCnt="3">
        <dgm:presLayoutVars>
          <dgm:chMax val="0"/>
          <dgm:chPref val="0"/>
          <dgm:bulletEnabled val="1"/>
        </dgm:presLayoutVars>
      </dgm:prSet>
      <dgm:spPr/>
      <dgm:t>
        <a:bodyPr/>
        <a:lstStyle/>
        <a:p>
          <a:endParaRPr lang="en-US"/>
        </a:p>
      </dgm:t>
    </dgm:pt>
    <dgm:pt modelId="{85AA347B-135A-4B1C-B42F-7F9BF36E0EC7}" type="pres">
      <dgm:prSet presAssocID="{FAB2FAF8-3EAB-4F39-B228-AEB1AF153C10}" presName="desTx" presStyleLbl="alignAccFollowNode1" presStyleIdx="1" presStyleCnt="3">
        <dgm:presLayoutVars>
          <dgm:bulletEnabled val="1"/>
        </dgm:presLayoutVars>
      </dgm:prSet>
      <dgm:spPr/>
      <dgm:t>
        <a:bodyPr/>
        <a:lstStyle/>
        <a:p>
          <a:endParaRPr lang="en-US"/>
        </a:p>
      </dgm:t>
    </dgm:pt>
    <dgm:pt modelId="{F3395354-2973-457D-92FB-7A25797C31A2}" type="pres">
      <dgm:prSet presAssocID="{2FF46894-FD6E-482B-B2AD-F05946BB5E80}" presName="space" presStyleCnt="0"/>
      <dgm:spPr/>
    </dgm:pt>
    <dgm:pt modelId="{1C514125-1D82-4A69-8294-949950C5C2C3}" type="pres">
      <dgm:prSet presAssocID="{AC6D78B7-CE9F-4A02-ABBE-46A85CC0149B}" presName="composite" presStyleCnt="0"/>
      <dgm:spPr/>
    </dgm:pt>
    <dgm:pt modelId="{6B899321-4BDD-466A-BBA1-CD16881593C0}" type="pres">
      <dgm:prSet presAssocID="{AC6D78B7-CE9F-4A02-ABBE-46A85CC0149B}" presName="parTx" presStyleLbl="alignNode1" presStyleIdx="2" presStyleCnt="3">
        <dgm:presLayoutVars>
          <dgm:chMax val="0"/>
          <dgm:chPref val="0"/>
          <dgm:bulletEnabled val="1"/>
        </dgm:presLayoutVars>
      </dgm:prSet>
      <dgm:spPr/>
      <dgm:t>
        <a:bodyPr/>
        <a:lstStyle/>
        <a:p>
          <a:endParaRPr lang="en-US"/>
        </a:p>
      </dgm:t>
    </dgm:pt>
    <dgm:pt modelId="{A7EE8906-1D0E-4D55-8379-81A05D4CC7B7}" type="pres">
      <dgm:prSet presAssocID="{AC6D78B7-CE9F-4A02-ABBE-46A85CC0149B}" presName="desTx" presStyleLbl="alignAccFollowNode1" presStyleIdx="2" presStyleCnt="3">
        <dgm:presLayoutVars>
          <dgm:bulletEnabled val="1"/>
        </dgm:presLayoutVars>
      </dgm:prSet>
      <dgm:spPr/>
      <dgm:t>
        <a:bodyPr/>
        <a:lstStyle/>
        <a:p>
          <a:endParaRPr lang="en-US"/>
        </a:p>
      </dgm:t>
    </dgm:pt>
  </dgm:ptLst>
  <dgm:cxnLst>
    <dgm:cxn modelId="{7BD467AA-23FF-41B3-A9F0-E69E12AD2617}" type="presOf" srcId="{C5274978-C5A0-4F74-8AF2-B11528BC4130}" destId="{BA6928B3-FACB-4423-AEC5-CD65720F42E2}" srcOrd="0" destOrd="0" presId="urn:microsoft.com/office/officeart/2005/8/layout/hList1"/>
    <dgm:cxn modelId="{C83662F8-D63D-4479-AD6E-4B8718C11E99}" srcId="{AC6D78B7-CE9F-4A02-ABBE-46A85CC0149B}" destId="{B51126A3-B927-4F07-BF67-5714300C79A1}" srcOrd="1" destOrd="0" parTransId="{FB8F0E56-E538-4559-B73D-89244CFA92B8}" sibTransId="{0492237A-E2D7-4064-85CA-A8E63B8B87BD}"/>
    <dgm:cxn modelId="{0C603E09-249F-45C5-94CF-05F614942A33}" type="presOf" srcId="{B51126A3-B927-4F07-BF67-5714300C79A1}" destId="{A7EE8906-1D0E-4D55-8379-81A05D4CC7B7}" srcOrd="0" destOrd="1" presId="urn:microsoft.com/office/officeart/2005/8/layout/hList1"/>
    <dgm:cxn modelId="{2C702C57-5DEC-45DC-AC7D-7800A2F446CD}" type="presOf" srcId="{A00B56C5-2CA0-4C2D-8A8F-0BEC35368110}" destId="{85AA347B-135A-4B1C-B42F-7F9BF36E0EC7}" srcOrd="0" destOrd="0" presId="urn:microsoft.com/office/officeart/2005/8/layout/hList1"/>
    <dgm:cxn modelId="{3C387775-3100-4923-8DB2-C433FE979625}" type="presOf" srcId="{DF587039-E76E-4B23-8A5F-D8C4F406F0DC}" destId="{A7EE8906-1D0E-4D55-8379-81A05D4CC7B7}" srcOrd="0" destOrd="2" presId="urn:microsoft.com/office/officeart/2005/8/layout/hList1"/>
    <dgm:cxn modelId="{AD779BEF-5801-42E6-B2AF-5D47456AA7CA}" type="presOf" srcId="{D943CA2F-BD3D-490F-8B62-88561F15BBEB}" destId="{DE067F87-C34F-42D8-95E5-EE4DD5FC05C4}" srcOrd="0" destOrd="0" presId="urn:microsoft.com/office/officeart/2005/8/layout/hList1"/>
    <dgm:cxn modelId="{EAC1B60D-5844-4387-B04F-2134E2B2EA51}" srcId="{FAB2FAF8-3EAB-4F39-B228-AEB1AF153C10}" destId="{A00B56C5-2CA0-4C2D-8A8F-0BEC35368110}" srcOrd="0" destOrd="0" parTransId="{DF101FF7-3C54-4518-B758-5F2EA5247DC4}" sibTransId="{A5A99F61-7C06-48A3-90FB-5EB8359BCB2E}"/>
    <dgm:cxn modelId="{5020522D-595B-47D6-A605-5858B7DF5262}" srcId="{C5274978-C5A0-4F74-8AF2-B11528BC4130}" destId="{D943CA2F-BD3D-490F-8B62-88561F15BBEB}" srcOrd="0" destOrd="0" parTransId="{56DA8004-51F4-436D-9E4C-BD3DAA6AEECA}" sibTransId="{5E6A1A01-E2B8-4F97-BFD0-75DF62E58EE2}"/>
    <dgm:cxn modelId="{881499D4-415A-41AD-B512-3A7E9E739285}" srcId="{5D2F74B3-E93A-4659-9EE0-7CC2A7C0F624}" destId="{FAB2FAF8-3EAB-4F39-B228-AEB1AF153C10}" srcOrd="1" destOrd="0" parTransId="{8C3A9E2E-AC02-45F9-A4C9-C1D983EB20B2}" sibTransId="{2FF46894-FD6E-482B-B2AD-F05946BB5E80}"/>
    <dgm:cxn modelId="{F7FFDA21-8F4B-42D0-B002-2FB041AFE507}" type="presOf" srcId="{FAB2FAF8-3EAB-4F39-B228-AEB1AF153C10}" destId="{C1CA30E8-E2EA-4471-BA2E-BD1399A43517}" srcOrd="0" destOrd="0" presId="urn:microsoft.com/office/officeart/2005/8/layout/hList1"/>
    <dgm:cxn modelId="{E08E7666-C993-4D4D-A4CB-5C3629D00C6D}" srcId="{5D2F74B3-E93A-4659-9EE0-7CC2A7C0F624}" destId="{AC6D78B7-CE9F-4A02-ABBE-46A85CC0149B}" srcOrd="2" destOrd="0" parTransId="{6C287B93-5B00-4393-B1CB-F09F2F3485CA}" sibTransId="{7C85394D-6C1B-4527-9702-DEE602E70C71}"/>
    <dgm:cxn modelId="{DC152403-C64A-47C0-BBE7-E300A2EFE642}" srcId="{AC6D78B7-CE9F-4A02-ABBE-46A85CC0149B}" destId="{9E918F27-2BDD-4A9C-BED7-8DD20F9E11A9}" srcOrd="0" destOrd="0" parTransId="{AE0DCCC0-1496-4525-B34E-AA7593A4381A}" sibTransId="{EB3E1D20-1D63-4E69-9DB0-177B39BF85D2}"/>
    <dgm:cxn modelId="{E4F03F95-4E3C-4434-A44E-901D543ABF88}" srcId="{5D2F74B3-E93A-4659-9EE0-7CC2A7C0F624}" destId="{C5274978-C5A0-4F74-8AF2-B11528BC4130}" srcOrd="0" destOrd="0" parTransId="{60F463F3-4F31-465B-9833-7DE6E34C599C}" sibTransId="{6D9D41BD-2188-44D4-AAB1-F4BCF16D76F9}"/>
    <dgm:cxn modelId="{28C7841A-D0F3-4B0B-A023-00C36A05F1AA}" type="presOf" srcId="{AC6D78B7-CE9F-4A02-ABBE-46A85CC0149B}" destId="{6B899321-4BDD-466A-BBA1-CD16881593C0}" srcOrd="0" destOrd="0" presId="urn:microsoft.com/office/officeart/2005/8/layout/hList1"/>
    <dgm:cxn modelId="{6D933DAE-16DF-4BF0-AB49-C9D3A784E45D}" srcId="{AC6D78B7-CE9F-4A02-ABBE-46A85CC0149B}" destId="{DF587039-E76E-4B23-8A5F-D8C4F406F0DC}" srcOrd="2" destOrd="0" parTransId="{F05FD14E-8B85-4315-8710-5A1571E7744A}" sibTransId="{BE874AD0-73DE-414F-BB06-DA9CA86B424A}"/>
    <dgm:cxn modelId="{FC1400CB-3C29-431E-960E-D7FCD94EFBBA}" type="presOf" srcId="{5D2F74B3-E93A-4659-9EE0-7CC2A7C0F624}" destId="{DEA4E9A9-4143-44C6-A5F1-A8DE007D6E0F}" srcOrd="0" destOrd="0" presId="urn:microsoft.com/office/officeart/2005/8/layout/hList1"/>
    <dgm:cxn modelId="{0A51A26F-BB67-4583-A424-578AE4207E31}" type="presOf" srcId="{9E918F27-2BDD-4A9C-BED7-8DD20F9E11A9}" destId="{A7EE8906-1D0E-4D55-8379-81A05D4CC7B7}" srcOrd="0" destOrd="0" presId="urn:microsoft.com/office/officeart/2005/8/layout/hList1"/>
    <dgm:cxn modelId="{22CA8DD2-28A5-482F-9489-6D80C441BD02}" type="presParOf" srcId="{DEA4E9A9-4143-44C6-A5F1-A8DE007D6E0F}" destId="{538DD824-6EEE-4AE3-818C-FEBF5C8DBCC4}" srcOrd="0" destOrd="0" presId="urn:microsoft.com/office/officeart/2005/8/layout/hList1"/>
    <dgm:cxn modelId="{79973D2D-3427-4574-9A0E-99C8E8DBFCDE}" type="presParOf" srcId="{538DD824-6EEE-4AE3-818C-FEBF5C8DBCC4}" destId="{BA6928B3-FACB-4423-AEC5-CD65720F42E2}" srcOrd="0" destOrd="0" presId="urn:microsoft.com/office/officeart/2005/8/layout/hList1"/>
    <dgm:cxn modelId="{E52E43B3-D94C-49EE-9D04-B4EFEEBB4CB0}" type="presParOf" srcId="{538DD824-6EEE-4AE3-818C-FEBF5C8DBCC4}" destId="{DE067F87-C34F-42D8-95E5-EE4DD5FC05C4}" srcOrd="1" destOrd="0" presId="urn:microsoft.com/office/officeart/2005/8/layout/hList1"/>
    <dgm:cxn modelId="{521524F6-CE2D-4D15-8E7D-F759546C6E2F}" type="presParOf" srcId="{DEA4E9A9-4143-44C6-A5F1-A8DE007D6E0F}" destId="{C4C36AC5-0D7A-417C-B728-22DA2844BBA6}" srcOrd="1" destOrd="0" presId="urn:microsoft.com/office/officeart/2005/8/layout/hList1"/>
    <dgm:cxn modelId="{551D3036-D456-43AC-A01A-52C5F90C2DDD}" type="presParOf" srcId="{DEA4E9A9-4143-44C6-A5F1-A8DE007D6E0F}" destId="{7BCB6D4F-2941-49A2-BB35-1E64911769A7}" srcOrd="2" destOrd="0" presId="urn:microsoft.com/office/officeart/2005/8/layout/hList1"/>
    <dgm:cxn modelId="{7EE013C9-1303-4368-B8A5-71BB1F41461F}" type="presParOf" srcId="{7BCB6D4F-2941-49A2-BB35-1E64911769A7}" destId="{C1CA30E8-E2EA-4471-BA2E-BD1399A43517}" srcOrd="0" destOrd="0" presId="urn:microsoft.com/office/officeart/2005/8/layout/hList1"/>
    <dgm:cxn modelId="{20243330-6981-4494-9C43-BC80307FCFF7}" type="presParOf" srcId="{7BCB6D4F-2941-49A2-BB35-1E64911769A7}" destId="{85AA347B-135A-4B1C-B42F-7F9BF36E0EC7}" srcOrd="1" destOrd="0" presId="urn:microsoft.com/office/officeart/2005/8/layout/hList1"/>
    <dgm:cxn modelId="{BCFB308B-8266-4F3B-A007-B528DA66E20A}" type="presParOf" srcId="{DEA4E9A9-4143-44C6-A5F1-A8DE007D6E0F}" destId="{F3395354-2973-457D-92FB-7A25797C31A2}" srcOrd="3" destOrd="0" presId="urn:microsoft.com/office/officeart/2005/8/layout/hList1"/>
    <dgm:cxn modelId="{A6536DD9-4FAA-4A37-BEA0-32CEF56459B7}" type="presParOf" srcId="{DEA4E9A9-4143-44C6-A5F1-A8DE007D6E0F}" destId="{1C514125-1D82-4A69-8294-949950C5C2C3}" srcOrd="4" destOrd="0" presId="urn:microsoft.com/office/officeart/2005/8/layout/hList1"/>
    <dgm:cxn modelId="{8BA3D286-3DA1-4957-A029-8F38FBE75ECF}" type="presParOf" srcId="{1C514125-1D82-4A69-8294-949950C5C2C3}" destId="{6B899321-4BDD-466A-BBA1-CD16881593C0}" srcOrd="0" destOrd="0" presId="urn:microsoft.com/office/officeart/2005/8/layout/hList1"/>
    <dgm:cxn modelId="{2293268F-BCC5-4597-9113-C09EFCFF0E8B}" type="presParOf" srcId="{1C514125-1D82-4A69-8294-949950C5C2C3}" destId="{A7EE8906-1D0E-4D55-8379-81A05D4CC7B7}"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6BC724C-5EF0-4E15-A040-F0F403F30DBC}"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en-US"/>
        </a:p>
      </dgm:t>
    </dgm:pt>
    <dgm:pt modelId="{387D82C3-56D9-4017-9885-E9576F9E4145}">
      <dgm:prSet phldrT="[Text]"/>
      <dgm:spPr/>
      <dgm:t>
        <a:bodyPr/>
        <a:lstStyle/>
        <a:p>
          <a:r>
            <a:rPr lang="en-GB" b="1" i="1" dirty="0" smtClean="0"/>
            <a:t>In developing economies: </a:t>
          </a:r>
        </a:p>
        <a:p>
          <a:r>
            <a:rPr lang="en-GB" b="1" i="1" dirty="0" smtClean="0"/>
            <a:t>Increasing </a:t>
          </a:r>
          <a:r>
            <a:rPr lang="en-GB" b="1" i="1" dirty="0" smtClean="0"/>
            <a:t>financial inclusion and improving the use of formal saving </a:t>
          </a:r>
          <a:r>
            <a:rPr lang="en-GB" b="1" i="1" dirty="0" smtClean="0"/>
            <a:t>products; supporting female entrepreneurship </a:t>
          </a:r>
          <a:endParaRPr lang="en-US" dirty="0"/>
        </a:p>
      </dgm:t>
    </dgm:pt>
    <dgm:pt modelId="{99832DBD-54CC-481E-82E9-5FCF26A6AADC}" type="parTrans" cxnId="{ECB31565-8F6C-4587-BEE3-A14F935A7EB7}">
      <dgm:prSet/>
      <dgm:spPr/>
      <dgm:t>
        <a:bodyPr/>
        <a:lstStyle/>
        <a:p>
          <a:endParaRPr lang="en-US"/>
        </a:p>
      </dgm:t>
    </dgm:pt>
    <dgm:pt modelId="{274015C3-0509-475D-A40D-B5B5D08339C4}" type="sibTrans" cxnId="{ECB31565-8F6C-4587-BEE3-A14F935A7EB7}">
      <dgm:prSet/>
      <dgm:spPr/>
      <dgm:t>
        <a:bodyPr/>
        <a:lstStyle/>
        <a:p>
          <a:endParaRPr lang="en-US"/>
        </a:p>
      </dgm:t>
    </dgm:pt>
    <dgm:pt modelId="{8B7F75CB-A555-49F0-B41A-C813DCF9345E}">
      <dgm:prSet phldrT="[Text]"/>
      <dgm:spPr/>
      <dgm:t>
        <a:bodyPr/>
        <a:lstStyle/>
        <a:p>
          <a:r>
            <a:rPr lang="en-GB" b="1" i="1" dirty="0" smtClean="0"/>
            <a:t>In more developed countries :</a:t>
          </a:r>
        </a:p>
        <a:p>
          <a:r>
            <a:rPr lang="en-GB" b="1" i="1" dirty="0" smtClean="0"/>
            <a:t>Supporting </a:t>
          </a:r>
          <a:r>
            <a:rPr lang="en-GB" b="1" i="1" dirty="0" smtClean="0"/>
            <a:t>women in planning for </a:t>
          </a:r>
          <a:r>
            <a:rPr lang="en-GB" b="1" i="1" dirty="0" smtClean="0"/>
            <a:t>retirement, avoiding </a:t>
          </a:r>
          <a:r>
            <a:rPr lang="en-GB" b="1" i="1" dirty="0" smtClean="0"/>
            <a:t>over-indebtedness</a:t>
          </a:r>
          <a:endParaRPr lang="en-US" dirty="0"/>
        </a:p>
      </dgm:t>
    </dgm:pt>
    <dgm:pt modelId="{3CE47A0D-902D-4373-814D-71F57B1A0A12}" type="parTrans" cxnId="{0862CEC1-3E9E-4004-8379-D8E2E1216693}">
      <dgm:prSet/>
      <dgm:spPr/>
      <dgm:t>
        <a:bodyPr/>
        <a:lstStyle/>
        <a:p>
          <a:endParaRPr lang="it-IT"/>
        </a:p>
      </dgm:t>
    </dgm:pt>
    <dgm:pt modelId="{78893472-3095-4753-B050-B46436989079}" type="sibTrans" cxnId="{0862CEC1-3E9E-4004-8379-D8E2E1216693}">
      <dgm:prSet/>
      <dgm:spPr/>
      <dgm:t>
        <a:bodyPr/>
        <a:lstStyle/>
        <a:p>
          <a:endParaRPr lang="it-IT"/>
        </a:p>
      </dgm:t>
    </dgm:pt>
    <dgm:pt modelId="{4E54AE26-7E9C-414A-8CD9-2A568CBDF149}">
      <dgm:prSet phldrT="[Text]"/>
      <dgm:spPr/>
      <dgm:t>
        <a:bodyPr/>
        <a:lstStyle/>
        <a:p>
          <a:r>
            <a:rPr lang="en-GB" dirty="0" smtClean="0"/>
            <a:t>e.g., providing </a:t>
          </a:r>
          <a:r>
            <a:rPr lang="en-GB" dirty="0" smtClean="0"/>
            <a:t>girls with financial literacy training and access to savings account in </a:t>
          </a:r>
          <a:r>
            <a:rPr lang="en-GB" b="1" dirty="0" smtClean="0"/>
            <a:t>Mongolia </a:t>
          </a:r>
          <a:r>
            <a:rPr lang="en-GB" b="0" dirty="0" smtClean="0"/>
            <a:t>and </a:t>
          </a:r>
          <a:r>
            <a:rPr lang="en-GB" b="1" dirty="0" smtClean="0"/>
            <a:t>Bangladesh</a:t>
          </a:r>
          <a:r>
            <a:rPr lang="en-GB" dirty="0" smtClean="0"/>
            <a:t> </a:t>
          </a:r>
          <a:endParaRPr lang="en-US" dirty="0"/>
        </a:p>
      </dgm:t>
    </dgm:pt>
    <dgm:pt modelId="{7B1F6D99-0B03-4BC0-AD11-6A03BCE5E23D}" type="sibTrans" cxnId="{3BE38BFA-D9C5-464A-8457-41E098592B67}">
      <dgm:prSet/>
      <dgm:spPr/>
      <dgm:t>
        <a:bodyPr/>
        <a:lstStyle/>
        <a:p>
          <a:endParaRPr lang="en-US"/>
        </a:p>
      </dgm:t>
    </dgm:pt>
    <dgm:pt modelId="{0501B5F9-7AB2-49A2-BFF6-7C8EC030078E}" type="parTrans" cxnId="{3BE38BFA-D9C5-464A-8457-41E098592B67}">
      <dgm:prSet/>
      <dgm:spPr/>
      <dgm:t>
        <a:bodyPr/>
        <a:lstStyle/>
        <a:p>
          <a:endParaRPr lang="en-US"/>
        </a:p>
      </dgm:t>
    </dgm:pt>
    <dgm:pt modelId="{823BA5A3-52C0-43C1-B3EA-178538AC7865}">
      <dgm:prSet/>
      <dgm:spPr/>
      <dgm:t>
        <a:bodyPr/>
        <a:lstStyle/>
        <a:p>
          <a:r>
            <a:rPr lang="en-GB" dirty="0" smtClean="0"/>
            <a:t>e.g., helping women </a:t>
          </a:r>
          <a:r>
            <a:rPr lang="en-GB" dirty="0" smtClean="0"/>
            <a:t>approaching retirement to manage their finances better </a:t>
          </a:r>
          <a:r>
            <a:rPr lang="en-GB" dirty="0" smtClean="0"/>
            <a:t>for financial independence in older years in </a:t>
          </a:r>
          <a:r>
            <a:rPr lang="en-GB" b="1" dirty="0" smtClean="0"/>
            <a:t>Singapore</a:t>
          </a:r>
          <a:endParaRPr lang="en-US" dirty="0"/>
        </a:p>
      </dgm:t>
    </dgm:pt>
    <dgm:pt modelId="{0B4BBCCB-ABBC-47A9-9A1F-25119CB05A6A}" type="parTrans" cxnId="{09969883-EEDF-4F6E-A6F6-DED8D28DD5FA}">
      <dgm:prSet/>
      <dgm:spPr/>
      <dgm:t>
        <a:bodyPr/>
        <a:lstStyle/>
        <a:p>
          <a:endParaRPr lang="it-IT"/>
        </a:p>
      </dgm:t>
    </dgm:pt>
    <dgm:pt modelId="{2B117126-DE01-4692-9905-2682139A5B77}" type="sibTrans" cxnId="{09969883-EEDF-4F6E-A6F6-DED8D28DD5FA}">
      <dgm:prSet/>
      <dgm:spPr/>
      <dgm:t>
        <a:bodyPr/>
        <a:lstStyle/>
        <a:p>
          <a:endParaRPr lang="it-IT"/>
        </a:p>
      </dgm:t>
    </dgm:pt>
    <dgm:pt modelId="{70EBB913-90E0-49C0-A22C-7986065437E4}" type="pres">
      <dgm:prSet presAssocID="{96BC724C-5EF0-4E15-A040-F0F403F30DBC}" presName="Name0" presStyleCnt="0">
        <dgm:presLayoutVars>
          <dgm:dir/>
          <dgm:animLvl val="lvl"/>
          <dgm:resizeHandles/>
        </dgm:presLayoutVars>
      </dgm:prSet>
      <dgm:spPr/>
      <dgm:t>
        <a:bodyPr/>
        <a:lstStyle/>
        <a:p>
          <a:endParaRPr lang="en-US"/>
        </a:p>
      </dgm:t>
    </dgm:pt>
    <dgm:pt modelId="{9B8A38FF-5E86-40C4-8ADB-A5E4340A07BD}" type="pres">
      <dgm:prSet presAssocID="{387D82C3-56D9-4017-9885-E9576F9E4145}" presName="linNode" presStyleCnt="0"/>
      <dgm:spPr/>
    </dgm:pt>
    <dgm:pt modelId="{F05CC5B4-C1A2-4A5E-BCB8-C780921FD4CD}" type="pres">
      <dgm:prSet presAssocID="{387D82C3-56D9-4017-9885-E9576F9E4145}" presName="parentShp" presStyleLbl="node1" presStyleIdx="0" presStyleCnt="2" custScaleX="135047">
        <dgm:presLayoutVars>
          <dgm:bulletEnabled val="1"/>
        </dgm:presLayoutVars>
      </dgm:prSet>
      <dgm:spPr/>
      <dgm:t>
        <a:bodyPr/>
        <a:lstStyle/>
        <a:p>
          <a:endParaRPr lang="en-US"/>
        </a:p>
      </dgm:t>
    </dgm:pt>
    <dgm:pt modelId="{E23E8AB7-C970-44C9-857E-D3E704D27D77}" type="pres">
      <dgm:prSet presAssocID="{387D82C3-56D9-4017-9885-E9576F9E4145}" presName="childShp" presStyleLbl="bgAccFollowNode1" presStyleIdx="0" presStyleCnt="2" custScaleX="81495">
        <dgm:presLayoutVars>
          <dgm:bulletEnabled val="1"/>
        </dgm:presLayoutVars>
      </dgm:prSet>
      <dgm:spPr/>
      <dgm:t>
        <a:bodyPr/>
        <a:lstStyle/>
        <a:p>
          <a:endParaRPr lang="en-US"/>
        </a:p>
      </dgm:t>
    </dgm:pt>
    <dgm:pt modelId="{43D0699B-9DB5-49C8-AEF5-C9D109E4BAB5}" type="pres">
      <dgm:prSet presAssocID="{274015C3-0509-475D-A40D-B5B5D08339C4}" presName="spacing" presStyleCnt="0"/>
      <dgm:spPr/>
    </dgm:pt>
    <dgm:pt modelId="{CA1B5643-2987-4B96-B1E4-B4287B412FFE}" type="pres">
      <dgm:prSet presAssocID="{8B7F75CB-A555-49F0-B41A-C813DCF9345E}" presName="linNode" presStyleCnt="0"/>
      <dgm:spPr/>
    </dgm:pt>
    <dgm:pt modelId="{A6F66ABB-0F10-4A59-BD5D-55EA35559D6C}" type="pres">
      <dgm:prSet presAssocID="{8B7F75CB-A555-49F0-B41A-C813DCF9345E}" presName="parentShp" presStyleLbl="node1" presStyleIdx="1" presStyleCnt="2" custScaleX="135046">
        <dgm:presLayoutVars>
          <dgm:bulletEnabled val="1"/>
        </dgm:presLayoutVars>
      </dgm:prSet>
      <dgm:spPr/>
      <dgm:t>
        <a:bodyPr/>
        <a:lstStyle/>
        <a:p>
          <a:endParaRPr lang="en-US"/>
        </a:p>
      </dgm:t>
    </dgm:pt>
    <dgm:pt modelId="{3575E8A6-373B-4C9E-A34D-1767482D22BA}" type="pres">
      <dgm:prSet presAssocID="{8B7F75CB-A555-49F0-B41A-C813DCF9345E}" presName="childShp" presStyleLbl="bgAccFollowNode1" presStyleIdx="1" presStyleCnt="2" custScaleX="78574">
        <dgm:presLayoutVars>
          <dgm:bulletEnabled val="1"/>
        </dgm:presLayoutVars>
      </dgm:prSet>
      <dgm:spPr/>
      <dgm:t>
        <a:bodyPr/>
        <a:lstStyle/>
        <a:p>
          <a:endParaRPr lang="en-US"/>
        </a:p>
      </dgm:t>
    </dgm:pt>
  </dgm:ptLst>
  <dgm:cxnLst>
    <dgm:cxn modelId="{B7E6837B-32DC-4BBE-9764-CBF9924E3E06}" type="presOf" srcId="{823BA5A3-52C0-43C1-B3EA-178538AC7865}" destId="{3575E8A6-373B-4C9E-A34D-1767482D22BA}" srcOrd="0" destOrd="0" presId="urn:microsoft.com/office/officeart/2005/8/layout/vList6"/>
    <dgm:cxn modelId="{ECB31565-8F6C-4587-BEE3-A14F935A7EB7}" srcId="{96BC724C-5EF0-4E15-A040-F0F403F30DBC}" destId="{387D82C3-56D9-4017-9885-E9576F9E4145}" srcOrd="0" destOrd="0" parTransId="{99832DBD-54CC-481E-82E9-5FCF26A6AADC}" sibTransId="{274015C3-0509-475D-A40D-B5B5D08339C4}"/>
    <dgm:cxn modelId="{E284D5CF-68D3-461B-82EB-249DA8CA9FBB}" type="presOf" srcId="{4E54AE26-7E9C-414A-8CD9-2A568CBDF149}" destId="{E23E8AB7-C970-44C9-857E-D3E704D27D77}" srcOrd="0" destOrd="0" presId="urn:microsoft.com/office/officeart/2005/8/layout/vList6"/>
    <dgm:cxn modelId="{28F3E39C-657A-4087-A343-AF8069288E33}" type="presOf" srcId="{96BC724C-5EF0-4E15-A040-F0F403F30DBC}" destId="{70EBB913-90E0-49C0-A22C-7986065437E4}" srcOrd="0" destOrd="0" presId="urn:microsoft.com/office/officeart/2005/8/layout/vList6"/>
    <dgm:cxn modelId="{09969883-EEDF-4F6E-A6F6-DED8D28DD5FA}" srcId="{8B7F75CB-A555-49F0-B41A-C813DCF9345E}" destId="{823BA5A3-52C0-43C1-B3EA-178538AC7865}" srcOrd="0" destOrd="0" parTransId="{0B4BBCCB-ABBC-47A9-9A1F-25119CB05A6A}" sibTransId="{2B117126-DE01-4692-9905-2682139A5B77}"/>
    <dgm:cxn modelId="{DF18CBAB-CDA4-43B6-90CA-D075C230CBA0}" type="presOf" srcId="{8B7F75CB-A555-49F0-B41A-C813DCF9345E}" destId="{A6F66ABB-0F10-4A59-BD5D-55EA35559D6C}" srcOrd="0" destOrd="0" presId="urn:microsoft.com/office/officeart/2005/8/layout/vList6"/>
    <dgm:cxn modelId="{C033535F-72FB-49A2-AC37-0AC6FD374E42}" type="presOf" srcId="{387D82C3-56D9-4017-9885-E9576F9E4145}" destId="{F05CC5B4-C1A2-4A5E-BCB8-C780921FD4CD}" srcOrd="0" destOrd="0" presId="urn:microsoft.com/office/officeart/2005/8/layout/vList6"/>
    <dgm:cxn modelId="{3BE38BFA-D9C5-464A-8457-41E098592B67}" srcId="{387D82C3-56D9-4017-9885-E9576F9E4145}" destId="{4E54AE26-7E9C-414A-8CD9-2A568CBDF149}" srcOrd="0" destOrd="0" parTransId="{0501B5F9-7AB2-49A2-BFF6-7C8EC030078E}" sibTransId="{7B1F6D99-0B03-4BC0-AD11-6A03BCE5E23D}"/>
    <dgm:cxn modelId="{0862CEC1-3E9E-4004-8379-D8E2E1216693}" srcId="{96BC724C-5EF0-4E15-A040-F0F403F30DBC}" destId="{8B7F75CB-A555-49F0-B41A-C813DCF9345E}" srcOrd="1" destOrd="0" parTransId="{3CE47A0D-902D-4373-814D-71F57B1A0A12}" sibTransId="{78893472-3095-4753-B050-B46436989079}"/>
    <dgm:cxn modelId="{4B2274F2-3D7A-4DCD-889E-C617A592FB9B}" type="presParOf" srcId="{70EBB913-90E0-49C0-A22C-7986065437E4}" destId="{9B8A38FF-5E86-40C4-8ADB-A5E4340A07BD}" srcOrd="0" destOrd="0" presId="urn:microsoft.com/office/officeart/2005/8/layout/vList6"/>
    <dgm:cxn modelId="{33F7CCBE-4E5C-4190-B229-3B6DCFE14337}" type="presParOf" srcId="{9B8A38FF-5E86-40C4-8ADB-A5E4340A07BD}" destId="{F05CC5B4-C1A2-4A5E-BCB8-C780921FD4CD}" srcOrd="0" destOrd="0" presId="urn:microsoft.com/office/officeart/2005/8/layout/vList6"/>
    <dgm:cxn modelId="{21018D8B-E9B5-49BB-A73D-E43350033702}" type="presParOf" srcId="{9B8A38FF-5E86-40C4-8ADB-A5E4340A07BD}" destId="{E23E8AB7-C970-44C9-857E-D3E704D27D77}" srcOrd="1" destOrd="0" presId="urn:microsoft.com/office/officeart/2005/8/layout/vList6"/>
    <dgm:cxn modelId="{40F68ADF-6769-4059-B3F3-C0988CC685AF}" type="presParOf" srcId="{70EBB913-90E0-49C0-A22C-7986065437E4}" destId="{43D0699B-9DB5-49C8-AEF5-C9D109E4BAB5}" srcOrd="1" destOrd="0" presId="urn:microsoft.com/office/officeart/2005/8/layout/vList6"/>
    <dgm:cxn modelId="{0C42D0A6-7C0C-4B10-A45F-10AEF36D3B50}" type="presParOf" srcId="{70EBB913-90E0-49C0-A22C-7986065437E4}" destId="{CA1B5643-2987-4B96-B1E4-B4287B412FFE}" srcOrd="2" destOrd="0" presId="urn:microsoft.com/office/officeart/2005/8/layout/vList6"/>
    <dgm:cxn modelId="{3C820659-F79B-4485-A642-77E8C876E8DF}" type="presParOf" srcId="{CA1B5643-2987-4B96-B1E4-B4287B412FFE}" destId="{A6F66ABB-0F10-4A59-BD5D-55EA35559D6C}" srcOrd="0" destOrd="0" presId="urn:microsoft.com/office/officeart/2005/8/layout/vList6"/>
    <dgm:cxn modelId="{68D361FE-02E3-4534-B7F0-36BFF0EB2439}" type="presParOf" srcId="{CA1B5643-2987-4B96-B1E4-B4287B412FFE}" destId="{3575E8A6-373B-4C9E-A34D-1767482D22BA}"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9E4050-40DB-402A-88BA-1A53C9ABD270}">
      <dsp:nvSpPr>
        <dsp:cNvPr id="0" name=""/>
        <dsp:cNvSpPr/>
      </dsp:nvSpPr>
      <dsp:spPr>
        <a:xfrm>
          <a:off x="775324" y="0"/>
          <a:ext cx="3272688" cy="905192"/>
        </a:xfrm>
        <a:prstGeom prst="roundRect">
          <a:avLst>
            <a:gd name="adj" fmla="val 10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GB" sz="1400" b="1" kern="1200" dirty="0" smtClean="0"/>
            <a:t>Large international evidence from many sources/countries  Women have lower levels of financial knowledge</a:t>
          </a:r>
          <a:endParaRPr lang="en-US" sz="1400" b="1" kern="1200" dirty="0"/>
        </a:p>
      </dsp:txBody>
      <dsp:txXfrm>
        <a:off x="801836" y="26512"/>
        <a:ext cx="3219664" cy="852168"/>
      </dsp:txXfrm>
    </dsp:sp>
    <dsp:sp modelId="{912B44A0-4908-4C4D-B4AF-FAD4EB749B8D}">
      <dsp:nvSpPr>
        <dsp:cNvPr id="0" name=""/>
        <dsp:cNvSpPr/>
      </dsp:nvSpPr>
      <dsp:spPr>
        <a:xfrm>
          <a:off x="4139744" y="0"/>
          <a:ext cx="3220305" cy="905192"/>
        </a:xfrm>
        <a:prstGeom prst="roundRect">
          <a:avLst>
            <a:gd name="adj" fmla="val 10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GB" sz="1600" b="1" kern="1200" dirty="0" smtClean="0"/>
            <a:t>Gender differences are not significant in</a:t>
          </a:r>
          <a:br>
            <a:rPr lang="en-GB" sz="1600" b="1" kern="1200" dirty="0" smtClean="0"/>
          </a:br>
          <a:r>
            <a:rPr lang="en-GB" sz="1600" b="1" kern="1200" dirty="0" smtClean="0"/>
            <a:t> a minority of cases</a:t>
          </a:r>
          <a:endParaRPr lang="en-US" sz="1600" b="1" kern="1200" dirty="0"/>
        </a:p>
      </dsp:txBody>
      <dsp:txXfrm>
        <a:off x="4166256" y="26512"/>
        <a:ext cx="3167281" cy="852168"/>
      </dsp:txXfrm>
    </dsp:sp>
    <dsp:sp modelId="{01247909-0688-47E4-B735-1D2713FD6464}">
      <dsp:nvSpPr>
        <dsp:cNvPr id="0" name=""/>
        <dsp:cNvSpPr/>
      </dsp:nvSpPr>
      <dsp:spPr>
        <a:xfrm>
          <a:off x="3769796" y="3847067"/>
          <a:ext cx="678894" cy="678894"/>
        </a:xfrm>
        <a:prstGeom prst="triangle">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EB3661A-E4BB-4911-B028-F8A8D6A534D8}">
      <dsp:nvSpPr>
        <dsp:cNvPr id="0" name=""/>
        <dsp:cNvSpPr/>
      </dsp:nvSpPr>
      <dsp:spPr>
        <a:xfrm rot="21360000">
          <a:off x="2071938" y="3556153"/>
          <a:ext cx="4074609" cy="284924"/>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A958CCE-ABB9-400B-BA85-316C03A12F5D}">
      <dsp:nvSpPr>
        <dsp:cNvPr id="0" name=""/>
        <dsp:cNvSpPr/>
      </dsp:nvSpPr>
      <dsp:spPr>
        <a:xfrm rot="21360000">
          <a:off x="1004906" y="2466743"/>
          <a:ext cx="3764653" cy="107699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GB" sz="1600" kern="1200" dirty="0" smtClean="0"/>
            <a:t>Italy, Jamaica, Japan, </a:t>
          </a:r>
          <a:r>
            <a:rPr lang="en-US" sz="1600" kern="1200" dirty="0" smtClean="0"/>
            <a:t>Malaysia, </a:t>
          </a:r>
          <a:r>
            <a:rPr lang="en-GB" sz="1600" kern="1200" dirty="0" smtClean="0"/>
            <a:t>Netherlands, New Zealand, </a:t>
          </a:r>
          <a:r>
            <a:rPr lang="en-US" sz="1600" kern="1200" dirty="0" smtClean="0"/>
            <a:t>Norway, Peru, Poland, </a:t>
          </a:r>
          <a:r>
            <a:rPr lang="en-GB" sz="1600" kern="1200" dirty="0" smtClean="0"/>
            <a:t>Portugal, </a:t>
          </a:r>
          <a:r>
            <a:rPr lang="en-US" sz="1600" kern="1200" dirty="0" smtClean="0"/>
            <a:t>South Africa, </a:t>
          </a:r>
          <a:r>
            <a:rPr lang="en-GB" sz="1600" kern="1200" dirty="0" smtClean="0"/>
            <a:t>Sweden, UK, US</a:t>
          </a:r>
          <a:endParaRPr lang="en-US" sz="1600" kern="1200" dirty="0" smtClean="0"/>
        </a:p>
      </dsp:txBody>
      <dsp:txXfrm>
        <a:off x="1057480" y="2519317"/>
        <a:ext cx="3659505" cy="971842"/>
      </dsp:txXfrm>
    </dsp:sp>
    <dsp:sp modelId="{00BA0D97-6131-4D8B-A26D-D33170594C18}">
      <dsp:nvSpPr>
        <dsp:cNvPr id="0" name=""/>
        <dsp:cNvSpPr/>
      </dsp:nvSpPr>
      <dsp:spPr>
        <a:xfrm rot="21360000">
          <a:off x="931212" y="1208803"/>
          <a:ext cx="3731003" cy="1130747"/>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Albania, Armenia, </a:t>
          </a:r>
          <a:r>
            <a:rPr lang="en-GB" sz="1600" kern="1200" dirty="0" smtClean="0"/>
            <a:t>Australia, Azerbaijan, </a:t>
          </a:r>
          <a:r>
            <a:rPr lang="en-US" sz="1600" kern="1200" dirty="0" smtClean="0"/>
            <a:t>British Virgin Islands, </a:t>
          </a:r>
          <a:r>
            <a:rPr lang="en-GB" sz="1600" kern="1200" dirty="0" smtClean="0"/>
            <a:t>Bulgaria, Canada, </a:t>
          </a:r>
          <a:r>
            <a:rPr lang="en-US" sz="1600" kern="1200" dirty="0" smtClean="0"/>
            <a:t>Czech Republic, Estonia, </a:t>
          </a:r>
          <a:r>
            <a:rPr lang="en-GB" sz="1600" kern="1200" dirty="0" smtClean="0"/>
            <a:t>Germany, India, </a:t>
          </a:r>
          <a:r>
            <a:rPr lang="en-US" sz="1600" kern="1200" dirty="0" smtClean="0"/>
            <a:t>Ireland, </a:t>
          </a:r>
          <a:endParaRPr lang="en-US" sz="1600" kern="1200" dirty="0"/>
        </a:p>
      </dsp:txBody>
      <dsp:txXfrm>
        <a:off x="986411" y="1264002"/>
        <a:ext cx="3620605" cy="1020349"/>
      </dsp:txXfrm>
    </dsp:sp>
    <dsp:sp modelId="{3717E050-D8F7-404B-A5CC-07082225B336}">
      <dsp:nvSpPr>
        <dsp:cNvPr id="0" name=""/>
        <dsp:cNvSpPr/>
      </dsp:nvSpPr>
      <dsp:spPr>
        <a:xfrm rot="21360000">
          <a:off x="4900834" y="2316987"/>
          <a:ext cx="1690184" cy="1003578"/>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GB" sz="1600" kern="1200" dirty="0" smtClean="0"/>
            <a:t>East Germany, Hungary,  and Russia</a:t>
          </a:r>
          <a:endParaRPr lang="en-US" sz="1600" kern="1200" dirty="0"/>
        </a:p>
      </dsp:txBody>
      <dsp:txXfrm>
        <a:off x="4949825" y="2365978"/>
        <a:ext cx="1592202" cy="90559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E51A7C-8FE1-4EBA-B4E2-62FB692CF715}">
      <dsp:nvSpPr>
        <dsp:cNvPr id="0" name=""/>
        <dsp:cNvSpPr/>
      </dsp:nvSpPr>
      <dsp:spPr>
        <a:xfrm>
          <a:off x="0" y="0"/>
          <a:ext cx="3728011" cy="2075220"/>
        </a:xfrm>
        <a:prstGeom prst="downArrow">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vert270" wrap="square" lIns="128016" tIns="128016" rIns="128016" bIns="128016" numCol="1" spcCol="1270" anchor="ctr" anchorCtr="0">
          <a:noAutofit/>
        </a:bodyPr>
        <a:lstStyle/>
        <a:p>
          <a:pPr lvl="0" algn="ctr" defTabSz="800100">
            <a:lnSpc>
              <a:spcPct val="90000"/>
            </a:lnSpc>
            <a:spcBef>
              <a:spcPct val="0"/>
            </a:spcBef>
            <a:spcAft>
              <a:spcPct val="35000"/>
            </a:spcAft>
          </a:pPr>
          <a:r>
            <a:rPr lang="en-GB" sz="1800" kern="1200" dirty="0" smtClean="0">
              <a:solidFill>
                <a:schemeClr val="bg1"/>
              </a:solidFill>
            </a:rPr>
            <a:t>Some attitudes may hamper women’s ability to deal </a:t>
          </a:r>
          <a:r>
            <a:rPr lang="en-GB" sz="1800" kern="1200" dirty="0" smtClean="0">
              <a:solidFill>
                <a:schemeClr val="bg1"/>
              </a:solidFill>
            </a:rPr>
            <a:t>effectively with </a:t>
          </a:r>
          <a:r>
            <a:rPr lang="en-GB" sz="1800" kern="1200" dirty="0" smtClean="0">
              <a:solidFill>
                <a:schemeClr val="bg1"/>
              </a:solidFill>
            </a:rPr>
            <a:t>financial issues</a:t>
          </a:r>
          <a:endParaRPr lang="en-US" sz="1800" kern="1200" dirty="0"/>
        </a:p>
      </dsp:txBody>
      <dsp:txXfrm rot="5400000">
        <a:off x="1085798" y="-153795"/>
        <a:ext cx="1556415" cy="1864005"/>
      </dsp:txXfrm>
    </dsp:sp>
    <dsp:sp modelId="{B575C568-58A7-4046-9C31-4CD9765FD3B5}">
      <dsp:nvSpPr>
        <dsp:cNvPr id="0" name=""/>
        <dsp:cNvSpPr/>
      </dsp:nvSpPr>
      <dsp:spPr>
        <a:xfrm rot="10800000">
          <a:off x="4444319" y="0"/>
          <a:ext cx="3609303" cy="2105796"/>
        </a:xfrm>
        <a:prstGeom prst="downArrow">
          <a:avLst>
            <a:gd name="adj1" fmla="val 50000"/>
            <a:gd name="adj2" fmla="val 35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vert270" wrap="square" lIns="128016" tIns="128016" rIns="128016" bIns="128016" numCol="1" spcCol="1270" anchor="ctr" anchorCtr="0">
          <a:noAutofit/>
        </a:bodyPr>
        <a:lstStyle/>
        <a:p>
          <a:pPr lvl="0" algn="ctr" defTabSz="800100">
            <a:lnSpc>
              <a:spcPct val="90000"/>
            </a:lnSpc>
            <a:spcBef>
              <a:spcPct val="0"/>
            </a:spcBef>
            <a:spcAft>
              <a:spcPct val="35000"/>
            </a:spcAft>
          </a:pPr>
          <a:r>
            <a:rPr lang="en-GB" sz="1800" kern="1200" dirty="0" smtClean="0">
              <a:solidFill>
                <a:schemeClr val="bg1"/>
              </a:solidFill>
            </a:rPr>
            <a:t>But some attitudes are likely to be conducive to more prudent behaviour</a:t>
          </a:r>
          <a:endParaRPr lang="en-US" sz="1800" kern="1200" dirty="0"/>
        </a:p>
      </dsp:txBody>
      <dsp:txXfrm rot="-5400000">
        <a:off x="5380329" y="334830"/>
        <a:ext cx="1737282" cy="180465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6928B3-FACB-4423-AEC5-CD65720F42E2}">
      <dsp:nvSpPr>
        <dsp:cNvPr id="0" name=""/>
        <dsp:cNvSpPr/>
      </dsp:nvSpPr>
      <dsp:spPr>
        <a:xfrm>
          <a:off x="2568" y="109979"/>
          <a:ext cx="2504070" cy="860814"/>
        </a:xfrm>
        <a:prstGeom prst="rect">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01600" rIns="177800" bIns="101600" numCol="1" spcCol="1270" anchor="ctr" anchorCtr="0">
          <a:noAutofit/>
        </a:bodyPr>
        <a:lstStyle/>
        <a:p>
          <a:pPr lvl="0" algn="ctr" defTabSz="1111250">
            <a:lnSpc>
              <a:spcPct val="90000"/>
            </a:lnSpc>
            <a:spcBef>
              <a:spcPct val="0"/>
            </a:spcBef>
            <a:spcAft>
              <a:spcPct val="35000"/>
            </a:spcAft>
          </a:pPr>
          <a:r>
            <a:rPr lang="en-GB" sz="2500" kern="1200" smtClean="0"/>
            <a:t>Young / Elderly women </a:t>
          </a:r>
          <a:endParaRPr lang="en-US" sz="2500" kern="1200"/>
        </a:p>
      </dsp:txBody>
      <dsp:txXfrm>
        <a:off x="2568" y="109979"/>
        <a:ext cx="2504070" cy="860814"/>
      </dsp:txXfrm>
    </dsp:sp>
    <dsp:sp modelId="{DE067F87-C34F-42D8-95E5-EE4DD5FC05C4}">
      <dsp:nvSpPr>
        <dsp:cNvPr id="0" name=""/>
        <dsp:cNvSpPr/>
      </dsp:nvSpPr>
      <dsp:spPr>
        <a:xfrm>
          <a:off x="2568" y="970793"/>
          <a:ext cx="2504070" cy="3445189"/>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3350" tIns="133350" rIns="177800" bIns="200025" numCol="1" spcCol="1270" anchor="t" anchorCtr="0">
          <a:noAutofit/>
        </a:bodyPr>
        <a:lstStyle/>
        <a:p>
          <a:pPr marL="228600" lvl="1" indent="-228600" algn="l" defTabSz="1111250">
            <a:lnSpc>
              <a:spcPct val="90000"/>
            </a:lnSpc>
            <a:spcBef>
              <a:spcPct val="0"/>
            </a:spcBef>
            <a:spcAft>
              <a:spcPct val="15000"/>
            </a:spcAft>
            <a:buChar char="••"/>
          </a:pPr>
          <a:r>
            <a:rPr lang="en-GB" sz="2500" kern="1200" dirty="0" smtClean="0"/>
            <a:t>Financial </a:t>
          </a:r>
          <a:r>
            <a:rPr lang="en-GB" sz="2500" kern="1200" dirty="0" smtClean="0"/>
            <a:t>education for middle-age and elderly </a:t>
          </a:r>
          <a:r>
            <a:rPr lang="en-GB" sz="2500" kern="1200" dirty="0" smtClean="0"/>
            <a:t>women in </a:t>
          </a:r>
          <a:r>
            <a:rPr lang="en-GB" sz="2500" b="1" kern="1200" dirty="0" smtClean="0"/>
            <a:t>Japan</a:t>
          </a:r>
          <a:endParaRPr lang="en-US" sz="2500" kern="1200" dirty="0"/>
        </a:p>
      </dsp:txBody>
      <dsp:txXfrm>
        <a:off x="2568" y="970793"/>
        <a:ext cx="2504070" cy="3445189"/>
      </dsp:txXfrm>
    </dsp:sp>
    <dsp:sp modelId="{C1CA30E8-E2EA-4471-BA2E-BD1399A43517}">
      <dsp:nvSpPr>
        <dsp:cNvPr id="0" name=""/>
        <dsp:cNvSpPr/>
      </dsp:nvSpPr>
      <dsp:spPr>
        <a:xfrm>
          <a:off x="2857208" y="109979"/>
          <a:ext cx="2504070" cy="860814"/>
        </a:xfrm>
        <a:prstGeom prst="rect">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01600" rIns="177800" bIns="101600" numCol="1" spcCol="1270" anchor="ctr" anchorCtr="0">
          <a:noAutofit/>
        </a:bodyPr>
        <a:lstStyle/>
        <a:p>
          <a:pPr lvl="0" algn="ctr" defTabSz="1111250">
            <a:lnSpc>
              <a:spcPct val="90000"/>
            </a:lnSpc>
            <a:spcBef>
              <a:spcPct val="0"/>
            </a:spcBef>
            <a:spcAft>
              <a:spcPct val="35000"/>
            </a:spcAft>
          </a:pPr>
          <a:r>
            <a:rPr lang="en-GB" sz="2500" kern="1200" dirty="0" smtClean="0"/>
            <a:t>Low income /marginalised</a:t>
          </a:r>
          <a:endParaRPr lang="en-US" sz="2500" kern="1200" dirty="0"/>
        </a:p>
      </dsp:txBody>
      <dsp:txXfrm>
        <a:off x="2857208" y="109979"/>
        <a:ext cx="2504070" cy="860814"/>
      </dsp:txXfrm>
    </dsp:sp>
    <dsp:sp modelId="{85AA347B-135A-4B1C-B42F-7F9BF36E0EC7}">
      <dsp:nvSpPr>
        <dsp:cNvPr id="0" name=""/>
        <dsp:cNvSpPr/>
      </dsp:nvSpPr>
      <dsp:spPr>
        <a:xfrm>
          <a:off x="2857208" y="970793"/>
          <a:ext cx="2504070" cy="3445189"/>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3350" tIns="133350" rIns="177800" bIns="200025" numCol="1" spcCol="1270" anchor="t" anchorCtr="0">
          <a:noAutofit/>
        </a:bodyPr>
        <a:lstStyle/>
        <a:p>
          <a:pPr marL="228600" lvl="1" indent="-228600" algn="l" defTabSz="1111250">
            <a:lnSpc>
              <a:spcPct val="90000"/>
            </a:lnSpc>
            <a:spcBef>
              <a:spcPct val="0"/>
            </a:spcBef>
            <a:spcAft>
              <a:spcPct val="15000"/>
            </a:spcAft>
            <a:buChar char="••"/>
          </a:pPr>
          <a:r>
            <a:rPr lang="en-GB" sz="2500" kern="1200" dirty="0" smtClean="0"/>
            <a:t>Financial </a:t>
          </a:r>
          <a:r>
            <a:rPr lang="en-GB" sz="2500" kern="1200" dirty="0" smtClean="0"/>
            <a:t>education for illiterate or semi-literate women in rural areas of </a:t>
          </a:r>
          <a:r>
            <a:rPr lang="en-GB" sz="2500" b="1" kern="1200" dirty="0" smtClean="0"/>
            <a:t>India</a:t>
          </a:r>
          <a:r>
            <a:rPr lang="en-GB" sz="2500" kern="1200" dirty="0" smtClean="0"/>
            <a:t> </a:t>
          </a:r>
          <a:endParaRPr lang="en-US" sz="2500" kern="1200" dirty="0"/>
        </a:p>
      </dsp:txBody>
      <dsp:txXfrm>
        <a:off x="2857208" y="970793"/>
        <a:ext cx="2504070" cy="3445189"/>
      </dsp:txXfrm>
    </dsp:sp>
    <dsp:sp modelId="{6B899321-4BDD-466A-BBA1-CD16881593C0}">
      <dsp:nvSpPr>
        <dsp:cNvPr id="0" name=""/>
        <dsp:cNvSpPr/>
      </dsp:nvSpPr>
      <dsp:spPr>
        <a:xfrm>
          <a:off x="5711848" y="109979"/>
          <a:ext cx="2504070" cy="860814"/>
        </a:xfrm>
        <a:prstGeom prst="rect">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01600" rIns="177800" bIns="101600" numCol="1" spcCol="1270" anchor="ctr" anchorCtr="0">
          <a:noAutofit/>
        </a:bodyPr>
        <a:lstStyle/>
        <a:p>
          <a:pPr lvl="0" algn="ctr" defTabSz="1111250">
            <a:lnSpc>
              <a:spcPct val="90000"/>
            </a:lnSpc>
            <a:spcBef>
              <a:spcPct val="0"/>
            </a:spcBef>
            <a:spcAft>
              <a:spcPct val="35000"/>
            </a:spcAft>
          </a:pPr>
          <a:r>
            <a:rPr lang="en-GB" sz="2500" kern="1200" dirty="0" smtClean="0"/>
            <a:t>Female </a:t>
          </a:r>
          <a:r>
            <a:rPr lang="en-GB" sz="2500" kern="1200" dirty="0" smtClean="0"/>
            <a:t>MSMEs</a:t>
          </a:r>
          <a:endParaRPr lang="en-US" sz="2500" kern="1200" dirty="0" smtClean="0"/>
        </a:p>
      </dsp:txBody>
      <dsp:txXfrm>
        <a:off x="5711848" y="109979"/>
        <a:ext cx="2504070" cy="860814"/>
      </dsp:txXfrm>
    </dsp:sp>
    <dsp:sp modelId="{A7EE8906-1D0E-4D55-8379-81A05D4CC7B7}">
      <dsp:nvSpPr>
        <dsp:cNvPr id="0" name=""/>
        <dsp:cNvSpPr/>
      </dsp:nvSpPr>
      <dsp:spPr>
        <a:xfrm>
          <a:off x="5711848" y="970793"/>
          <a:ext cx="2504070" cy="3445189"/>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3350" tIns="133350" rIns="177800" bIns="200025" numCol="1" spcCol="1270" anchor="t" anchorCtr="0">
          <a:noAutofit/>
        </a:bodyPr>
        <a:lstStyle/>
        <a:p>
          <a:pPr marL="228600" lvl="1" indent="-228600" algn="l" defTabSz="1111250">
            <a:lnSpc>
              <a:spcPct val="90000"/>
            </a:lnSpc>
            <a:spcBef>
              <a:spcPct val="0"/>
            </a:spcBef>
            <a:spcAft>
              <a:spcPct val="15000"/>
            </a:spcAft>
            <a:buChar char="••"/>
          </a:pPr>
          <a:r>
            <a:rPr lang="en-GB" sz="2500" kern="1200" dirty="0" smtClean="0"/>
            <a:t>Various ILO projects in </a:t>
          </a:r>
          <a:r>
            <a:rPr lang="en-GB" sz="2500" b="1" kern="1200" dirty="0" smtClean="0"/>
            <a:t>Cambodia</a:t>
          </a:r>
          <a:endParaRPr lang="en-US" sz="2500" kern="1200" dirty="0"/>
        </a:p>
        <a:p>
          <a:pPr marL="228600" lvl="1" indent="-228600" algn="l" defTabSz="1111250">
            <a:lnSpc>
              <a:spcPct val="90000"/>
            </a:lnSpc>
            <a:spcBef>
              <a:spcPct val="0"/>
            </a:spcBef>
            <a:spcAft>
              <a:spcPct val="15000"/>
            </a:spcAft>
            <a:buChar char="••"/>
          </a:pPr>
          <a:r>
            <a:rPr lang="en-GB" sz="2500" kern="1200" dirty="0" smtClean="0"/>
            <a:t>SEWA in </a:t>
          </a:r>
          <a:r>
            <a:rPr lang="en-GB" sz="2500" b="1" kern="1200" dirty="0" smtClean="0"/>
            <a:t>India</a:t>
          </a:r>
          <a:endParaRPr lang="en-US" sz="2500" b="1" kern="1200" dirty="0"/>
        </a:p>
        <a:p>
          <a:pPr marL="228600" lvl="1" indent="-228600" algn="l" defTabSz="1111250">
            <a:lnSpc>
              <a:spcPct val="90000"/>
            </a:lnSpc>
            <a:spcBef>
              <a:spcPct val="0"/>
            </a:spcBef>
            <a:spcAft>
              <a:spcPct val="15000"/>
            </a:spcAft>
            <a:buChar char="••"/>
          </a:pPr>
          <a:r>
            <a:rPr lang="en-GB" sz="2500" kern="1200" smtClean="0"/>
            <a:t>GREAT Women project in the </a:t>
          </a:r>
          <a:r>
            <a:rPr lang="en-GB" sz="2500" b="1" kern="1200" smtClean="0"/>
            <a:t>Philippines</a:t>
          </a:r>
          <a:endParaRPr lang="en-US" sz="2500" b="1" kern="1200" dirty="0"/>
        </a:p>
      </dsp:txBody>
      <dsp:txXfrm>
        <a:off x="5711848" y="970793"/>
        <a:ext cx="2504070" cy="344518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3E8AB7-C970-44C9-857E-D3E704D27D77}">
      <dsp:nvSpPr>
        <dsp:cNvPr id="0" name=""/>
        <dsp:cNvSpPr/>
      </dsp:nvSpPr>
      <dsp:spPr>
        <a:xfrm>
          <a:off x="4313544" y="552"/>
          <a:ext cx="3900861" cy="2154693"/>
        </a:xfrm>
        <a:prstGeom prst="rightArrow">
          <a:avLst>
            <a:gd name="adj1" fmla="val 75000"/>
            <a:gd name="adj2" fmla="val 50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00" tIns="12700" rIns="12700" bIns="12700" numCol="1" spcCol="1270" anchor="t" anchorCtr="0">
          <a:noAutofit/>
        </a:bodyPr>
        <a:lstStyle/>
        <a:p>
          <a:pPr marL="228600" lvl="1" indent="-228600" algn="l" defTabSz="889000">
            <a:lnSpc>
              <a:spcPct val="90000"/>
            </a:lnSpc>
            <a:spcBef>
              <a:spcPct val="0"/>
            </a:spcBef>
            <a:spcAft>
              <a:spcPct val="15000"/>
            </a:spcAft>
            <a:buChar char="••"/>
          </a:pPr>
          <a:r>
            <a:rPr lang="en-GB" sz="2000" kern="1200" dirty="0" smtClean="0"/>
            <a:t>e.g., providing </a:t>
          </a:r>
          <a:r>
            <a:rPr lang="en-GB" sz="2000" kern="1200" dirty="0" smtClean="0"/>
            <a:t>girls with financial literacy training and access to savings account in </a:t>
          </a:r>
          <a:r>
            <a:rPr lang="en-GB" sz="2000" b="1" kern="1200" dirty="0" smtClean="0"/>
            <a:t>Mongolia </a:t>
          </a:r>
          <a:r>
            <a:rPr lang="en-GB" sz="2000" b="0" kern="1200" dirty="0" smtClean="0"/>
            <a:t>and </a:t>
          </a:r>
          <a:r>
            <a:rPr lang="en-GB" sz="2000" b="1" kern="1200" dirty="0" smtClean="0"/>
            <a:t>Bangladesh</a:t>
          </a:r>
          <a:r>
            <a:rPr lang="en-GB" sz="2000" kern="1200" dirty="0" smtClean="0"/>
            <a:t> </a:t>
          </a:r>
          <a:endParaRPr lang="en-US" sz="2000" kern="1200" dirty="0"/>
        </a:p>
      </dsp:txBody>
      <dsp:txXfrm>
        <a:off x="4313544" y="269889"/>
        <a:ext cx="3092851" cy="1616019"/>
      </dsp:txXfrm>
    </dsp:sp>
    <dsp:sp modelId="{F05CC5B4-C1A2-4A5E-BCB8-C780921FD4CD}">
      <dsp:nvSpPr>
        <dsp:cNvPr id="0" name=""/>
        <dsp:cNvSpPr/>
      </dsp:nvSpPr>
      <dsp:spPr>
        <a:xfrm>
          <a:off x="4080" y="552"/>
          <a:ext cx="4309463" cy="2154693"/>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lvl="0" algn="ctr" defTabSz="977900">
            <a:lnSpc>
              <a:spcPct val="90000"/>
            </a:lnSpc>
            <a:spcBef>
              <a:spcPct val="0"/>
            </a:spcBef>
            <a:spcAft>
              <a:spcPct val="35000"/>
            </a:spcAft>
          </a:pPr>
          <a:r>
            <a:rPr lang="en-GB" sz="2200" b="1" i="1" kern="1200" dirty="0" smtClean="0"/>
            <a:t>In developing economies: </a:t>
          </a:r>
        </a:p>
        <a:p>
          <a:pPr lvl="0" algn="ctr" defTabSz="977900">
            <a:lnSpc>
              <a:spcPct val="90000"/>
            </a:lnSpc>
            <a:spcBef>
              <a:spcPct val="0"/>
            </a:spcBef>
            <a:spcAft>
              <a:spcPct val="35000"/>
            </a:spcAft>
          </a:pPr>
          <a:r>
            <a:rPr lang="en-GB" sz="2200" b="1" i="1" kern="1200" dirty="0" smtClean="0"/>
            <a:t>Increasing </a:t>
          </a:r>
          <a:r>
            <a:rPr lang="en-GB" sz="2200" b="1" i="1" kern="1200" dirty="0" smtClean="0"/>
            <a:t>financial inclusion and improving the use of formal saving </a:t>
          </a:r>
          <a:r>
            <a:rPr lang="en-GB" sz="2200" b="1" i="1" kern="1200" dirty="0" smtClean="0"/>
            <a:t>products; supporting female entrepreneurship </a:t>
          </a:r>
          <a:endParaRPr lang="en-US" sz="2200" kern="1200" dirty="0"/>
        </a:p>
      </dsp:txBody>
      <dsp:txXfrm>
        <a:off x="109263" y="105735"/>
        <a:ext cx="4099097" cy="1944327"/>
      </dsp:txXfrm>
    </dsp:sp>
    <dsp:sp modelId="{3575E8A6-373B-4C9E-A34D-1767482D22BA}">
      <dsp:nvSpPr>
        <dsp:cNvPr id="0" name=""/>
        <dsp:cNvSpPr/>
      </dsp:nvSpPr>
      <dsp:spPr>
        <a:xfrm>
          <a:off x="4388402" y="2370715"/>
          <a:ext cx="3829151" cy="2154693"/>
        </a:xfrm>
        <a:prstGeom prst="rightArrow">
          <a:avLst>
            <a:gd name="adj1" fmla="val 75000"/>
            <a:gd name="adj2" fmla="val 50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00" tIns="12700" rIns="12700" bIns="12700" numCol="1" spcCol="1270" anchor="t" anchorCtr="0">
          <a:noAutofit/>
        </a:bodyPr>
        <a:lstStyle/>
        <a:p>
          <a:pPr marL="228600" lvl="1" indent="-228600" algn="l" defTabSz="889000">
            <a:lnSpc>
              <a:spcPct val="90000"/>
            </a:lnSpc>
            <a:spcBef>
              <a:spcPct val="0"/>
            </a:spcBef>
            <a:spcAft>
              <a:spcPct val="15000"/>
            </a:spcAft>
            <a:buChar char="••"/>
          </a:pPr>
          <a:r>
            <a:rPr lang="en-GB" sz="2000" kern="1200" dirty="0" smtClean="0"/>
            <a:t>e.g., helping women </a:t>
          </a:r>
          <a:r>
            <a:rPr lang="en-GB" sz="2000" kern="1200" dirty="0" smtClean="0"/>
            <a:t>approaching retirement to manage their finances better </a:t>
          </a:r>
          <a:r>
            <a:rPr lang="en-GB" sz="2000" kern="1200" dirty="0" smtClean="0"/>
            <a:t>for financial independence in older years in </a:t>
          </a:r>
          <a:r>
            <a:rPr lang="en-GB" sz="2000" b="1" kern="1200" dirty="0" smtClean="0"/>
            <a:t>Singapore</a:t>
          </a:r>
          <a:endParaRPr lang="en-US" sz="2000" kern="1200" dirty="0"/>
        </a:p>
      </dsp:txBody>
      <dsp:txXfrm>
        <a:off x="4388402" y="2640052"/>
        <a:ext cx="3021141" cy="1616019"/>
      </dsp:txXfrm>
    </dsp:sp>
    <dsp:sp modelId="{A6F66ABB-0F10-4A59-BD5D-55EA35559D6C}">
      <dsp:nvSpPr>
        <dsp:cNvPr id="0" name=""/>
        <dsp:cNvSpPr/>
      </dsp:nvSpPr>
      <dsp:spPr>
        <a:xfrm>
          <a:off x="932" y="2370715"/>
          <a:ext cx="4387469" cy="2154693"/>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lvl="0" algn="ctr" defTabSz="977900">
            <a:lnSpc>
              <a:spcPct val="90000"/>
            </a:lnSpc>
            <a:spcBef>
              <a:spcPct val="0"/>
            </a:spcBef>
            <a:spcAft>
              <a:spcPct val="35000"/>
            </a:spcAft>
          </a:pPr>
          <a:r>
            <a:rPr lang="en-GB" sz="2200" b="1" i="1" kern="1200" dirty="0" smtClean="0"/>
            <a:t>In more developed countries :</a:t>
          </a:r>
        </a:p>
        <a:p>
          <a:pPr lvl="0" algn="ctr" defTabSz="977900">
            <a:lnSpc>
              <a:spcPct val="90000"/>
            </a:lnSpc>
            <a:spcBef>
              <a:spcPct val="0"/>
            </a:spcBef>
            <a:spcAft>
              <a:spcPct val="35000"/>
            </a:spcAft>
          </a:pPr>
          <a:r>
            <a:rPr lang="en-GB" sz="2200" b="1" i="1" kern="1200" dirty="0" smtClean="0"/>
            <a:t>Supporting </a:t>
          </a:r>
          <a:r>
            <a:rPr lang="en-GB" sz="2200" b="1" i="1" kern="1200" dirty="0" smtClean="0"/>
            <a:t>women in planning for </a:t>
          </a:r>
          <a:r>
            <a:rPr lang="en-GB" sz="2200" b="1" i="1" kern="1200" dirty="0" smtClean="0"/>
            <a:t>retirement, avoiding </a:t>
          </a:r>
          <a:r>
            <a:rPr lang="en-GB" sz="2200" b="1" i="1" kern="1200" dirty="0" smtClean="0"/>
            <a:t>over-indebtedness</a:t>
          </a:r>
          <a:endParaRPr lang="en-US" sz="2200" kern="1200" dirty="0"/>
        </a:p>
      </dsp:txBody>
      <dsp:txXfrm>
        <a:off x="106115" y="2475898"/>
        <a:ext cx="4177103" cy="1944327"/>
      </dsp:txXfrm>
    </dsp:sp>
  </dsp:spTree>
</dsp:drawing>
</file>

<file path=ppt/diagrams/layout1.xml><?xml version="1.0" encoding="utf-8"?>
<dgm:layoutDef xmlns:dgm="http://schemas.openxmlformats.org/drawingml/2006/diagram" xmlns:a="http://schemas.openxmlformats.org/drawingml/2006/main" uniqueId="urn:microsoft.com/office/officeart/2005/8/layout/balance1">
  <dgm:title val=""/>
  <dgm:desc val=""/>
  <dgm:catLst>
    <dgm:cat type="relationship" pri="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23">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25" srcId="2" destId="23" srcOrd="0" destOrd="0"/>
      </dgm:cxnLst>
      <dgm:bg/>
      <dgm:whole/>
    </dgm:dataModel>
  </dgm:sampData>
  <dgm:styleData>
    <dgm:dataModel>
      <dgm:ptLst>
        <dgm:pt modelId="0" type="doc"/>
        <dgm:pt modelId="1"/>
        <dgm:pt modelId="11"/>
        <dgm:pt modelId="12"/>
        <dgm:pt modelId="2"/>
        <dgm:pt modelId="21"/>
        <dgm:pt modelId="22"/>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tyleData>
  <dgm:clrData>
    <dgm:dataModel>
      <dgm:ptLst>
        <dgm:pt modelId="0" type="doc"/>
        <dgm:pt modelId="1"/>
        <dgm:pt modelId="11"/>
        <dgm:pt modelId="12"/>
        <dgm:pt modelId="13"/>
        <dgm:pt modelId="2"/>
        <dgm:pt modelId="21"/>
        <dgm:pt modelId="22"/>
        <dgm:pt modelId="23"/>
      </dgm:ptLst>
      <dgm:cxnLst>
        <dgm:cxn modelId="4" srcId="0" destId="1" srcOrd="0" destOrd="0"/>
        <dgm:cxn modelId="5" srcId="0" destId="2" srcOrd="1" destOrd="0"/>
        <dgm:cxn modelId="15" srcId="1" destId="11" srcOrd="0" destOrd="0"/>
        <dgm:cxn modelId="16" srcId="1" destId="12" srcOrd="0" destOrd="0"/>
        <dgm:cxn modelId="17" srcId="1" destId="13" srcOrd="0" destOrd="0"/>
        <dgm:cxn modelId="25" srcId="2" destId="21" srcOrd="0" destOrd="0"/>
        <dgm:cxn modelId="26" srcId="2" destId="22" srcOrd="0" destOrd="0"/>
        <dgm:cxn modelId="27" srcId="2" destId="23" srcOrd="0" destOrd="0"/>
      </dgm:cxnLst>
      <dgm:bg/>
      <dgm:whole/>
    </dgm:dataModel>
  </dgm:clrData>
  <dgm:layoutNode name="outerComposite">
    <dgm:varLst>
      <dgm:chMax val="2"/>
      <dgm:animLvl val="lvl"/>
      <dgm:resizeHandles val="exact"/>
    </dgm:varLst>
    <dgm:alg type="composite">
      <dgm:param type="ar" val="1"/>
    </dgm:alg>
    <dgm:shape xmlns:r="http://schemas.openxmlformats.org/officeDocument/2006/relationships" r:blip="">
      <dgm:adjLst/>
    </dgm:shape>
    <dgm:presOf/>
    <dgm:constrLst>
      <dgm:constr type="h" for="ch" forName="parentComposite" refType="h" refFor="ch" refForName="dummyMaxCanvas" op="equ" fact="0.2"/>
      <dgm:constr type="t" for="ch" forName="parentComposite"/>
      <dgm:constr type="h" for="ch" forName="childrenComposite" refType="h" refFor="ch" refForName="dummyMaxCanvas" op="equ" fact="0.8"/>
      <dgm:constr type="t" for="ch" forName="childrenComposite" refType="h" refFor="ch" refForName="dummyMaxCanvas" fact="0.2"/>
    </dgm:constrLst>
    <dgm:ruleLst/>
    <dgm:layoutNode name="dummyMaxCanvas">
      <dgm:alg type="sp"/>
      <dgm:shape xmlns:r="http://schemas.openxmlformats.org/officeDocument/2006/relationships" r:blip="">
        <dgm:adjLst/>
      </dgm:shape>
      <dgm:presOf/>
      <dgm:constrLst/>
      <dgm:ruleLst/>
    </dgm:layoutNode>
    <dgm:layoutNode name="parentComposite">
      <dgm:alg type="composite"/>
      <dgm:shape xmlns:r="http://schemas.openxmlformats.org/officeDocument/2006/relationships" r:blip="">
        <dgm:adjLst/>
      </dgm:shape>
      <dgm:presOf/>
      <dgm:constrLst>
        <dgm:constr type="w" for="ch" forName="parent1" refType="w" fact="0.36"/>
        <dgm:constr type="ctrX" for="ch" forName="parent1" refType="w" fact="0.24"/>
        <dgm:constr type="w" for="ch" forName="parent2" refType="w" fact="0.36"/>
        <dgm:constr type="ctrX" for="ch" forName="parent2" refType="w" fact="0.76"/>
        <dgm:constr type="primFontSz" for="ch" ptType="node" op="equ"/>
      </dgm:constrLst>
      <dgm:ruleLst/>
      <dgm:layoutNode name="parent1" styleLbl="alignAccFollowNode1">
        <dgm:varLst>
          <dgm:chMax val="4"/>
        </dgm:varLst>
        <dgm:alg type="tx"/>
        <dgm:shape xmlns:r="http://schemas.openxmlformats.org/officeDocument/2006/relationships" type="roundRect" r:blip="">
          <dgm:adjLst>
            <dgm:adj idx="1" val="0.1"/>
          </dgm:adjLst>
        </dgm:shape>
        <dgm:presOf axis="ch" ptType="node"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2" styleLbl="alignAccFollowNode1">
        <dgm:varLst>
          <dgm:chMax val="4"/>
        </dgm:varLst>
        <dgm:alg type="tx"/>
        <dgm:shape xmlns:r="http://schemas.openxmlformats.org/officeDocument/2006/relationships" type="roundRect" r:blip="">
          <dgm:adjLst>
            <dgm:adj idx="1" val="0.1"/>
          </dgm:adjLst>
        </dgm:shape>
        <dgm:presOf axis="ch" ptType="node" st="2"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layoutNode name="childrenComposite">
      <dgm:alg type="composite"/>
      <dgm:shape xmlns:r="http://schemas.openxmlformats.org/officeDocument/2006/relationships" r:blip="">
        <dgm:adjLst/>
      </dgm:shape>
      <dgm:presOf/>
      <dgm:constrLst>
        <dgm:constr type="primFontSz" for="ch" ptType="node" op="equ" val="65"/>
        <dgm:constr type="w" for="ch" forName="fulcrum" refType="w" fact="0.15"/>
        <dgm:constr type="h" for="ch" forName="fulcrum" refType="w" refFor="ch" refForName="fulcrum"/>
        <dgm:constr type="b" for="ch" forName="fulcrum" refType="h"/>
        <dgm:constr type="ctrX" for="ch" forName="fulcrum" refType="w" fact="0.5"/>
        <dgm:constr type="w" for="ch" forName="balance_00" refType="w" fact="0.9"/>
        <dgm:constr type="h" for="ch" forName="balance_00" refType="h" fact="0.076"/>
        <dgm:constr type="b" for="ch" forName="balance_00" refType="h" fact="0.81"/>
        <dgm:constr type="ctrX" for="ch" forName="balance_00" refType="w" fact="0.5"/>
        <dgm:constr type="w" for="ch" forName="balance_01" refType="w"/>
        <dgm:constr type="h" for="ch" forName="balance_01" refType="h" fact="0.157"/>
        <dgm:constr type="b" for="ch" forName="balance_01" refType="h" fact="0.85"/>
        <dgm:constr type="ctrX" for="ch" forName="balance_01" refType="w" fact="0.5"/>
        <dgm:constr type="w" for="ch" forName="balance_02" refType="w"/>
        <dgm:constr type="h" for="ch" forName="balance_02" refType="h" fact="0.157"/>
        <dgm:constr type="b" for="ch" forName="balance_02" refType="h" fact="0.85"/>
        <dgm:constr type="ctrX" for="ch" forName="balance_02" refType="w" fact="0.5"/>
        <dgm:constr type="w" for="ch" forName="balance_03" refType="w"/>
        <dgm:constr type="h" for="ch" forName="balance_03" refType="h" fact="0.157"/>
        <dgm:constr type="b" for="ch" forName="balance_03" refType="h" fact="0.85"/>
        <dgm:constr type="ctrX" for="ch" forName="balance_03" refType="w" fact="0.5"/>
        <dgm:constr type="w" for="ch" forName="balance_04" refType="w"/>
        <dgm:constr type="h" for="ch" forName="balance_04" refType="h" fact="0.157"/>
        <dgm:constr type="b" for="ch" forName="balance_04" refType="h" fact="0.85"/>
        <dgm:constr type="ctrX" for="ch" forName="balance_04" refType="w" fact="0.5"/>
        <dgm:constr type="w" for="ch" forName="balance_10" refType="w"/>
        <dgm:constr type="h" for="ch" forName="balance_10" refType="h" fact="0.157"/>
        <dgm:constr type="b" for="ch" forName="balance_10" refType="h" fact="0.85"/>
        <dgm:constr type="ctrX" for="ch" forName="balance_10" refType="w" fact="0.5"/>
        <dgm:constr type="w" for="ch" forName="balance_11" refType="w" fact="0.9"/>
        <dgm:constr type="h" for="ch" forName="balance_11" refType="h" fact="0.076"/>
        <dgm:constr type="b" for="ch" forName="balance_11" refType="h" fact="0.81"/>
        <dgm:constr type="ctrX" for="ch" forName="balance_11" refType="w" fact="0.5"/>
        <dgm:constr type="w" for="ch" forName="balance_12" refType="w"/>
        <dgm:constr type="h" for="ch" forName="balance_12" refType="h" fact="0.157"/>
        <dgm:constr type="b" for="ch" forName="balance_12" refType="h" fact="0.85"/>
        <dgm:constr type="ctrX" for="ch" forName="balance_12" refType="w" fact="0.5"/>
        <dgm:constr type="w" for="ch" forName="balance_13" refType="w"/>
        <dgm:constr type="h" for="ch" forName="balance_13" refType="h" fact="0.157"/>
        <dgm:constr type="b" for="ch" forName="balance_13" refType="h" fact="0.85"/>
        <dgm:constr type="ctrX" for="ch" forName="balance_13" refType="w" fact="0.5"/>
        <dgm:constr type="w" for="ch" forName="balance_14" refType="w"/>
        <dgm:constr type="h" for="ch" forName="balance_14" refType="h" fact="0.157"/>
        <dgm:constr type="b" for="ch" forName="balance_14" refType="h" fact="0.85"/>
        <dgm:constr type="ctrX" for="ch" forName="balance_14" refType="w" fact="0.5"/>
        <dgm:constr type="w" for="ch" forName="balance_20" refType="w"/>
        <dgm:constr type="h" for="ch" forName="balance_20" refType="h" fact="0.157"/>
        <dgm:constr type="b" for="ch" forName="balance_20" refType="h" fact="0.85"/>
        <dgm:constr type="ctrX" for="ch" forName="balance_20" refType="w" fact="0.5"/>
        <dgm:constr type="w" for="ch" forName="balance_21" refType="w"/>
        <dgm:constr type="h" for="ch" forName="balance_21" refType="h" fact="0.157"/>
        <dgm:constr type="b" for="ch" forName="balance_21" refType="h" fact="0.85"/>
        <dgm:constr type="ctrX" for="ch" forName="balance_21" refType="w" fact="0.5"/>
        <dgm:constr type="w" for="ch" forName="balance_22" refType="w" fact="0.9"/>
        <dgm:constr type="h" for="ch" forName="balance_22" refType="h" fact="0.076"/>
        <dgm:constr type="b" for="ch" forName="balance_22" refType="h" fact="0.81"/>
        <dgm:constr type="ctrX" for="ch" forName="balance_22" refType="w" fact="0.5"/>
        <dgm:constr type="w" for="ch" forName="balance_23" refType="w"/>
        <dgm:constr type="h" for="ch" forName="balance_23" refType="h" fact="0.157"/>
        <dgm:constr type="b" for="ch" forName="balance_23" refType="h" fact="0.85"/>
        <dgm:constr type="ctrX" for="ch" forName="balance_23" refType="w" fact="0.5"/>
        <dgm:constr type="w" for="ch" forName="balance_24" refType="w"/>
        <dgm:constr type="h" for="ch" forName="balance_24" refType="h" fact="0.157"/>
        <dgm:constr type="b" for="ch" forName="balance_24" refType="h" fact="0.85"/>
        <dgm:constr type="ctrX" for="ch" forName="balance_24" refType="w" fact="0.5"/>
        <dgm:constr type="w" for="ch" forName="balance_30" refType="w"/>
        <dgm:constr type="h" for="ch" forName="balance_30" refType="h" fact="0.157"/>
        <dgm:constr type="b" for="ch" forName="balance_30" refType="h" fact="0.85"/>
        <dgm:constr type="ctrX" for="ch" forName="balance_30" refType="w" fact="0.5"/>
        <dgm:constr type="w" for="ch" forName="balance_31" refType="w"/>
        <dgm:constr type="h" for="ch" forName="balance_31" refType="h" fact="0.157"/>
        <dgm:constr type="b" for="ch" forName="balance_31" refType="h" fact="0.85"/>
        <dgm:constr type="ctrX" for="ch" forName="balance_31" refType="w" fact="0.5"/>
        <dgm:constr type="w" for="ch" forName="balance_32" refType="w"/>
        <dgm:constr type="h" for="ch" forName="balance_32" refType="h" fact="0.157"/>
        <dgm:constr type="b" for="ch" forName="balance_32" refType="h" fact="0.85"/>
        <dgm:constr type="ctrX" for="ch" forName="balance_32" refType="w" fact="0.5"/>
        <dgm:constr type="w" for="ch" forName="balance_33" refType="w" fact="0.9"/>
        <dgm:constr type="h" for="ch" forName="balance_33" refType="h" fact="0.076"/>
        <dgm:constr type="b" for="ch" forName="balance_33" refType="h" fact="0.81"/>
        <dgm:constr type="ctrX" for="ch" forName="balance_33" refType="w" fact="0.5"/>
        <dgm:constr type="w" for="ch" forName="balance_34" refType="w"/>
        <dgm:constr type="h" for="ch" forName="balance_34" refType="h" fact="0.157"/>
        <dgm:constr type="b" for="ch" forName="balance_34" refType="h" fact="0.85"/>
        <dgm:constr type="ctrX" for="ch" forName="balance_34" refType="w" fact="0.5"/>
        <dgm:constr type="w" for="ch" forName="balance_40" refType="w"/>
        <dgm:constr type="h" for="ch" forName="balance_40" refType="h" fact="0.157"/>
        <dgm:constr type="b" for="ch" forName="balance_40" refType="h" fact="0.85"/>
        <dgm:constr type="ctrX" for="ch" forName="balance_40" refType="w" fact="0.5"/>
        <dgm:constr type="w" for="ch" forName="balance_41" refType="w"/>
        <dgm:constr type="h" for="ch" forName="balance_41" refType="h" fact="0.157"/>
        <dgm:constr type="b" for="ch" forName="balance_41" refType="h" fact="0.85"/>
        <dgm:constr type="ctrX" for="ch" forName="balance_41" refType="w" fact="0.5"/>
        <dgm:constr type="w" for="ch" forName="balance_42" refType="w"/>
        <dgm:constr type="h" for="ch" forName="balance_42" refType="h" fact="0.157"/>
        <dgm:constr type="b" for="ch" forName="balance_42" refType="h" fact="0.85"/>
        <dgm:constr type="ctrX" for="ch" forName="balance_42" refType="w" fact="0.5"/>
        <dgm:constr type="w" for="ch" forName="balance_43" refType="w"/>
        <dgm:constr type="h" for="ch" forName="balance_43" refType="h" fact="0.157"/>
        <dgm:constr type="b" for="ch" forName="balance_43" refType="h" fact="0.85"/>
        <dgm:constr type="ctrX" for="ch" forName="balance_43" refType="w" fact="0.5"/>
        <dgm:constr type="w" for="ch" forName="balance_44" refType="w" fact="0.9"/>
        <dgm:constr type="h" for="ch" forName="balance_44" refType="h" fact="0.076"/>
        <dgm:constr type="b" for="ch" forName="balance_44" refType="h" fact="0.81"/>
        <dgm:constr type="ctrX" for="ch" forName="balance_44" refType="w" fact="0.5"/>
        <dgm:constr type="w" for="ch" forName="right_01_1" refType="w" fact="0.4"/>
        <dgm:constr type="h" for="ch" forName="right_01_1" refType="h" fact="0.7"/>
        <dgm:constr type="b" for="ch" forName="right_01_1" refType="h" fact="0.76"/>
        <dgm:constr type="ctrX" for="ch" forName="right_01_1" refType="w" fact="0.78"/>
        <dgm:constr type="w" for="ch" forName="left_10_1" refType="w" fact="0.4"/>
        <dgm:constr type="h" for="ch" forName="left_10_1" refType="h" fact="0.7"/>
        <dgm:constr type="b" for="ch" forName="left_10_1" refType="h" fact="0.76"/>
        <dgm:constr type="ctrX" for="ch" forName="left_10_1" refType="w" fact="0.22"/>
        <dgm:constr type="w" for="ch" forName="right_11_1" refType="w" fact="0.36"/>
        <dgm:constr type="h" for="ch" forName="right_11_1" refType="h" fact="0.67"/>
        <dgm:constr type="b" for="ch" forName="right_11_1" refType="h" fact="0.725"/>
        <dgm:constr type="ctrX" for="ch" forName="right_11_1" refType="w" fact="0.76"/>
        <dgm:constr type="w" for="ch" forName="left_11_1" refType="w" fact="0.36"/>
        <dgm:constr type="h" for="ch" forName="left_11_1" refType="h" fact="0.67"/>
        <dgm:constr type="b" for="ch" forName="left_11_1" refType="h" fact="0.725"/>
        <dgm:constr type="ctrX" for="ch" forName="left_11_1" refType="w" fact="0.24"/>
        <dgm:constr type="w" for="ch" forName="right_02_1" refType="w" fact="0.388"/>
        <dgm:constr type="h" for="ch" forName="right_02_1" refType="h" fact="0.36"/>
        <dgm:constr type="b" for="ch" forName="right_02_1" refType="h" fact="0.76"/>
        <dgm:constr type="ctrX" for="ch" forName="right_02_1" refType="w" fact="0.77"/>
        <dgm:constr type="w" for="ch" forName="right_02_2" refType="w" fact="0.388"/>
        <dgm:constr type="h" for="ch" forName="right_02_2" refType="h" fact="0.36"/>
        <dgm:constr type="b" for="ch" forName="right_02_2" refType="h" fact="0.42"/>
        <dgm:constr type="ctrX" for="ch" forName="right_02_2" refType="w" fact="0.79"/>
        <dgm:constr type="w" for="ch" forName="left_20_1" refType="w" fact="0.388"/>
        <dgm:constr type="h" for="ch" forName="left_20_1" refType="h" fact="0.36"/>
        <dgm:constr type="b" for="ch" forName="left_20_1" refType="h" fact="0.76"/>
        <dgm:constr type="ctrX" for="ch" forName="left_20_1" refType="w" fact="0.23"/>
        <dgm:constr type="w" for="ch" forName="left_20_2" refType="w" fact="0.388"/>
        <dgm:constr type="h" for="ch" forName="left_20_2" refType="h" fact="0.36"/>
        <dgm:constr type="b" for="ch" forName="left_20_2" refType="h" fact="0.42"/>
        <dgm:constr type="ctrX" for="ch" forName="left_20_2" refType="w" fact="0.21"/>
        <dgm:constr type="w" for="ch" forName="right_12_1" refType="w" fact="0.388"/>
        <dgm:constr type="h" for="ch" forName="right_12_1" refType="h" fact="0.36"/>
        <dgm:constr type="b" for="ch" forName="right_12_1" refType="h" fact="0.76"/>
        <dgm:constr type="ctrX" for="ch" forName="right_12_1" refType="w" fact="0.77"/>
        <dgm:constr type="w" for="ch" forName="right_12_2" refType="w" fact="0.388"/>
        <dgm:constr type="h" for="ch" forName="right_12_2" refType="h" fact="0.36"/>
        <dgm:constr type="b" for="ch" forName="right_12_2" refType="h" fact="0.42"/>
        <dgm:constr type="ctrX" for="ch" forName="right_12_2" refType="w" fact="0.79"/>
        <dgm:constr type="w" for="ch" forName="left_12_1" refType="w" fact="0.388"/>
        <dgm:constr type="h" for="ch" forName="left_12_1" refType="h" fact="0.36"/>
        <dgm:constr type="b" for="ch" forName="left_12_1" refType="h" fact="0.715"/>
        <dgm:constr type="ctrX" for="ch" forName="left_12_1" refType="w" fact="0.255"/>
        <dgm:constr type="w" for="ch" forName="right_22_1" refType="w" fact="0.36"/>
        <dgm:constr type="h" for="ch" forName="right_22_1" refType="h" fact="0.32"/>
        <dgm:constr type="b" for="ch" forName="right_22_1" refType="h" fact="0.725"/>
        <dgm:constr type="ctrX" for="ch" forName="right_22_1" refType="w" fact="0.76"/>
        <dgm:constr type="w" for="ch" forName="right_22_2" refType="w" fact="0.36"/>
        <dgm:constr type="h" for="ch" forName="right_22_2" refType="h" fact="0.32"/>
        <dgm:constr type="b" for="ch" forName="right_22_2" refType="h" fact="0.39"/>
        <dgm:constr type="ctrX" for="ch" forName="right_22_2" refType="w" fact="0.76"/>
        <dgm:constr type="w" for="ch" forName="left_22_1" refType="w" fact="0.36"/>
        <dgm:constr type="h" for="ch" forName="left_22_1" refType="h" fact="0.32"/>
        <dgm:constr type="b" for="ch" forName="left_22_1" refType="h" fact="0.725"/>
        <dgm:constr type="ctrX" for="ch" forName="left_22_1" refType="w" fact="0.24"/>
        <dgm:constr type="w" for="ch" forName="left_22_2" refType="w" fact="0.36"/>
        <dgm:constr type="h" for="ch" forName="left_22_2" refType="h" fact="0.32"/>
        <dgm:constr type="b" for="ch" forName="left_22_2" refType="h" fact="0.39"/>
        <dgm:constr type="ctrX" for="ch" forName="left_22_2" refType="w" fact="0.24"/>
        <dgm:constr type="w" for="ch" forName="left_21_1" refType="w" fact="0.388"/>
        <dgm:constr type="h" for="ch" forName="left_21_1" refType="h" fact="0.36"/>
        <dgm:constr type="b" for="ch" forName="left_21_1" refType="h" fact="0.76"/>
        <dgm:constr type="ctrX" for="ch" forName="left_21_1" refType="w" fact="0.23"/>
        <dgm:constr type="w" for="ch" forName="left_21_2" refType="w" fact="0.388"/>
        <dgm:constr type="h" for="ch" forName="left_21_2" refType="h" fact="0.36"/>
        <dgm:constr type="b" for="ch" forName="left_21_2" refType="h" fact="0.42"/>
        <dgm:constr type="ctrX" for="ch" forName="left_21_2" refType="w" fact="0.21"/>
        <dgm:constr type="w" for="ch" forName="right_21_1" refType="w" fact="0.388"/>
        <dgm:constr type="h" for="ch" forName="right_21_1" refType="h" fact="0.36"/>
        <dgm:constr type="b" for="ch" forName="right_21_1" refType="h" fact="0.715"/>
        <dgm:constr type="ctrX" for="ch" forName="right_21_1" refType="w" fact="0.745"/>
        <dgm:constr type="w" for="ch" forName="right_03_1" refType="w" fact="0.37"/>
        <dgm:constr type="h" for="ch" forName="right_03_1" refType="h" fact="0.24"/>
        <dgm:constr type="b" for="ch" forName="right_03_1" refType="h" fact="0.76"/>
        <dgm:constr type="ctrX" for="ch" forName="right_03_1" refType="w" fact="0.77"/>
        <dgm:constr type="w" for="ch" forName="right_03_2" refType="w" fact="0.37"/>
        <dgm:constr type="h" for="ch" forName="right_03_2" refType="h" fact="0.24"/>
        <dgm:constr type="b" for="ch" forName="right_03_2" refType="h" fact="0.535"/>
        <dgm:constr type="ctrX" for="ch" forName="right_03_2" refType="w" fact="0.783"/>
        <dgm:constr type="w" for="ch" forName="right_03_3" refType="w" fact="0.37"/>
        <dgm:constr type="h" for="ch" forName="right_03_3" refType="h" fact="0.24"/>
        <dgm:constr type="b" for="ch" forName="right_03_3" refType="h" fact="0.315"/>
        <dgm:constr type="ctrX" for="ch" forName="right_03_3" refType="w" fact="0.796"/>
        <dgm:constr type="w" for="ch" forName="left_30_1" refType="w" fact="0.37"/>
        <dgm:constr type="h" for="ch" forName="left_30_1" refType="h" fact="0.24"/>
        <dgm:constr type="b" for="ch" forName="left_30_1" refType="h" fact="0.76"/>
        <dgm:constr type="ctrX" for="ch" forName="left_30_1" refType="w" fact="0.23"/>
        <dgm:constr type="w" for="ch" forName="left_30_2" refType="w" fact="0.37"/>
        <dgm:constr type="h" for="ch" forName="left_30_2" refType="h" fact="0.24"/>
        <dgm:constr type="b" for="ch" forName="left_30_2" refType="h" fact="0.535"/>
        <dgm:constr type="ctrX" for="ch" forName="left_30_2" refType="w" fact="0.217"/>
        <dgm:constr type="w" for="ch" forName="left_30_3" refType="w" fact="0.37"/>
        <dgm:constr type="h" for="ch" forName="left_30_3" refType="h" fact="0.24"/>
        <dgm:constr type="b" for="ch" forName="left_30_3" refType="h" fact="0.315"/>
        <dgm:constr type="ctrX" for="ch" forName="left_30_3" refType="w" fact="0.204"/>
        <dgm:constr type="w" for="ch" forName="right_13_1" refType="w" fact="0.37"/>
        <dgm:constr type="h" for="ch" forName="right_13_1" refType="h" fact="0.24"/>
        <dgm:constr type="b" for="ch" forName="right_13_1" refType="h" fact="0.76"/>
        <dgm:constr type="ctrX" for="ch" forName="right_13_1" refType="w" fact="0.77"/>
        <dgm:constr type="w" for="ch" forName="right_13_2" refType="w" fact="0.37"/>
        <dgm:constr type="h" for="ch" forName="right_13_2" refType="h" fact="0.24"/>
        <dgm:constr type="b" for="ch" forName="right_13_2" refType="h" fact="0.535"/>
        <dgm:constr type="ctrX" for="ch" forName="right_13_2" refType="w" fact="0.783"/>
        <dgm:constr type="w" for="ch" forName="right_13_3" refType="w" fact="0.37"/>
        <dgm:constr type="h" for="ch" forName="right_13_3" refType="h" fact="0.24"/>
        <dgm:constr type="b" for="ch" forName="right_13_3" refType="h" fact="0.315"/>
        <dgm:constr type="ctrX" for="ch" forName="right_13_3" refType="w" fact="0.796"/>
        <dgm:constr type="w" for="ch" forName="left_13_1" refType="w" fact="0.37"/>
        <dgm:constr type="h" for="ch" forName="left_13_1" refType="h" fact="0.24"/>
        <dgm:constr type="b" for="ch" forName="left_13_1" refType="h" fact="0.715"/>
        <dgm:constr type="ctrX" for="ch" forName="left_13_1" refType="w" fact="0.255"/>
        <dgm:constr type="w" for="ch" forName="left_31_1" refType="w" fact="0.37"/>
        <dgm:constr type="h" for="ch" forName="left_31_1" refType="h" fact="0.24"/>
        <dgm:constr type="b" for="ch" forName="left_31_1" refType="h" fact="0.76"/>
        <dgm:constr type="ctrX" for="ch" forName="left_31_1" refType="w" fact="0.23"/>
        <dgm:constr type="w" for="ch" forName="left_31_2" refType="w" fact="0.37"/>
        <dgm:constr type="h" for="ch" forName="left_31_2" refType="h" fact="0.24"/>
        <dgm:constr type="b" for="ch" forName="left_31_2" refType="h" fact="0.535"/>
        <dgm:constr type="ctrX" for="ch" forName="left_31_2" refType="w" fact="0.217"/>
        <dgm:constr type="w" for="ch" forName="left_31_3" refType="w" fact="0.37"/>
        <dgm:constr type="h" for="ch" forName="left_31_3" refType="h" fact="0.24"/>
        <dgm:constr type="b" for="ch" forName="left_31_3" refType="h" fact="0.315"/>
        <dgm:constr type="ctrX" for="ch" forName="left_31_3" refType="w" fact="0.204"/>
        <dgm:constr type="w" for="ch" forName="right_31_1" refType="w" fact="0.37"/>
        <dgm:constr type="h" for="ch" forName="right_31_1" refType="h" fact="0.24"/>
        <dgm:constr type="b" for="ch" forName="right_31_1" refType="h" fact="0.715"/>
        <dgm:constr type="ctrX" for="ch" forName="right_31_1" refType="w" fact="0.745"/>
        <dgm:constr type="w" for="ch" forName="right_23_1" refType="w" fact="0.37"/>
        <dgm:constr type="h" for="ch" forName="right_23_1" refType="h" fact="0.24"/>
        <dgm:constr type="b" for="ch" forName="right_23_1" refType="h" fact="0.76"/>
        <dgm:constr type="ctrX" for="ch" forName="right_23_1" refType="w" fact="0.77"/>
        <dgm:constr type="w" for="ch" forName="right_23_2" refType="w" fact="0.37"/>
        <dgm:constr type="h" for="ch" forName="right_23_2" refType="h" fact="0.24"/>
        <dgm:constr type="b" for="ch" forName="right_23_2" refType="h" fact="0.535"/>
        <dgm:constr type="ctrX" for="ch" forName="right_23_2" refType="w" fact="0.783"/>
        <dgm:constr type="w" for="ch" forName="right_23_3" refType="w" fact="0.37"/>
        <dgm:constr type="h" for="ch" forName="right_23_3" refType="h" fact="0.24"/>
        <dgm:constr type="b" for="ch" forName="right_23_3" refType="h" fact="0.315"/>
        <dgm:constr type="ctrX" for="ch" forName="right_23_3" refType="w" fact="0.796"/>
        <dgm:constr type="w" for="ch" forName="left_23_1" refType="w" fact="0.37"/>
        <dgm:constr type="h" for="ch" forName="left_23_1" refType="h" fact="0.24"/>
        <dgm:constr type="b" for="ch" forName="left_23_1" refType="h" fact="0.715"/>
        <dgm:constr type="ctrX" for="ch" forName="left_23_1" refType="w" fact="0.255"/>
        <dgm:constr type="w" for="ch" forName="left_23_2" refType="w" fact="0.37"/>
        <dgm:constr type="h" for="ch" forName="left_23_2" refType="h" fact="0.24"/>
        <dgm:constr type="b" for="ch" forName="left_23_2" refType="h" fact="0.49"/>
        <dgm:constr type="ctrX" for="ch" forName="left_23_2" refType="w" fact="0.268"/>
        <dgm:constr type="w" for="ch" forName="left_32_1" refType="w" fact="0.37"/>
        <dgm:constr type="h" for="ch" forName="left_32_1" refType="h" fact="0.24"/>
        <dgm:constr type="b" for="ch" forName="left_32_1" refType="h" fact="0.76"/>
        <dgm:constr type="ctrX" for="ch" forName="left_32_1" refType="w" fact="0.23"/>
        <dgm:constr type="w" for="ch" forName="left_32_2" refType="w" fact="0.37"/>
        <dgm:constr type="h" for="ch" forName="left_32_2" refType="h" fact="0.24"/>
        <dgm:constr type="b" for="ch" forName="left_32_2" refType="h" fact="0.535"/>
        <dgm:constr type="ctrX" for="ch" forName="left_32_2" refType="w" fact="0.217"/>
        <dgm:constr type="w" for="ch" forName="left_32_3" refType="w" fact="0.37"/>
        <dgm:constr type="h" for="ch" forName="left_32_3" refType="h" fact="0.24"/>
        <dgm:constr type="b" for="ch" forName="left_32_3" refType="h" fact="0.315"/>
        <dgm:constr type="ctrX" for="ch" forName="left_32_3" refType="w" fact="0.204"/>
        <dgm:constr type="w" for="ch" forName="right_32_1" refType="w" fact="0.37"/>
        <dgm:constr type="h" for="ch" forName="right_32_1" refType="h" fact="0.24"/>
        <dgm:constr type="b" for="ch" forName="right_32_1" refType="h" fact="0.715"/>
        <dgm:constr type="ctrX" for="ch" forName="right_32_1" refType="w" fact="0.745"/>
        <dgm:constr type="w" for="ch" forName="right_32_2" refType="w" fact="0.37"/>
        <dgm:constr type="h" for="ch" forName="right_32_2" refType="h" fact="0.24"/>
        <dgm:constr type="b" for="ch" forName="right_32_2" refType="h" fact="0.49"/>
        <dgm:constr type="ctrX" for="ch" forName="right_32_2" refType="w" fact="0.732"/>
        <dgm:constr type="w" for="ch" forName="right_33_1" refType="w" fact="0.36"/>
        <dgm:constr type="h" for="ch" forName="right_33_1" refType="h" fact="0.21"/>
        <dgm:constr type="b" for="ch" forName="right_33_1" refType="h" fact="0.725"/>
        <dgm:constr type="ctrX" for="ch" forName="right_33_1" refType="w" fact="0.76"/>
        <dgm:constr type="w" for="ch" forName="right_33_2" refType="w" fact="0.36"/>
        <dgm:constr type="h" for="ch" forName="right_33_2" refType="h" fact="0.21"/>
        <dgm:constr type="b" for="ch" forName="right_33_2" refType="h" fact="0.5"/>
        <dgm:constr type="ctrX" for="ch" forName="right_33_2" refType="w" fact="0.76"/>
        <dgm:constr type="w" for="ch" forName="right_33_3" refType="w" fact="0.36"/>
        <dgm:constr type="h" for="ch" forName="right_33_3" refType="h" fact="0.21"/>
        <dgm:constr type="b" for="ch" forName="right_33_3" refType="h" fact="0.275"/>
        <dgm:constr type="ctrX" for="ch" forName="right_33_3" refType="w" fact="0.76"/>
        <dgm:constr type="w" for="ch" forName="left_33_1" refType="w" fact="0.36"/>
        <dgm:constr type="h" for="ch" forName="left_33_1" refType="h" fact="0.21"/>
        <dgm:constr type="b" for="ch" forName="left_33_1" refType="h" fact="0.725"/>
        <dgm:constr type="ctrX" for="ch" forName="left_33_1" refType="w" fact="0.24"/>
        <dgm:constr type="w" for="ch" forName="left_33_2" refType="w" fact="0.36"/>
        <dgm:constr type="h" for="ch" forName="left_33_2" refType="h" fact="0.21"/>
        <dgm:constr type="b" for="ch" forName="left_33_2" refType="h" fact="0.5"/>
        <dgm:constr type="ctrX" for="ch" forName="left_33_2" refType="w" fact="0.24"/>
        <dgm:constr type="w" for="ch" forName="left_33_3" refType="w" fact="0.36"/>
        <dgm:constr type="h" for="ch" forName="left_33_3" refType="h" fact="0.21"/>
        <dgm:constr type="b" for="ch" forName="left_33_3" refType="h" fact="0.275"/>
        <dgm:constr type="ctrX" for="ch" forName="left_33_3" refType="w" fact="0.24"/>
        <dgm:constr type="w" for="ch" forName="right_04_1" refType="w" fact="0.365"/>
        <dgm:constr type="h" for="ch" forName="right_04_1" refType="h" fact="0.185"/>
        <dgm:constr type="b" for="ch" forName="right_04_1" refType="h" fact="0.76"/>
        <dgm:constr type="ctrX" for="ch" forName="right_04_1" refType="w" fact="0.77"/>
        <dgm:constr type="w" for="ch" forName="right_04_2" refType="w" fact="0.365"/>
        <dgm:constr type="h" for="ch" forName="right_04_2" refType="h" fact="0.185"/>
        <dgm:constr type="b" for="ch" forName="right_04_2" refType="h" fact="0.595"/>
        <dgm:constr type="ctrX" for="ch" forName="right_04_2" refType="w" fact="0.78"/>
        <dgm:constr type="w" for="ch" forName="right_04_3" refType="w" fact="0.365"/>
        <dgm:constr type="h" for="ch" forName="right_04_3" refType="h" fact="0.185"/>
        <dgm:constr type="b" for="ch" forName="right_04_3" refType="h" fact="0.43"/>
        <dgm:constr type="ctrX" for="ch" forName="right_04_3" refType="w" fact="0.79"/>
        <dgm:constr type="w" for="ch" forName="right_04_4" refType="w" fact="0.365"/>
        <dgm:constr type="h" for="ch" forName="right_04_4" refType="h" fact="0.185"/>
        <dgm:constr type="b" for="ch" forName="right_04_4" refType="h" fact="0.265"/>
        <dgm:constr type="ctrX" for="ch" forName="right_04_4" refType="w" fact="0.8"/>
        <dgm:constr type="w" for="ch" forName="left_40_1" refType="w" fact="0.365"/>
        <dgm:constr type="h" for="ch" forName="left_40_1" refType="h" fact="0.185"/>
        <dgm:constr type="b" for="ch" forName="left_40_1" refType="h" fact="0.76"/>
        <dgm:constr type="ctrX" for="ch" forName="left_40_1" refType="w" fact="0.23"/>
        <dgm:constr type="w" for="ch" forName="left_40_2" refType="w" fact="0.365"/>
        <dgm:constr type="h" for="ch" forName="left_40_2" refType="h" fact="0.185"/>
        <dgm:constr type="b" for="ch" forName="left_40_2" refType="h" fact="0.595"/>
        <dgm:constr type="ctrX" for="ch" forName="left_40_2" refType="w" fact="0.22"/>
        <dgm:constr type="w" for="ch" forName="left_40_3" refType="w" fact="0.365"/>
        <dgm:constr type="h" for="ch" forName="left_40_3" refType="h" fact="0.185"/>
        <dgm:constr type="b" for="ch" forName="left_40_3" refType="h" fact="0.43"/>
        <dgm:constr type="ctrX" for="ch" forName="left_40_3" refType="w" fact="0.21"/>
        <dgm:constr type="w" for="ch" forName="left_40_4" refType="w" fact="0.365"/>
        <dgm:constr type="h" for="ch" forName="left_40_4" refType="h" fact="0.185"/>
        <dgm:constr type="b" for="ch" forName="left_40_4" refType="h" fact="0.265"/>
        <dgm:constr type="ctrX" for="ch" forName="left_40_4" refType="w" fact="0.2"/>
        <dgm:constr type="w" for="ch" forName="right_14_1" refType="w" fact="0.365"/>
        <dgm:constr type="h" for="ch" forName="right_14_1" refType="h" fact="0.185"/>
        <dgm:constr type="b" for="ch" forName="right_14_1" refType="h" fact="0.76"/>
        <dgm:constr type="ctrX" for="ch" forName="right_14_1" refType="w" fact="0.77"/>
        <dgm:constr type="w" for="ch" forName="right_14_2" refType="w" fact="0.365"/>
        <dgm:constr type="h" for="ch" forName="right_14_2" refType="h" fact="0.185"/>
        <dgm:constr type="b" for="ch" forName="right_14_2" refType="h" fact="0.595"/>
        <dgm:constr type="ctrX" for="ch" forName="right_14_2" refType="w" fact="0.78"/>
        <dgm:constr type="w" for="ch" forName="right_14_3" refType="w" fact="0.365"/>
        <dgm:constr type="h" for="ch" forName="right_14_3" refType="h" fact="0.185"/>
        <dgm:constr type="b" for="ch" forName="right_14_3" refType="h" fact="0.43"/>
        <dgm:constr type="ctrX" for="ch" forName="right_14_3" refType="w" fact="0.79"/>
        <dgm:constr type="w" for="ch" forName="right_14_4" refType="w" fact="0.365"/>
        <dgm:constr type="h" for="ch" forName="right_14_4" refType="h" fact="0.185"/>
        <dgm:constr type="b" for="ch" forName="right_14_4" refType="h" fact="0.265"/>
        <dgm:constr type="ctrX" for="ch" forName="right_14_4" refType="w" fact="0.8"/>
        <dgm:constr type="w" for="ch" forName="left_14_1" refType="w" fact="0.365"/>
        <dgm:constr type="h" for="ch" forName="left_14_1" refType="h" fact="0.185"/>
        <dgm:constr type="b" for="ch" forName="left_14_1" refType="h" fact="0.715"/>
        <dgm:constr type="ctrX" for="ch" forName="left_14_1" refType="w" fact="0.25"/>
        <dgm:constr type="w" for="ch" forName="left_41_1" refType="w" fact="0.365"/>
        <dgm:constr type="h" for="ch" forName="left_41_1" refType="h" fact="0.185"/>
        <dgm:constr type="b" for="ch" forName="left_41_1" refType="h" fact="0.76"/>
        <dgm:constr type="ctrX" for="ch" forName="left_41_1" refType="w" fact="0.23"/>
        <dgm:constr type="w" for="ch" forName="left_41_2" refType="w" fact="0.365"/>
        <dgm:constr type="h" for="ch" forName="left_41_2" refType="h" fact="0.185"/>
        <dgm:constr type="b" for="ch" forName="left_41_2" refType="h" fact="0.595"/>
        <dgm:constr type="ctrX" for="ch" forName="left_41_2" refType="w" fact="0.22"/>
        <dgm:constr type="w" for="ch" forName="left_41_3" refType="w" fact="0.365"/>
        <dgm:constr type="h" for="ch" forName="left_41_3" refType="h" fact="0.185"/>
        <dgm:constr type="b" for="ch" forName="left_41_3" refType="h" fact="0.43"/>
        <dgm:constr type="ctrX" for="ch" forName="left_41_3" refType="w" fact="0.21"/>
        <dgm:constr type="w" for="ch" forName="left_41_4" refType="w" fact="0.365"/>
        <dgm:constr type="h" for="ch" forName="left_41_4" refType="h" fact="0.185"/>
        <dgm:constr type="b" for="ch" forName="left_41_4" refType="h" fact="0.265"/>
        <dgm:constr type="ctrX" for="ch" forName="left_41_4" refType="w" fact="0.2"/>
        <dgm:constr type="w" for="ch" forName="right_41_1" refType="w" fact="0.365"/>
        <dgm:constr type="h" for="ch" forName="right_41_1" refType="h" fact="0.185"/>
        <dgm:constr type="b" for="ch" forName="right_41_1" refType="h" fact="0.715"/>
        <dgm:constr type="ctrX" for="ch" forName="right_41_1" refType="w" fact="0.75"/>
        <dgm:constr type="w" for="ch" forName="right_24_1" refType="w" fact="0.365"/>
        <dgm:constr type="h" for="ch" forName="right_24_1" refType="h" fact="0.185"/>
        <dgm:constr type="b" for="ch" forName="right_24_1" refType="h" fact="0.76"/>
        <dgm:constr type="ctrX" for="ch" forName="right_24_1" refType="w" fact="0.77"/>
        <dgm:constr type="w" for="ch" forName="right_24_2" refType="w" fact="0.365"/>
        <dgm:constr type="h" for="ch" forName="right_24_2" refType="h" fact="0.185"/>
        <dgm:constr type="b" for="ch" forName="right_24_2" refType="h" fact="0.595"/>
        <dgm:constr type="ctrX" for="ch" forName="right_24_2" refType="w" fact="0.78"/>
        <dgm:constr type="w" for="ch" forName="right_24_3" refType="w" fact="0.365"/>
        <dgm:constr type="h" for="ch" forName="right_24_3" refType="h" fact="0.185"/>
        <dgm:constr type="b" for="ch" forName="right_24_3" refType="h" fact="0.43"/>
        <dgm:constr type="ctrX" for="ch" forName="right_24_3" refType="w" fact="0.79"/>
        <dgm:constr type="w" for="ch" forName="right_24_4" refType="w" fact="0.365"/>
        <dgm:constr type="h" for="ch" forName="right_24_4" refType="h" fact="0.185"/>
        <dgm:constr type="b" for="ch" forName="right_24_4" refType="h" fact="0.265"/>
        <dgm:constr type="ctrX" for="ch" forName="right_24_4" refType="w" fact="0.8"/>
        <dgm:constr type="w" for="ch" forName="left_24_1" refType="w" fact="0.365"/>
        <dgm:constr type="h" for="ch" forName="left_24_1" refType="h" fact="0.185"/>
        <dgm:constr type="b" for="ch" forName="left_24_1" refType="h" fact="0.715"/>
        <dgm:constr type="ctrX" for="ch" forName="left_24_1" refType="w" fact="0.25"/>
        <dgm:constr type="w" for="ch" forName="left_24_2" refType="w" fact="0.365"/>
        <dgm:constr type="h" for="ch" forName="left_24_2" refType="h" fact="0.185"/>
        <dgm:constr type="b" for="ch" forName="left_24_2" refType="h" fact="0.55"/>
        <dgm:constr type="ctrX" for="ch" forName="left_24_2" refType="w" fact="0.26"/>
        <dgm:constr type="w" for="ch" forName="left_42_1" refType="w" fact="0.365"/>
        <dgm:constr type="h" for="ch" forName="left_42_1" refType="h" fact="0.185"/>
        <dgm:constr type="b" for="ch" forName="left_42_1" refType="h" fact="0.76"/>
        <dgm:constr type="ctrX" for="ch" forName="left_42_1" refType="w" fact="0.23"/>
        <dgm:constr type="w" for="ch" forName="left_42_2" refType="w" fact="0.365"/>
        <dgm:constr type="h" for="ch" forName="left_42_2" refType="h" fact="0.185"/>
        <dgm:constr type="b" for="ch" forName="left_42_2" refType="h" fact="0.595"/>
        <dgm:constr type="ctrX" for="ch" forName="left_42_2" refType="w" fact="0.22"/>
        <dgm:constr type="w" for="ch" forName="left_42_3" refType="w" fact="0.365"/>
        <dgm:constr type="h" for="ch" forName="left_42_3" refType="h" fact="0.185"/>
        <dgm:constr type="b" for="ch" forName="left_42_3" refType="h" fact="0.43"/>
        <dgm:constr type="ctrX" for="ch" forName="left_42_3" refType="w" fact="0.21"/>
        <dgm:constr type="w" for="ch" forName="left_42_4" refType="w" fact="0.365"/>
        <dgm:constr type="h" for="ch" forName="left_42_4" refType="h" fact="0.185"/>
        <dgm:constr type="b" for="ch" forName="left_42_4" refType="h" fact="0.265"/>
        <dgm:constr type="ctrX" for="ch" forName="left_42_4" refType="w" fact="0.2"/>
        <dgm:constr type="w" for="ch" forName="right_42_1" refType="w" fact="0.365"/>
        <dgm:constr type="h" for="ch" forName="right_42_1" refType="h" fact="0.185"/>
        <dgm:constr type="b" for="ch" forName="right_42_1" refType="h" fact="0.715"/>
        <dgm:constr type="ctrX" for="ch" forName="right_42_1" refType="w" fact="0.75"/>
        <dgm:constr type="w" for="ch" forName="right_42_2" refType="w" fact="0.365"/>
        <dgm:constr type="h" for="ch" forName="right_42_2" refType="h" fact="0.185"/>
        <dgm:constr type="b" for="ch" forName="right_42_2" refType="h" fact="0.55"/>
        <dgm:constr type="ctrX" for="ch" forName="right_42_2" refType="w" fact="0.74"/>
        <dgm:constr type="w" for="ch" forName="right_34_1" refType="w" fact="0.365"/>
        <dgm:constr type="h" for="ch" forName="right_34_1" refType="h" fact="0.185"/>
        <dgm:constr type="b" for="ch" forName="right_34_1" refType="h" fact="0.76"/>
        <dgm:constr type="ctrX" for="ch" forName="right_34_1" refType="w" fact="0.77"/>
        <dgm:constr type="w" for="ch" forName="right_34_2" refType="w" fact="0.365"/>
        <dgm:constr type="h" for="ch" forName="right_34_2" refType="h" fact="0.185"/>
        <dgm:constr type="b" for="ch" forName="right_34_2" refType="h" fact="0.595"/>
        <dgm:constr type="ctrX" for="ch" forName="right_34_2" refType="w" fact="0.78"/>
        <dgm:constr type="w" for="ch" forName="right_34_3" refType="w" fact="0.365"/>
        <dgm:constr type="h" for="ch" forName="right_34_3" refType="h" fact="0.185"/>
        <dgm:constr type="b" for="ch" forName="right_34_3" refType="h" fact="0.43"/>
        <dgm:constr type="ctrX" for="ch" forName="right_34_3" refType="w" fact="0.79"/>
        <dgm:constr type="w" for="ch" forName="right_34_4" refType="w" fact="0.365"/>
        <dgm:constr type="h" for="ch" forName="right_34_4" refType="h" fact="0.185"/>
        <dgm:constr type="b" for="ch" forName="right_34_4" refType="h" fact="0.265"/>
        <dgm:constr type="ctrX" for="ch" forName="right_34_4" refType="w" fact="0.8"/>
        <dgm:constr type="w" for="ch" forName="left_34_1" refType="w" fact="0.365"/>
        <dgm:constr type="h" for="ch" forName="left_34_1" refType="h" fact="0.185"/>
        <dgm:constr type="b" for="ch" forName="left_34_1" refType="h" fact="0.715"/>
        <dgm:constr type="ctrX" for="ch" forName="left_34_1" refType="w" fact="0.25"/>
        <dgm:constr type="w" for="ch" forName="left_34_2" refType="w" fact="0.365"/>
        <dgm:constr type="h" for="ch" forName="left_34_2" refType="h" fact="0.185"/>
        <dgm:constr type="b" for="ch" forName="left_34_2" refType="h" fact="0.55"/>
        <dgm:constr type="ctrX" for="ch" forName="left_34_2" refType="w" fact="0.26"/>
        <dgm:constr type="w" for="ch" forName="left_34_3" refType="w" fact="0.365"/>
        <dgm:constr type="h" for="ch" forName="left_34_3" refType="h" fact="0.185"/>
        <dgm:constr type="b" for="ch" forName="left_34_3" refType="h" fact="0.385"/>
        <dgm:constr type="ctrX" for="ch" forName="left_34_3" refType="w" fact="0.27"/>
        <dgm:constr type="w" for="ch" forName="left_43_1" refType="w" fact="0.365"/>
        <dgm:constr type="h" for="ch" forName="left_43_1" refType="h" fact="0.185"/>
        <dgm:constr type="b" for="ch" forName="left_43_1" refType="h" fact="0.76"/>
        <dgm:constr type="ctrX" for="ch" forName="left_43_1" refType="w" fact="0.23"/>
        <dgm:constr type="w" for="ch" forName="left_43_2" refType="w" fact="0.365"/>
        <dgm:constr type="h" for="ch" forName="left_43_2" refType="h" fact="0.185"/>
        <dgm:constr type="b" for="ch" forName="left_43_2" refType="h" fact="0.595"/>
        <dgm:constr type="ctrX" for="ch" forName="left_43_2" refType="w" fact="0.22"/>
        <dgm:constr type="w" for="ch" forName="left_43_3" refType="w" fact="0.365"/>
        <dgm:constr type="h" for="ch" forName="left_43_3" refType="h" fact="0.185"/>
        <dgm:constr type="b" for="ch" forName="left_43_3" refType="h" fact="0.43"/>
        <dgm:constr type="ctrX" for="ch" forName="left_43_3" refType="w" fact="0.21"/>
        <dgm:constr type="w" for="ch" forName="left_43_4" refType="w" fact="0.365"/>
        <dgm:constr type="h" for="ch" forName="left_43_4" refType="h" fact="0.185"/>
        <dgm:constr type="b" for="ch" forName="left_43_4" refType="h" fact="0.265"/>
        <dgm:constr type="ctrX" for="ch" forName="left_43_4" refType="w" fact="0.2"/>
        <dgm:constr type="w" for="ch" forName="right_43_1" refType="w" fact="0.365"/>
        <dgm:constr type="h" for="ch" forName="right_43_1" refType="h" fact="0.185"/>
        <dgm:constr type="b" for="ch" forName="right_43_1" refType="h" fact="0.715"/>
        <dgm:constr type="ctrX" for="ch" forName="right_43_1" refType="w" fact="0.75"/>
        <dgm:constr type="w" for="ch" forName="right_43_2" refType="w" fact="0.365"/>
        <dgm:constr type="h" for="ch" forName="right_43_2" refType="h" fact="0.185"/>
        <dgm:constr type="b" for="ch" forName="right_43_2" refType="h" fact="0.55"/>
        <dgm:constr type="ctrX" for="ch" forName="right_43_2" refType="w" fact="0.74"/>
        <dgm:constr type="w" for="ch" forName="right_43_3" refType="w" fact="0.365"/>
        <dgm:constr type="h" for="ch" forName="right_43_3" refType="h" fact="0.185"/>
        <dgm:constr type="b" for="ch" forName="right_43_3" refType="h" fact="0.385"/>
        <dgm:constr type="ctrX" for="ch" forName="right_43_3" refType="w" fact="0.73"/>
        <dgm:constr type="w" for="ch" forName="right_44_1" refType="w" fact="0.36"/>
        <dgm:constr type="h" for="ch" forName="right_44_1" refType="h" fact="0.154"/>
        <dgm:constr type="b" for="ch" forName="right_44_1" refType="h" fact="0.725"/>
        <dgm:constr type="ctrX" for="ch" forName="right_44_1" refType="w" fact="0.76"/>
        <dgm:constr type="w" for="ch" forName="right_44_2" refType="w" fact="0.36"/>
        <dgm:constr type="h" for="ch" forName="right_44_2" refType="h" fact="0.154"/>
        <dgm:constr type="b" for="ch" forName="right_44_2" refType="h" fact="0.559"/>
        <dgm:constr type="ctrX" for="ch" forName="right_44_2" refType="w" fact="0.76"/>
        <dgm:constr type="w" for="ch" forName="right_44_3" refType="w" fact="0.36"/>
        <dgm:constr type="h" for="ch" forName="right_44_3" refType="h" fact="0.154"/>
        <dgm:constr type="b" for="ch" forName="right_44_3" refType="h" fact="0.393"/>
        <dgm:constr type="ctrX" for="ch" forName="right_44_3" refType="w" fact="0.76"/>
        <dgm:constr type="w" for="ch" forName="right_44_4" refType="w" fact="0.36"/>
        <dgm:constr type="h" for="ch" forName="right_44_4" refType="h" fact="0.154"/>
        <dgm:constr type="b" for="ch" forName="right_44_4" refType="h" fact="0.224"/>
        <dgm:constr type="ctrX" for="ch" forName="right_44_4" refType="w" fact="0.76"/>
        <dgm:constr type="w" for="ch" forName="left_44_1" refType="w" fact="0.36"/>
        <dgm:constr type="h" for="ch" forName="left_44_1" refType="h" fact="0.154"/>
        <dgm:constr type="b" for="ch" forName="left_44_1" refType="h" fact="0.725"/>
        <dgm:constr type="ctrX" for="ch" forName="left_44_1" refType="w" fact="0.24"/>
        <dgm:constr type="w" for="ch" forName="left_44_2" refType="w" fact="0.36"/>
        <dgm:constr type="h" for="ch" forName="left_44_2" refType="h" fact="0.154"/>
        <dgm:constr type="b" for="ch" forName="left_44_2" refType="h" fact="0.559"/>
        <dgm:constr type="ctrX" for="ch" forName="left_44_2" refType="w" fact="0.24"/>
        <dgm:constr type="w" for="ch" forName="left_44_3" refType="w" fact="0.36"/>
        <dgm:constr type="h" for="ch" forName="left_44_3" refType="h" fact="0.154"/>
        <dgm:constr type="b" for="ch" forName="left_44_3" refType="h" fact="0.393"/>
        <dgm:constr type="ctrX" for="ch" forName="left_44_3" refType="w" fact="0.24"/>
        <dgm:constr type="w" for="ch" forName="left_44_4" refType="w" fact="0.36"/>
        <dgm:constr type="h" for="ch" forName="left_44_4" refType="h" fact="0.154"/>
        <dgm:constr type="b" for="ch" forName="left_44_4" refType="h" fact="0.224"/>
        <dgm:constr type="ctrX" for="ch" forName="left_44_4" refType="w" fact="0.24"/>
      </dgm:constrLst>
      <dgm:ruleLst/>
      <dgm:layoutNode name="dummyMaxCanvas_ChildArea">
        <dgm:alg type="sp"/>
        <dgm:shape xmlns:r="http://schemas.openxmlformats.org/officeDocument/2006/relationships" r:blip="">
          <dgm:adjLst/>
        </dgm:shape>
        <dgm:presOf/>
        <dgm:constrLst/>
        <dgm:ruleLst/>
      </dgm:layoutNode>
      <dgm:layoutNode name="fulcrum" styleLbl="alignAccFollowNode1">
        <dgm:alg type="sp"/>
        <dgm:shape xmlns:r="http://schemas.openxmlformats.org/officeDocument/2006/relationships" type="triangle" r:blip="">
          <dgm:adjLst/>
        </dgm:shape>
        <dgm:presOf/>
        <dgm:constrLst/>
        <dgm:ruleLst/>
      </dgm:layoutNode>
      <dgm:choose name="Name0">
        <dgm:if name="Name1" axis="ch ch" ptType="node node" st="1 1" cnt="1 0" func="cnt" op="equ" val="0">
          <dgm:choose name="Name2">
            <dgm:if name="Name3" axis="ch ch" ptType="node node" st="2 1" cnt="1 0" func="cnt" op="equ" val="0">
              <dgm:layoutNode name="balance_00" styleLbl="alignAccFollowNode1">
                <dgm:varLst>
                  <dgm:bulletEnabled val="1"/>
                </dgm:varLst>
                <dgm:alg type="sp"/>
                <dgm:shape xmlns:r="http://schemas.openxmlformats.org/officeDocument/2006/relationships" type="rect" r:blip="">
                  <dgm:adjLst/>
                </dgm:shape>
                <dgm:presOf/>
                <dgm:constrLst/>
                <dgm:ruleLst/>
              </dgm:layoutNode>
            </dgm:if>
            <dgm:else name="Name4">
              <dgm:choose name="Name5">
                <dgm:if name="Name6" axis="ch ch" ptType="node node" st="2 1" cnt="1 0" func="cnt" op="equ" val="1">
                  <dgm:layoutNode name="balance_01" styleLbl="alignAccFollowNode1">
                    <dgm:varLst>
                      <dgm:bulletEnabled val="1"/>
                    </dgm:varLst>
                    <dgm:alg type="sp"/>
                    <dgm:shape xmlns:r="http://schemas.openxmlformats.org/officeDocument/2006/relationships" rot="4" type="rect" r:blip="">
                      <dgm:adjLst/>
                    </dgm:shape>
                    <dgm:presOf/>
                    <dgm:constrLst/>
                    <dgm:ruleLst/>
                  </dgm:layoutNode>
                  <dgm:layoutNode name="right_0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
                  <dgm:choose name="Name8">
                    <dgm:if name="Name9" axis="ch ch" ptType="node node" st="2 1" cnt="1 0" func="cnt" op="equ" val="2">
                      <dgm:layoutNode name="balance_02" styleLbl="alignAccFollowNode1">
                        <dgm:varLst>
                          <dgm:bulletEnabled val="1"/>
                        </dgm:varLst>
                        <dgm:alg type="sp"/>
                        <dgm:shape xmlns:r="http://schemas.openxmlformats.org/officeDocument/2006/relationships" rot="4" type="rect" r:blip="">
                          <dgm:adjLst/>
                        </dgm:shape>
                        <dgm:presOf/>
                        <dgm:constrLst/>
                        <dgm:ruleLst/>
                      </dgm:layoutNode>
                      <dgm:layoutNode name="right_0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
                      <dgm:choose name="Name11">
                        <dgm:if name="Name12" axis="ch ch" ptType="node node" st="2 1" cnt="1 0" func="cnt" op="equ" val="3">
                          <dgm:layoutNode name="balance_03" styleLbl="alignAccFollowNode1">
                            <dgm:varLst>
                              <dgm:bulletEnabled val="1"/>
                            </dgm:varLst>
                            <dgm:alg type="sp"/>
                            <dgm:shape xmlns:r="http://schemas.openxmlformats.org/officeDocument/2006/relationships" rot="4" type="rect" r:blip="">
                              <dgm:adjLst/>
                            </dgm:shape>
                            <dgm:presOf/>
                            <dgm:constrLst/>
                            <dgm:ruleLst/>
                          </dgm:layoutNode>
                          <dgm:layoutNode name="right_0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3">
                          <dgm:choose name="Name14">
                            <dgm:if name="Name15" axis="ch ch" ptType="node node" st="2 1" cnt="1 0" func="cnt" op="gte" val="4">
                              <dgm:layoutNode name="balance_04" styleLbl="alignAccFollowNode1">
                                <dgm:varLst>
                                  <dgm:bulletEnabled val="1"/>
                                </dgm:varLst>
                                <dgm:alg type="sp"/>
                                <dgm:shape xmlns:r="http://schemas.openxmlformats.org/officeDocument/2006/relationships" rot="4" type="rect" r:blip="">
                                  <dgm:adjLst/>
                                </dgm:shape>
                                <dgm:presOf/>
                                <dgm:constrLst/>
                                <dgm:ruleLst/>
                              </dgm:layoutNode>
                              <dgm:layoutNode name="right_0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6"/>
                          </dgm:choose>
                        </dgm:else>
                      </dgm:choose>
                    </dgm:else>
                  </dgm:choose>
                </dgm:else>
              </dgm:choose>
            </dgm:else>
          </dgm:choose>
        </dgm:if>
        <dgm:else name="Name17">
          <dgm:choose name="Name18">
            <dgm:if name="Name19" axis="ch ch" ptType="node node" st="1 1" cnt="1 0" func="cnt" op="equ" val="1">
              <dgm:choose name="Name20">
                <dgm:if name="Name21" axis="ch ch" ptType="node node" st="2 1" cnt="1 0" func="cnt" op="equ" val="0">
                  <dgm:layoutNode name="balance_10" styleLbl="alignAccFollowNode1">
                    <dgm:varLst>
                      <dgm:bulletEnabled val="1"/>
                    </dgm:varLst>
                    <dgm:alg type="sp"/>
                    <dgm:shape xmlns:r="http://schemas.openxmlformats.org/officeDocument/2006/relationships" rot="-4" type="rect" r:blip="">
                      <dgm:adjLst/>
                    </dgm:shape>
                    <dgm:presOf/>
                    <dgm:constrLst/>
                    <dgm:ruleLst/>
                  </dgm:layoutNode>
                  <dgm:layoutNode name="left_1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2">
                  <dgm:choose name="Name23">
                    <dgm:if name="Name24" axis="ch ch" ptType="node node" st="2 1" cnt="1 0" func="cnt" op="equ" val="1">
                      <dgm:layoutNode name="balance_11" styleLbl="alignAccFollowNode1">
                        <dgm:varLst>
                          <dgm:bulletEnabled val="1"/>
                        </dgm:varLst>
                        <dgm:alg type="sp"/>
                        <dgm:shape xmlns:r="http://schemas.openxmlformats.org/officeDocument/2006/relationships" type="rect" r:blip="">
                          <dgm:adjLst/>
                        </dgm:shape>
                        <dgm:presOf/>
                        <dgm:constrLst/>
                        <dgm:ruleLst/>
                      </dgm:layoutNode>
                      <dgm:layoutNode name="left_11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1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5">
                      <dgm:choose name="Name26">
                        <dgm:if name="Name27" axis="ch ch" ptType="node node" st="2 1" cnt="1 0" func="cnt" op="equ" val="2">
                          <dgm:layoutNode name="balance_12" styleLbl="alignAccFollowNode1">
                            <dgm:varLst>
                              <dgm:bulletEnabled val="1"/>
                            </dgm:varLst>
                            <dgm:alg type="sp"/>
                            <dgm:shape xmlns:r="http://schemas.openxmlformats.org/officeDocument/2006/relationships" rot="4" type="rect" r:blip="">
                              <dgm:adjLst/>
                            </dgm:shape>
                            <dgm:presOf/>
                            <dgm:constrLst/>
                            <dgm:ruleLst/>
                          </dgm:layoutNode>
                          <dgm:layoutNode name="right_1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8">
                          <dgm:choose name="Name29">
                            <dgm:if name="Name30" axis="ch ch" ptType="node node" st="2 1" cnt="1 0" func="cnt" op="equ" val="3">
                              <dgm:layoutNode name="balance_13" styleLbl="alignAccFollowNode1">
                                <dgm:varLst>
                                  <dgm:bulletEnabled val="1"/>
                                </dgm:varLst>
                                <dgm:alg type="sp"/>
                                <dgm:shape xmlns:r="http://schemas.openxmlformats.org/officeDocument/2006/relationships" rot="4" type="rect" r:blip="">
                                  <dgm:adjLst/>
                                </dgm:shape>
                                <dgm:presOf/>
                                <dgm:constrLst/>
                                <dgm:ruleLst/>
                              </dgm:layoutNode>
                              <dgm:layoutNode name="right_1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1">
                              <dgm:choose name="Name32">
                                <dgm:if name="Name33" axis="ch ch" ptType="node node" st="2 1" cnt="1 0" func="cnt" op="gte" val="4">
                                  <dgm:layoutNode name="balance_14" styleLbl="alignAccFollowNode1">
                                    <dgm:varLst>
                                      <dgm:bulletEnabled val="1"/>
                                    </dgm:varLst>
                                    <dgm:alg type="sp"/>
                                    <dgm:shape xmlns:r="http://schemas.openxmlformats.org/officeDocument/2006/relationships" rot="4" type="rect" r:blip="">
                                      <dgm:adjLst/>
                                    </dgm:shape>
                                    <dgm:presOf/>
                                    <dgm:constrLst/>
                                    <dgm:ruleLst/>
                                  </dgm:layoutNode>
                                  <dgm:layoutNode name="right_1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4"/>
                              </dgm:choose>
                            </dgm:else>
                          </dgm:choose>
                        </dgm:else>
                      </dgm:choose>
                    </dgm:else>
                  </dgm:choose>
                </dgm:else>
              </dgm:choose>
            </dgm:if>
            <dgm:else name="Name35">
              <dgm:choose name="Name36">
                <dgm:if name="Name37" axis="ch ch" ptType="node node" st="1 1" cnt="1 0" func="cnt" op="equ" val="2">
                  <dgm:choose name="Name38">
                    <dgm:if name="Name39" axis="ch ch" ptType="node node" st="2 1" cnt="1 0" func="cnt" op="equ" val="0">
                      <dgm:layoutNode name="balance_20" styleLbl="alignAccFollowNode1">
                        <dgm:varLst>
                          <dgm:bulletEnabled val="1"/>
                        </dgm:varLst>
                        <dgm:alg type="sp"/>
                        <dgm:shape xmlns:r="http://schemas.openxmlformats.org/officeDocument/2006/relationships" rot="-4" type="rect" r:blip="">
                          <dgm:adjLst/>
                        </dgm:shape>
                        <dgm:presOf/>
                        <dgm:constrLst/>
                        <dgm:ruleLst/>
                      </dgm:layoutNode>
                      <dgm:layoutNode name="left_2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0">
                      <dgm:choose name="Name41">
                        <dgm:if name="Name42" axis="ch ch" ptType="node node" st="2 1" cnt="1 0" func="cnt" op="equ" val="1">
                          <dgm:layoutNode name="balance_21" styleLbl="alignAccFollowNode1">
                            <dgm:varLst>
                              <dgm:bulletEnabled val="1"/>
                            </dgm:varLst>
                            <dgm:alg type="sp"/>
                            <dgm:shape xmlns:r="http://schemas.openxmlformats.org/officeDocument/2006/relationships" rot="-4" type="rect" r:blip="">
                              <dgm:adjLst/>
                            </dgm:shape>
                            <dgm:presOf/>
                            <dgm:constrLst/>
                            <dgm:ruleLst/>
                          </dgm:layoutNode>
                          <dgm:layoutNode name="left_2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3">
                          <dgm:choose name="Name44">
                            <dgm:if name="Name45" axis="ch ch" ptType="node node" st="2 1" cnt="1 0" func="cnt" op="equ" val="2">
                              <dgm:layoutNode name="balance_22" styleLbl="alignAccFollowNode1">
                                <dgm:varLst>
                                  <dgm:bulletEnabled val="1"/>
                                </dgm:varLst>
                                <dgm:alg type="sp"/>
                                <dgm:shape xmlns:r="http://schemas.openxmlformats.org/officeDocument/2006/relationships" type="rect" r:blip="">
                                  <dgm:adjLst/>
                                </dgm:shape>
                                <dgm:presOf/>
                                <dgm:constrLst/>
                                <dgm:ruleLst/>
                              </dgm:layoutNode>
                              <dgm:layoutNode name="right_22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2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6">
                              <dgm:choose name="Name47">
                                <dgm:if name="Name48" axis="ch ch" ptType="node node" st="2 1" cnt="1 0" func="cnt" op="equ" val="3">
                                  <dgm:layoutNode name="balance_23" styleLbl="alignAccFollowNode1">
                                    <dgm:varLst>
                                      <dgm:bulletEnabled val="1"/>
                                    </dgm:varLst>
                                    <dgm:alg type="sp"/>
                                    <dgm:shape xmlns:r="http://schemas.openxmlformats.org/officeDocument/2006/relationships" rot="4" type="rect" r:blip="">
                                      <dgm:adjLst/>
                                    </dgm:shape>
                                    <dgm:presOf/>
                                    <dgm:constrLst/>
                                    <dgm:ruleLst/>
                                  </dgm:layoutNode>
                                  <dgm:layoutNode name="right_2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9">
                                  <dgm:choose name="Name50">
                                    <dgm:if name="Name51" axis="ch ch" ptType="node node" st="2 1" cnt="1 0" func="cnt" op="gte" val="4">
                                      <dgm:layoutNode name="balance_24" styleLbl="alignAccFollowNode1">
                                        <dgm:varLst>
                                          <dgm:bulletEnabled val="1"/>
                                        </dgm:varLst>
                                        <dgm:alg type="sp"/>
                                        <dgm:shape xmlns:r="http://schemas.openxmlformats.org/officeDocument/2006/relationships" rot="4" type="rect" r:blip="">
                                          <dgm:adjLst/>
                                        </dgm:shape>
                                        <dgm:presOf/>
                                        <dgm:constrLst/>
                                        <dgm:ruleLst/>
                                      </dgm:layoutNode>
                                      <dgm:layoutNode name="right_2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2"/>
                                  </dgm:choose>
                                </dgm:else>
                              </dgm:choose>
                            </dgm:else>
                          </dgm:choose>
                        </dgm:else>
                      </dgm:choose>
                    </dgm:else>
                  </dgm:choose>
                </dgm:if>
                <dgm:else name="Name53">
                  <dgm:choose name="Name54">
                    <dgm:if name="Name55" axis="ch ch" ptType="node node" st="1 1" cnt="1 0" func="cnt" op="equ" val="3">
                      <dgm:choose name="Name56">
                        <dgm:if name="Name57" axis="ch ch" ptType="node node" st="2 1" cnt="1 0" func="cnt" op="equ" val="0">
                          <dgm:layoutNode name="balance_30" styleLbl="alignAccFollowNode1">
                            <dgm:varLst>
                              <dgm:bulletEnabled val="1"/>
                            </dgm:varLst>
                            <dgm:alg type="sp"/>
                            <dgm:shape xmlns:r="http://schemas.openxmlformats.org/officeDocument/2006/relationships" rot="-4" type="rect" r:blip="">
                              <dgm:adjLst/>
                            </dgm:shape>
                            <dgm:presOf/>
                            <dgm:constrLst/>
                            <dgm:ruleLst/>
                          </dgm:layoutNode>
                          <dgm:layoutNode name="left_3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name="Name59">
                            <dgm:if name="Name60" axis="ch ch" ptType="node node" st="2 1" cnt="1 0" func="cnt" op="equ" val="1">
                              <dgm:layoutNode name="balance_31" styleLbl="alignAccFollowNode1">
                                <dgm:varLst>
                                  <dgm:bulletEnabled val="1"/>
                                </dgm:varLst>
                                <dgm:alg type="sp"/>
                                <dgm:shape xmlns:r="http://schemas.openxmlformats.org/officeDocument/2006/relationships" rot="-4" type="rect" r:blip="">
                                  <dgm:adjLst/>
                                </dgm:shape>
                                <dgm:presOf/>
                                <dgm:constrLst/>
                                <dgm:ruleLst/>
                              </dgm:layoutNode>
                              <dgm:layoutNode name="left_3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1">
                              <dgm:choose name="Name62">
                                <dgm:if name="Name63" axis="ch ch" ptType="node node" st="2 1" cnt="1 0" func="cnt" op="equ" val="2">
                                  <dgm:layoutNode name="balance_32" styleLbl="alignAccFollowNode1">
                                    <dgm:varLst>
                                      <dgm:bulletEnabled val="1"/>
                                    </dgm:varLst>
                                    <dgm:alg type="sp"/>
                                    <dgm:shape xmlns:r="http://schemas.openxmlformats.org/officeDocument/2006/relationships" rot="-4" type="rect" r:blip="">
                                      <dgm:adjLst/>
                                    </dgm:shape>
                                    <dgm:presOf/>
                                    <dgm:constrLst/>
                                    <dgm:ruleLst/>
                                  </dgm:layoutNode>
                                  <dgm:layoutNode name="left_3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4">
                                  <dgm:choose name="Name65">
                                    <dgm:if name="Name66" axis="ch ch" ptType="node node" st="2 1" cnt="1 0" func="cnt" op="equ" val="3">
                                      <dgm:layoutNode name="balance_33" styleLbl="alignAccFollowNode1">
                                        <dgm:varLst>
                                          <dgm:bulletEnabled val="1"/>
                                        </dgm:varLst>
                                        <dgm:alg type="sp"/>
                                        <dgm:shape xmlns:r="http://schemas.openxmlformats.org/officeDocument/2006/relationships" type="rect" r:blip="">
                                          <dgm:adjLst/>
                                        </dgm:shape>
                                        <dgm:presOf/>
                                        <dgm:constrLst/>
                                        <dgm:ruleLst/>
                                      </dgm:layoutNode>
                                      <dgm:layoutNode name="right_33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7">
                                      <dgm:choose name="Name68">
                                        <dgm:if name="Name69" axis="ch ch" ptType="node node" st="2 1" cnt="1 0" func="cnt" op="gte" val="4">
                                          <dgm:layoutNode name="balance_34" styleLbl="alignAccFollowNode1">
                                            <dgm:varLst>
                                              <dgm:bulletEnabled val="1"/>
                                            </dgm:varLst>
                                            <dgm:alg type="sp"/>
                                            <dgm:shape xmlns:r="http://schemas.openxmlformats.org/officeDocument/2006/relationships" rot="4" type="rect" r:blip="">
                                              <dgm:adjLst/>
                                            </dgm:shape>
                                            <dgm:presOf/>
                                            <dgm:constrLst/>
                                            <dgm:ruleLst/>
                                          </dgm:layoutNode>
                                          <dgm:layoutNode name="right_3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0"/>
                                      </dgm:choose>
                                    </dgm:else>
                                  </dgm:choose>
                                </dgm:else>
                              </dgm:choose>
                            </dgm:else>
                          </dgm:choose>
                        </dgm:else>
                      </dgm:choose>
                    </dgm:if>
                    <dgm:else name="Name71">
                      <dgm:choose name="Name72">
                        <dgm:if name="Name73" axis="ch ch" ptType="node node" st="1 1" cnt="1 0" func="cnt" op="gte" val="4">
                          <dgm:choose name="Name74">
                            <dgm:if name="Name75" axis="ch ch" ptType="node node" st="2 1" cnt="1 0" func="cnt" op="equ" val="0">
                              <dgm:layoutNode name="balance_40" styleLbl="alignAccFollowNode1">
                                <dgm:varLst>
                                  <dgm:bulletEnabled val="1"/>
                                </dgm:varLst>
                                <dgm:alg type="sp"/>
                                <dgm:shape xmlns:r="http://schemas.openxmlformats.org/officeDocument/2006/relationships" rot="-4" type="rect" r:blip="">
                                  <dgm:adjLst/>
                                </dgm:shape>
                                <dgm:presOf/>
                                <dgm:constrLst/>
                                <dgm:ruleLst/>
                              </dgm:layoutNode>
                              <dgm:layoutNode name="left_4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6">
                              <dgm:choose name="Name77">
                                <dgm:if name="Name78" axis="ch ch" ptType="node node" st="2 1" cnt="1 0" func="cnt" op="equ" val="1">
                                  <dgm:layoutNode name="balance_41" styleLbl="alignAccFollowNode1">
                                    <dgm:varLst>
                                      <dgm:bulletEnabled val="1"/>
                                    </dgm:varLst>
                                    <dgm:alg type="sp"/>
                                    <dgm:shape xmlns:r="http://schemas.openxmlformats.org/officeDocument/2006/relationships" rot="-4" type="rect" r:blip="">
                                      <dgm:adjLst/>
                                    </dgm:shape>
                                    <dgm:presOf/>
                                    <dgm:constrLst/>
                                    <dgm:ruleLst/>
                                  </dgm:layoutNode>
                                  <dgm:layoutNode name="left_4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name="Name80">
                                    <dgm:if name="Name81" axis="ch ch" ptType="node node" st="2 1" cnt="1 0" func="cnt" op="equ" val="2">
                                      <dgm:layoutNode name="balance_42" styleLbl="alignAccFollowNode1">
                                        <dgm:varLst>
                                          <dgm:bulletEnabled val="1"/>
                                        </dgm:varLst>
                                        <dgm:alg type="sp"/>
                                        <dgm:shape xmlns:r="http://schemas.openxmlformats.org/officeDocument/2006/relationships" rot="-4" type="rect" r:blip="">
                                          <dgm:adjLst/>
                                        </dgm:shape>
                                        <dgm:presOf/>
                                        <dgm:constrLst/>
                                        <dgm:ruleLst/>
                                      </dgm:layoutNode>
                                      <dgm:layoutNode name="left_4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2">
                                      <dgm:choose name="Name83">
                                        <dgm:if name="Name84" axis="ch ch" ptType="node node" st="2 1" cnt="1 0" func="cnt" op="equ" val="3">
                                          <dgm:layoutNode name="balance_43" styleLbl="alignAccFollowNode1">
                                            <dgm:varLst>
                                              <dgm:bulletEnabled val="1"/>
                                            </dgm:varLst>
                                            <dgm:alg type="sp"/>
                                            <dgm:shape xmlns:r="http://schemas.openxmlformats.org/officeDocument/2006/relationships" rot="-4" type="rect" r:blip="">
                                              <dgm:adjLst/>
                                            </dgm:shape>
                                            <dgm:presOf/>
                                            <dgm:constrLst/>
                                            <dgm:ruleLst/>
                                          </dgm:layoutNode>
                                          <dgm:layoutNode name="left_4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5">
                                          <dgm:choose name="Name86">
                                            <dgm:if name="Name87" axis="ch ch" ptType="node node" st="2 1" cnt="1 0" func="cnt" op="gte" val="4">
                                              <dgm:layoutNode name="balance_44" styleLbl="alignAccFollowNode1">
                                                <dgm:varLst>
                                                  <dgm:bulletEnabled val="1"/>
                                                </dgm:varLst>
                                                <dgm:alg type="sp"/>
                                                <dgm:shape xmlns:r="http://schemas.openxmlformats.org/officeDocument/2006/relationships" type="rect" r:blip="">
                                                  <dgm:adjLst/>
                                                </dgm:shape>
                                                <dgm:presOf/>
                                                <dgm:constrLst/>
                                                <dgm:ruleLst/>
                                              </dgm:layoutNode>
                                              <dgm:layoutNode name="right_44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4" styleLbl="node1">
                                                <dgm:varLst>
                                                  <dgm:bulletEnabled val="1"/>
                                                </dgm:varLst>
                                                <dgm:alg type="tx"/>
                                                <dgm:shape xmlns:r="http://schemas.openxmlformats.org/officeDocument/2006/relationships"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4" styleLbl="node1">
                                                <dgm:varLst>
                                                  <dgm:bulletEnabled val="1"/>
                                                </dgm:varLst>
                                                <dgm:alg type="tx"/>
                                                <dgm:shape xmlns:r="http://schemas.openxmlformats.org/officeDocument/2006/relationships"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8"/>
                                          </dgm:choose>
                                        </dgm:else>
                                      </dgm:choose>
                                    </dgm:else>
                                  </dgm:choose>
                                </dgm:else>
                              </dgm:choose>
                            </dgm:else>
                          </dgm:choose>
                        </dgm:if>
                        <dgm:else name="Name89"/>
                      </dgm:choose>
                    </dgm:else>
                  </dgm:choose>
                </dgm:else>
              </dgm:choose>
            </dgm:else>
          </dgm:choose>
        </dgm:else>
      </dgm:choose>
    </dgm:layoutNode>
  </dgm:layoutNode>
</dgm:layoutDef>
</file>

<file path=ppt/diagrams/layout2.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813" cy="4968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48100" y="0"/>
            <a:ext cx="2944813" cy="496888"/>
          </a:xfrm>
          <a:prstGeom prst="rect">
            <a:avLst/>
          </a:prstGeom>
        </p:spPr>
        <p:txBody>
          <a:bodyPr vert="horz" lIns="91440" tIns="45720" rIns="91440" bIns="45720" rtlCol="0"/>
          <a:lstStyle>
            <a:lvl1pPr algn="r">
              <a:defRPr sz="1200"/>
            </a:lvl1pPr>
          </a:lstStyle>
          <a:p>
            <a:fld id="{659F0540-8DDE-472B-B63B-46F445201AFD}" type="datetimeFigureOut">
              <a:rPr lang="en-US" smtClean="0"/>
              <a:pPr/>
              <a:t>3/3/2013</a:t>
            </a:fld>
            <a:endParaRPr lang="en-US"/>
          </a:p>
        </p:txBody>
      </p:sp>
      <p:sp>
        <p:nvSpPr>
          <p:cNvPr id="4" name="Footer Placeholder 3"/>
          <p:cNvSpPr>
            <a:spLocks noGrp="1"/>
          </p:cNvSpPr>
          <p:nvPr>
            <p:ph type="ftr" sz="quarter" idx="2"/>
          </p:nvPr>
        </p:nvSpPr>
        <p:spPr>
          <a:xfrm>
            <a:off x="0" y="9432925"/>
            <a:ext cx="2944813" cy="49688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48100" y="9432925"/>
            <a:ext cx="2944813" cy="496888"/>
          </a:xfrm>
          <a:prstGeom prst="rect">
            <a:avLst/>
          </a:prstGeom>
        </p:spPr>
        <p:txBody>
          <a:bodyPr vert="horz" lIns="91440" tIns="45720" rIns="91440" bIns="45720" rtlCol="0" anchor="b"/>
          <a:lstStyle>
            <a:lvl1pPr algn="r">
              <a:defRPr sz="1200"/>
            </a:lvl1pPr>
          </a:lstStyle>
          <a:p>
            <a:fld id="{1E84ABC8-412F-4607-B918-B69A23929EF2}" type="slidenum">
              <a:rPr lang="en-US" smtClean="0"/>
              <a:pPr/>
              <a:t>‹N›</a:t>
            </a:fld>
            <a:endParaRPr lang="en-US"/>
          </a:p>
        </p:txBody>
      </p:sp>
    </p:spTree>
    <p:extLst>
      <p:ext uri="{BB962C8B-B14F-4D97-AF65-F5344CB8AC3E}">
        <p14:creationId xmlns:p14="http://schemas.microsoft.com/office/powerpoint/2010/main" val="34734793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283" cy="49657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48645" y="0"/>
            <a:ext cx="2944283" cy="496570"/>
          </a:xfrm>
          <a:prstGeom prst="rect">
            <a:avLst/>
          </a:prstGeom>
        </p:spPr>
        <p:txBody>
          <a:bodyPr vert="horz" lIns="91440" tIns="45720" rIns="91440" bIns="45720" rtlCol="0"/>
          <a:lstStyle>
            <a:lvl1pPr algn="r">
              <a:defRPr sz="1200"/>
            </a:lvl1pPr>
          </a:lstStyle>
          <a:p>
            <a:fld id="{01FC9817-ADFD-43D5-A557-3E4C80305CA0}" type="datetimeFigureOut">
              <a:rPr lang="en-US" smtClean="0"/>
              <a:pPr/>
              <a:t>3/3/2013</a:t>
            </a:fld>
            <a:endParaRPr lang="en-US"/>
          </a:p>
        </p:txBody>
      </p:sp>
      <p:sp>
        <p:nvSpPr>
          <p:cNvPr id="4" name="Slide Image Placeholder 3"/>
          <p:cNvSpPr>
            <a:spLocks noGrp="1" noRot="1" noChangeAspect="1"/>
          </p:cNvSpPr>
          <p:nvPr>
            <p:ph type="sldImg" idx="2"/>
          </p:nvPr>
        </p:nvSpPr>
        <p:spPr>
          <a:xfrm>
            <a:off x="914400" y="744538"/>
            <a:ext cx="4965700" cy="37242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450" y="4717415"/>
            <a:ext cx="5435600" cy="446913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33106"/>
            <a:ext cx="2944283" cy="49657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48645" y="9433106"/>
            <a:ext cx="2944283" cy="496570"/>
          </a:xfrm>
          <a:prstGeom prst="rect">
            <a:avLst/>
          </a:prstGeom>
        </p:spPr>
        <p:txBody>
          <a:bodyPr vert="horz" lIns="91440" tIns="45720" rIns="91440" bIns="45720" rtlCol="0" anchor="b"/>
          <a:lstStyle>
            <a:lvl1pPr algn="r">
              <a:defRPr sz="1200"/>
            </a:lvl1pPr>
          </a:lstStyle>
          <a:p>
            <a:fld id="{13A53712-F2C7-46CA-A0CC-A53242CBFF01}" type="slidenum">
              <a:rPr lang="en-US" smtClean="0"/>
              <a:pPr/>
              <a:t>‹N›</a:t>
            </a:fld>
            <a:endParaRPr lang="en-US"/>
          </a:p>
        </p:txBody>
      </p:sp>
    </p:spTree>
    <p:extLst>
      <p:ext uri="{BB962C8B-B14F-4D97-AF65-F5344CB8AC3E}">
        <p14:creationId xmlns:p14="http://schemas.microsoft.com/office/powerpoint/2010/main" val="32194467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13A53712-F2C7-46CA-A0CC-A53242CBFF01}" type="slidenum">
              <a:rPr lang="en-US" smtClean="0"/>
              <a:pPr/>
              <a:t>1</a:t>
            </a:fld>
            <a:endParaRPr lang="en-US"/>
          </a:p>
        </p:txBody>
      </p:sp>
    </p:spTree>
    <p:extLst>
      <p:ext uri="{BB962C8B-B14F-4D97-AF65-F5344CB8AC3E}">
        <p14:creationId xmlns:p14="http://schemas.microsoft.com/office/powerpoint/2010/main" val="38689363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200" b="0" kern="1200" cap="none" dirty="0" smtClean="0">
                <a:solidFill>
                  <a:schemeClr val="tx1"/>
                </a:solidFill>
                <a:latin typeface="+mn-lt"/>
                <a:ea typeface="+mn-ea"/>
                <a:cs typeface="+mn-cs"/>
              </a:rPr>
              <a:t>Both women and men need to be sufficiently financially literate to effectively participate in economic activities and to take appropriate financial decisions for themselves and their families. However, women need to improve their financial literacy even more than men because they typically tend to live longer and earn less than men, therefore being more likely to face financial hardship in old age. In addition, their level of financial knowledge tends to be lower than men’s, suggesting that they may not be up to the challenges they face in achieving their financial well-being</a:t>
            </a:r>
            <a:endParaRPr lang="en-US" b="0" dirty="0"/>
          </a:p>
        </p:txBody>
      </p:sp>
      <p:sp>
        <p:nvSpPr>
          <p:cNvPr id="4" name="Slide Number Placeholder 3"/>
          <p:cNvSpPr>
            <a:spLocks noGrp="1"/>
          </p:cNvSpPr>
          <p:nvPr>
            <p:ph type="sldNum" sz="quarter" idx="10"/>
          </p:nvPr>
        </p:nvSpPr>
        <p:spPr/>
        <p:txBody>
          <a:bodyPr/>
          <a:lstStyle/>
          <a:p>
            <a:fld id="{13A53712-F2C7-46CA-A0CC-A53242CBFF01}" type="slidenum">
              <a:rPr lang="en-US" smtClean="0"/>
              <a:pPr/>
              <a:t>3</a:t>
            </a:fld>
            <a:endParaRPr lang="en-US"/>
          </a:p>
        </p:txBody>
      </p:sp>
    </p:spTree>
    <p:extLst>
      <p:ext uri="{BB962C8B-B14F-4D97-AF65-F5344CB8AC3E}">
        <p14:creationId xmlns:p14="http://schemas.microsoft.com/office/powerpoint/2010/main" val="32591236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Global relevance, but</a:t>
            </a:r>
            <a:r>
              <a:rPr lang="en-GB" baseline="0" dirty="0" smtClean="0"/>
              <a:t> OECD INFE work started before</a:t>
            </a:r>
            <a:endParaRPr lang="en-US" dirty="0"/>
          </a:p>
        </p:txBody>
      </p:sp>
      <p:sp>
        <p:nvSpPr>
          <p:cNvPr id="4" name="Slide Number Placeholder 3"/>
          <p:cNvSpPr>
            <a:spLocks noGrp="1"/>
          </p:cNvSpPr>
          <p:nvPr>
            <p:ph type="sldNum" sz="quarter" idx="10"/>
          </p:nvPr>
        </p:nvSpPr>
        <p:spPr/>
        <p:txBody>
          <a:bodyPr/>
          <a:lstStyle/>
          <a:p>
            <a:fld id="{13A53712-F2C7-46CA-A0CC-A53242CBFF01}" type="slidenum">
              <a:rPr lang="en-US" smtClean="0"/>
              <a:pPr/>
              <a:t>4</a:t>
            </a:fld>
            <a:endParaRPr lang="en-US"/>
          </a:p>
        </p:txBody>
      </p:sp>
    </p:spTree>
    <p:extLst>
      <p:ext uri="{BB962C8B-B14F-4D97-AF65-F5344CB8AC3E}">
        <p14:creationId xmlns:p14="http://schemas.microsoft.com/office/powerpoint/2010/main" val="41076652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Large international evidence that women have lower levels of financial knowledge: </a:t>
            </a:r>
            <a:r>
              <a:rPr lang="en-US" dirty="0" smtClean="0"/>
              <a:t>Albania, Armenia, </a:t>
            </a:r>
            <a:r>
              <a:rPr lang="en-GB" dirty="0" smtClean="0"/>
              <a:t>Australia, Azerbaijan, </a:t>
            </a:r>
            <a:r>
              <a:rPr lang="en-US" dirty="0" smtClean="0"/>
              <a:t>British Virgin Islands, </a:t>
            </a:r>
            <a:r>
              <a:rPr lang="en-GB" dirty="0" smtClean="0"/>
              <a:t>Bulgaria, </a:t>
            </a:r>
            <a:r>
              <a:rPr lang="en-US" dirty="0" smtClean="0"/>
              <a:t>Czech Republic, Estonia, </a:t>
            </a:r>
            <a:r>
              <a:rPr lang="en-GB" dirty="0" smtClean="0"/>
              <a:t>Germany, India, </a:t>
            </a:r>
            <a:r>
              <a:rPr lang="en-US" dirty="0" smtClean="0"/>
              <a:t>Ireland, </a:t>
            </a:r>
            <a:r>
              <a:rPr lang="en-GB" dirty="0" smtClean="0"/>
              <a:t>Italy, Jamaica, Japan, </a:t>
            </a:r>
            <a:r>
              <a:rPr lang="en-US" dirty="0" smtClean="0"/>
              <a:t>Malaysia, </a:t>
            </a:r>
            <a:r>
              <a:rPr lang="en-GB" dirty="0" smtClean="0"/>
              <a:t>Netherlands, New Zealand, </a:t>
            </a:r>
            <a:r>
              <a:rPr lang="en-US" dirty="0" smtClean="0"/>
              <a:t>Norway, Peru, Poland, </a:t>
            </a:r>
            <a:r>
              <a:rPr lang="en-GB" dirty="0" smtClean="0"/>
              <a:t>Portugal, Russian Federation, </a:t>
            </a:r>
            <a:r>
              <a:rPr lang="en-US" dirty="0" smtClean="0"/>
              <a:t>South Africa, </a:t>
            </a:r>
            <a:r>
              <a:rPr lang="en-GB" dirty="0" smtClean="0"/>
              <a:t>Sweden, United Kingdom, United States</a:t>
            </a:r>
          </a:p>
          <a:p>
            <a:r>
              <a:rPr lang="en-GB" dirty="0" smtClean="0"/>
              <a:t>gender differences are not significant in Hungary, Russia and East Germany</a:t>
            </a:r>
            <a:endParaRPr lang="en-US" dirty="0" smtClean="0"/>
          </a:p>
        </p:txBody>
      </p:sp>
      <p:sp>
        <p:nvSpPr>
          <p:cNvPr id="4" name="Slide Number Placeholder 3"/>
          <p:cNvSpPr>
            <a:spLocks noGrp="1"/>
          </p:cNvSpPr>
          <p:nvPr>
            <p:ph type="sldNum" sz="quarter" idx="10"/>
          </p:nvPr>
        </p:nvSpPr>
        <p:spPr/>
        <p:txBody>
          <a:bodyPr/>
          <a:lstStyle/>
          <a:p>
            <a:fld id="{13A53712-F2C7-46CA-A0CC-A53242CBFF01}" type="slidenum">
              <a:rPr lang="en-US" smtClean="0"/>
              <a:pPr/>
              <a:t>7</a:t>
            </a:fld>
            <a:endParaRPr lang="en-US"/>
          </a:p>
        </p:txBody>
      </p:sp>
    </p:spTree>
    <p:extLst>
      <p:ext uri="{BB962C8B-B14F-4D97-AF65-F5344CB8AC3E}">
        <p14:creationId xmlns:p14="http://schemas.microsoft.com/office/powerpoint/2010/main" val="37408256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None/>
            </a:pPr>
            <a:r>
              <a:rPr lang="en-GB" dirty="0" smtClean="0"/>
              <a:t>Some attitudes may hamper women’s ability to deal efficiently with financial issues: </a:t>
            </a:r>
          </a:p>
          <a:p>
            <a:pPr>
              <a:buFont typeface="Arial" pitchFamily="34" charset="0"/>
              <a:buChar char="•"/>
            </a:pPr>
            <a:r>
              <a:rPr lang="en-GB" dirty="0" smtClean="0"/>
              <a:t>Women have lower confidence than men in their financial knowledge and skills, especially with complex issue  </a:t>
            </a:r>
          </a:p>
          <a:p>
            <a:pPr>
              <a:buFont typeface="Arial" pitchFamily="34" charset="0"/>
              <a:buChar char="•"/>
            </a:pPr>
            <a:r>
              <a:rPr lang="en-GB" dirty="0" smtClean="0"/>
              <a:t>Women less interested in financial issues </a:t>
            </a:r>
            <a:endParaRPr lang="en-US" dirty="0" smtClean="0"/>
          </a:p>
          <a:p>
            <a:pPr>
              <a:buNone/>
            </a:pPr>
            <a:endParaRPr lang="en-GB" dirty="0" smtClean="0"/>
          </a:p>
          <a:p>
            <a:pPr>
              <a:buNone/>
            </a:pPr>
            <a:r>
              <a:rPr lang="en-GB" dirty="0" smtClean="0"/>
              <a:t>But some attitudes are likely to be conducive to more prudent behaviour: </a:t>
            </a:r>
          </a:p>
          <a:p>
            <a:pPr>
              <a:buFont typeface="Arial" pitchFamily="34" charset="0"/>
              <a:buChar char="•"/>
            </a:pPr>
            <a:r>
              <a:rPr lang="en-GB" dirty="0" smtClean="0"/>
              <a:t>Women appear to be aware of their lack of financial knowledge </a:t>
            </a:r>
            <a:endParaRPr lang="en-US" dirty="0" smtClean="0"/>
          </a:p>
          <a:p>
            <a:pPr>
              <a:buFont typeface="Arial" pitchFamily="34" charset="0"/>
              <a:buChar char="•"/>
            </a:pPr>
            <a:r>
              <a:rPr lang="en-GB" dirty="0" smtClean="0"/>
              <a:t>Men are more likely to be over-confident in their financial skills  </a:t>
            </a:r>
          </a:p>
          <a:p>
            <a:pPr>
              <a:buFont typeface="Arial" pitchFamily="34" charset="0"/>
              <a:buChar char="•"/>
            </a:pPr>
            <a:r>
              <a:rPr lang="en-GB" dirty="0" smtClean="0"/>
              <a:t>Women are more risk-averse than men</a:t>
            </a:r>
            <a:endParaRPr lang="en-US" dirty="0" smtClean="0"/>
          </a:p>
          <a:p>
            <a:endParaRPr lang="en-US" dirty="0"/>
          </a:p>
        </p:txBody>
      </p:sp>
      <p:sp>
        <p:nvSpPr>
          <p:cNvPr id="4" name="Slide Number Placeholder 3"/>
          <p:cNvSpPr>
            <a:spLocks noGrp="1"/>
          </p:cNvSpPr>
          <p:nvPr>
            <p:ph type="sldNum" sz="quarter" idx="10"/>
          </p:nvPr>
        </p:nvSpPr>
        <p:spPr/>
        <p:txBody>
          <a:bodyPr/>
          <a:lstStyle/>
          <a:p>
            <a:fld id="{13A53712-F2C7-46CA-A0CC-A53242CBFF01}" type="slidenum">
              <a:rPr lang="en-US" smtClean="0"/>
              <a:pPr/>
              <a:t>8</a:t>
            </a:fld>
            <a:endParaRPr lang="en-US"/>
          </a:p>
        </p:txBody>
      </p:sp>
    </p:spTree>
    <p:extLst>
      <p:ext uri="{BB962C8B-B14F-4D97-AF65-F5344CB8AC3E}">
        <p14:creationId xmlns:p14="http://schemas.microsoft.com/office/powerpoint/2010/main" val="42113047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buFont typeface="Arial" pitchFamily="34" charset="0"/>
              <a:buChar char="•"/>
            </a:pPr>
            <a:r>
              <a:rPr lang="en-GB" sz="1200" kern="1200" dirty="0" smtClean="0">
                <a:solidFill>
                  <a:schemeClr val="tx1"/>
                </a:solidFill>
                <a:latin typeface="+mn-lt"/>
                <a:ea typeface="+mn-ea"/>
                <a:cs typeface="+mn-cs"/>
              </a:rPr>
              <a:t>Women appear to be better than men at short-term money management behaviour: they are more likely than men to have a budget and to keep a close watch on their financial affairs. </a:t>
            </a:r>
            <a:endParaRPr lang="en-US" sz="1200" kern="1200" dirty="0" smtClean="0">
              <a:solidFill>
                <a:schemeClr val="tx1"/>
              </a:solidFill>
              <a:latin typeface="+mn-lt"/>
              <a:ea typeface="+mn-ea"/>
              <a:cs typeface="+mn-cs"/>
            </a:endParaRPr>
          </a:p>
          <a:p>
            <a:pPr lvl="0">
              <a:buFont typeface="Arial" pitchFamily="34" charset="0"/>
              <a:buChar char="•"/>
            </a:pPr>
            <a:r>
              <a:rPr lang="en-GB" sz="1200" kern="1200" dirty="0" smtClean="0">
                <a:solidFill>
                  <a:schemeClr val="tx1"/>
                </a:solidFill>
                <a:latin typeface="+mn-lt"/>
                <a:ea typeface="+mn-ea"/>
                <a:cs typeface="+mn-cs"/>
              </a:rPr>
              <a:t>Women are more likely to experience difficulties in making ends meet. In addition, women and men have different coping strategies for making ends meet. If confronted with situations where their income is not sufficient to cover living costs, women tend to cut expenses, while men prefer finding ways for earning extra money.</a:t>
            </a:r>
          </a:p>
          <a:p>
            <a:pPr lvl="0">
              <a:buFont typeface="Arial" pitchFamily="34" charset="0"/>
              <a:buChar char="•"/>
            </a:pPr>
            <a:endParaRPr lang="en-GB" sz="1200" kern="1200" dirty="0" smtClean="0">
              <a:solidFill>
                <a:schemeClr val="tx1"/>
              </a:solidFill>
              <a:latin typeface="+mn-lt"/>
              <a:ea typeface="+mn-ea"/>
              <a:cs typeface="+mn-cs"/>
            </a:endParaRPr>
          </a:p>
          <a:p>
            <a:r>
              <a:rPr lang="en-GB" dirty="0" smtClean="0"/>
              <a:t>Problems with financial products choice - In some countries women are </a:t>
            </a:r>
          </a:p>
          <a:p>
            <a:pPr lvl="1"/>
            <a:r>
              <a:rPr lang="en-GB" dirty="0" smtClean="0"/>
              <a:t>Less likely to compare products across providers </a:t>
            </a:r>
          </a:p>
          <a:p>
            <a:pPr lvl="1"/>
            <a:r>
              <a:rPr lang="en-GB" dirty="0" smtClean="0"/>
              <a:t>Les likely to have made an attempt at taking an informed decision (i.e. by consulting either non-independent or independent sources of information)</a:t>
            </a:r>
          </a:p>
          <a:p>
            <a:pPr lvl="1"/>
            <a:r>
              <a:rPr lang="en-GB" dirty="0" smtClean="0"/>
              <a:t>Less likely to consult independent sources of information/ advice </a:t>
            </a:r>
          </a:p>
          <a:p>
            <a:pPr lvl="0">
              <a:buFont typeface="Arial" pitchFamily="34" charset="0"/>
              <a:buChar char="•"/>
            </a:pPr>
            <a:endParaRPr lang="en-US" sz="1200" kern="1200" dirty="0" smtClean="0">
              <a:solidFill>
                <a:schemeClr val="tx1"/>
              </a:solidFill>
              <a:latin typeface="+mn-lt"/>
              <a:ea typeface="+mn-ea"/>
              <a:cs typeface="+mn-cs"/>
            </a:endParaRPr>
          </a:p>
          <a:p>
            <a:pPr>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13A53712-F2C7-46CA-A0CC-A53242CBFF01}" type="slidenum">
              <a:rPr lang="en-US" smtClean="0"/>
              <a:pPr/>
              <a:t>9</a:t>
            </a:fld>
            <a:endParaRPr lang="en-US"/>
          </a:p>
        </p:txBody>
      </p:sp>
    </p:spTree>
    <p:extLst>
      <p:ext uri="{BB962C8B-B14F-4D97-AF65-F5344CB8AC3E}">
        <p14:creationId xmlns:p14="http://schemas.microsoft.com/office/powerpoint/2010/main" val="1400883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Over 50 countries : </a:t>
            </a:r>
            <a:r>
              <a:rPr lang="en-US" sz="1200" kern="1200" dirty="0" smtClean="0">
                <a:solidFill>
                  <a:schemeClr val="tx1"/>
                </a:solidFill>
                <a:latin typeface="+mn-lt"/>
                <a:ea typeface="+mn-ea"/>
                <a:cs typeface="+mn-cs"/>
              </a:rPr>
              <a:t>Argentina | Australia | Austria | Bangladesh  | Bolivia, | Burundi  | Cambodia | Canada | China | Colombia | Democratic Republic of Congo | Dominican Republic  | Egypt  | Germany | Guatemala  | Haiti | India  | Indonesia  | Israel  | Japan  | Kenya | Lebanon | Malta  | Mexico  | Mongolia  | New Zealand | Nicaragua | Niger  | Pakistan  | Palestine | Paraguay  | Peru  | Philippines | Poland  | Samoa  | Saudi Arabia | Senegal | Sierra Leone  | Singapore | Solomon Islands  | Somalia | South Africa  | Spain | Sweden | Tanzania  | Thailand  | Turkey | Uganda  | UK  | US  | Vietnam | Zambia </a:t>
            </a:r>
          </a:p>
        </p:txBody>
      </p:sp>
      <p:sp>
        <p:nvSpPr>
          <p:cNvPr id="4" name="Slide Number Placeholder 3"/>
          <p:cNvSpPr>
            <a:spLocks noGrp="1"/>
          </p:cNvSpPr>
          <p:nvPr>
            <p:ph type="sldNum" sz="quarter" idx="10"/>
          </p:nvPr>
        </p:nvSpPr>
        <p:spPr/>
        <p:txBody>
          <a:bodyPr/>
          <a:lstStyle/>
          <a:p>
            <a:fld id="{13A53712-F2C7-46CA-A0CC-A53242CBFF01}" type="slidenum">
              <a:rPr lang="en-US" smtClean="0"/>
              <a:pPr/>
              <a:t>11</a:t>
            </a:fld>
            <a:endParaRPr lang="en-US"/>
          </a:p>
        </p:txBody>
      </p:sp>
    </p:spTree>
    <p:extLst>
      <p:ext uri="{BB962C8B-B14F-4D97-AF65-F5344CB8AC3E}">
        <p14:creationId xmlns:p14="http://schemas.microsoft.com/office/powerpoint/2010/main" val="34761938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3A53712-F2C7-46CA-A0CC-A53242CBFF01}" type="slidenum">
              <a:rPr lang="en-US" smtClean="0"/>
              <a:pPr/>
              <a:t>18</a:t>
            </a:fld>
            <a:endParaRPr lang="en-US"/>
          </a:p>
        </p:txBody>
      </p:sp>
    </p:spTree>
    <p:extLst>
      <p:ext uri="{BB962C8B-B14F-4D97-AF65-F5344CB8AC3E}">
        <p14:creationId xmlns:p14="http://schemas.microsoft.com/office/powerpoint/2010/main" val="337882649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tx2"/>
        </a:solidFill>
        <a:effectLst/>
      </p:bgPr>
    </p:bg>
    <p:spTree>
      <p:nvGrpSpPr>
        <p:cNvPr id="1" name=""/>
        <p:cNvGrpSpPr/>
        <p:nvPr/>
      </p:nvGrpSpPr>
      <p:grpSpPr>
        <a:xfrm>
          <a:off x="0" y="0"/>
          <a:ext cx="0" cy="0"/>
          <a:chOff x="0" y="0"/>
          <a:chExt cx="0" cy="0"/>
        </a:xfrm>
      </p:grpSpPr>
      <p:pic>
        <p:nvPicPr>
          <p:cNvPr id="38" name="Image 1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516000" y="2628508"/>
            <a:ext cx="2628000" cy="4229631"/>
          </a:xfrm>
          <a:prstGeom prst="rect">
            <a:avLst/>
          </a:prstGeom>
        </p:spPr>
      </p:pic>
      <p:pic>
        <p:nvPicPr>
          <p:cNvPr id="36" name="Imag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10800000">
            <a:off x="0" y="508"/>
            <a:ext cx="2628000" cy="4229631"/>
          </a:xfrm>
          <a:prstGeom prst="rect">
            <a:avLst/>
          </a:prstGeom>
        </p:spPr>
      </p:pic>
      <p:sp>
        <p:nvSpPr>
          <p:cNvPr id="8" name="Title 7"/>
          <p:cNvSpPr>
            <a:spLocks noGrp="1"/>
          </p:cNvSpPr>
          <p:nvPr>
            <p:ph type="ctrTitle" hasCustomPrompt="1"/>
          </p:nvPr>
        </p:nvSpPr>
        <p:spPr>
          <a:xfrm>
            <a:off x="1368000" y="2480400"/>
            <a:ext cx="6300000" cy="1267200"/>
          </a:xfrm>
          <a:prstGeom prst="rect">
            <a:avLst/>
          </a:prstGeom>
        </p:spPr>
        <p:txBody>
          <a:bodyPr lIns="90000" rIns="90000" anchor="b">
            <a:spAutoFit/>
          </a:bodyPr>
          <a:lstStyle>
            <a:lvl1pPr>
              <a:lnSpc>
                <a:spcPts val="4500"/>
              </a:lnSpc>
              <a:defRPr sz="4500" cap="all" baseline="0">
                <a:solidFill>
                  <a:schemeClr val="bg1"/>
                </a:solidFill>
              </a:defRPr>
            </a:lvl1pPr>
          </a:lstStyle>
          <a:p>
            <a:r>
              <a:rPr kumimoji="0" lang="en-US" dirty="0" smtClean="0"/>
              <a:t>Click to edit Presentation title</a:t>
            </a:r>
            <a:endParaRPr kumimoji="0" lang="en-US" dirty="0"/>
          </a:p>
        </p:txBody>
      </p:sp>
      <p:sp>
        <p:nvSpPr>
          <p:cNvPr id="9" name="Subtitle 8"/>
          <p:cNvSpPr>
            <a:spLocks noGrp="1"/>
          </p:cNvSpPr>
          <p:nvPr>
            <p:ph type="subTitle" idx="1" hasCustomPrompt="1"/>
          </p:nvPr>
        </p:nvSpPr>
        <p:spPr>
          <a:xfrm>
            <a:off x="1368000" y="3805200"/>
            <a:ext cx="6300000" cy="352800"/>
          </a:xfrm>
        </p:spPr>
        <p:txBody>
          <a:bodyPr lIns="90000" rIns="90000">
            <a:spAutoFit/>
          </a:bodyPr>
          <a:lstStyle>
            <a:lvl1pPr marL="0" indent="0" algn="l">
              <a:lnSpc>
                <a:spcPts val="2000"/>
              </a:lnSpc>
              <a:spcBef>
                <a:spcPts val="0"/>
              </a:spcBef>
              <a:buNone/>
              <a:defRPr sz="1800" baseline="0">
                <a:solidFill>
                  <a:schemeClr val="bg1"/>
                </a:solidFill>
                <a:latin typeface="+mj-l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dirty="0" smtClean="0"/>
              <a:t>Click to </a:t>
            </a:r>
            <a:r>
              <a:rPr kumimoji="0" lang="fr-FR" dirty="0" err="1" smtClean="0"/>
              <a:t>edit</a:t>
            </a:r>
            <a:r>
              <a:rPr kumimoji="0" lang="fr-FR" dirty="0" smtClean="0"/>
              <a:t> </a:t>
            </a:r>
            <a:r>
              <a:rPr kumimoji="0" lang="fr-FR" dirty="0" err="1" smtClean="0"/>
              <a:t>Subtitle</a:t>
            </a:r>
            <a:endParaRPr kumimoji="0" lang="en-US" dirty="0"/>
          </a:p>
        </p:txBody>
      </p:sp>
      <p:pic>
        <p:nvPicPr>
          <p:cNvPr id="37" name="Image 11"/>
          <p:cNvPicPr>
            <a:picLocks noChangeAspect="1"/>
          </p:cNvPicPr>
          <p:nvPr/>
        </p:nvPicPr>
        <p:blipFill>
          <a:blip r:embed="rId3" cstate="print"/>
          <a:stretch>
            <a:fillRect/>
          </a:stretch>
        </p:blipFill>
        <p:spPr>
          <a:xfrm>
            <a:off x="511200" y="432000"/>
            <a:ext cx="692307" cy="1440000"/>
          </a:xfrm>
          <a:prstGeom prst="rect">
            <a:avLst/>
          </a:prstGeom>
        </p:spPr>
      </p:pic>
      <p:sp>
        <p:nvSpPr>
          <p:cNvPr id="12" name="Date Placeholder 3"/>
          <p:cNvSpPr>
            <a:spLocks noGrp="1"/>
          </p:cNvSpPr>
          <p:nvPr>
            <p:ph type="dt" sz="half" idx="2"/>
          </p:nvPr>
        </p:nvSpPr>
        <p:spPr>
          <a:xfrm>
            <a:off x="403200" y="6411600"/>
            <a:ext cx="900000" cy="244800"/>
          </a:xfrm>
          <a:prstGeom prst="rect">
            <a:avLst/>
          </a:prstGeom>
        </p:spPr>
        <p:txBody>
          <a:bodyPr vert="horz" lIns="91440" tIns="45720" rIns="91440" bIns="45720" rtlCol="0" anchor="t" anchorCtr="0"/>
          <a:lstStyle>
            <a:lvl1pPr algn="l">
              <a:defRPr sz="1000" baseline="0">
                <a:solidFill>
                  <a:schemeClr val="bg1"/>
                </a:solidFill>
                <a:latin typeface="Arial"/>
              </a:defRPr>
            </a:lvl1pPr>
          </a:lstStyle>
          <a:p>
            <a:fld id="{8937278B-5427-4C30-A6D4-0684F7F3A30E}" type="datetimeFigureOut">
              <a:rPr lang="en-US" smtClean="0"/>
              <a:pPr/>
              <a:t>3/3/2013</a:t>
            </a:fld>
            <a:endParaRPr lang="en-US"/>
          </a:p>
        </p:txBody>
      </p:sp>
      <p:sp>
        <p:nvSpPr>
          <p:cNvPr id="13" name="Footer Placeholder 4"/>
          <p:cNvSpPr>
            <a:spLocks noGrp="1"/>
          </p:cNvSpPr>
          <p:nvPr>
            <p:ph type="ftr" sz="quarter" idx="3"/>
          </p:nvPr>
        </p:nvSpPr>
        <p:spPr>
          <a:xfrm>
            <a:off x="1368000" y="6411600"/>
            <a:ext cx="4680000" cy="244800"/>
          </a:xfrm>
          <a:prstGeom prst="rect">
            <a:avLst/>
          </a:prstGeom>
        </p:spPr>
        <p:txBody>
          <a:bodyPr vert="horz" lIns="91440" tIns="45720" rIns="91440" bIns="45720" rtlCol="0" anchor="t" anchorCtr="0"/>
          <a:lstStyle>
            <a:lvl1pPr algn="l">
              <a:defRPr sz="1000" kern="1200" baseline="0">
                <a:solidFill>
                  <a:schemeClr val="bg1"/>
                </a:solidFill>
                <a:latin typeface="Arial"/>
              </a:defRPr>
            </a:lvl1pPr>
          </a:lstStyle>
          <a:p>
            <a:endParaRPr lang="en-US"/>
          </a:p>
        </p:txBody>
      </p:sp>
      <p:pic>
        <p:nvPicPr>
          <p:cNvPr id="10" name="Image 1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164000" y="6055200"/>
            <a:ext cx="1742400" cy="578821"/>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eaLnBrk="1" latinLnBrk="0" hangingPunct="1">
              <a:defRPr/>
            </a:lvl1pPr>
            <a:lvl2pPr eaLnBrk="1" latinLnBrk="0" hangingPunct="1">
              <a:defRPr/>
            </a:lvl2pPr>
            <a:lvl3pPr eaLnBrk="1" latinLnBrk="0" hangingPunct="1">
              <a:defRPr/>
            </a:lvl3pPr>
            <a:lvl4pPr eaLnBrk="1" latinLnBrk="0" hangingPunct="1">
              <a:defRPr/>
            </a:lvl4pPr>
            <a:lvl5pPr eaLnBrk="1" latinLnBrk="0" hangingPunct="1">
              <a:defRPr/>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8" name="Date Placeholder 3"/>
          <p:cNvSpPr>
            <a:spLocks noGrp="1"/>
          </p:cNvSpPr>
          <p:nvPr>
            <p:ph type="dt" sz="half" idx="2"/>
          </p:nvPr>
        </p:nvSpPr>
        <p:spPr>
          <a:xfrm>
            <a:off x="403200" y="6411600"/>
            <a:ext cx="900000" cy="244800"/>
          </a:xfrm>
          <a:prstGeom prst="rect">
            <a:avLst/>
          </a:prstGeom>
        </p:spPr>
        <p:txBody>
          <a:bodyPr vert="horz" lIns="91440" tIns="45720" rIns="91440" bIns="45720" rtlCol="0" anchor="t" anchorCtr="0"/>
          <a:lstStyle>
            <a:lvl1pPr algn="l">
              <a:defRPr sz="1000" baseline="0">
                <a:solidFill>
                  <a:srgbClr val="727272"/>
                </a:solidFill>
                <a:latin typeface="Arial"/>
              </a:defRPr>
            </a:lvl1pPr>
          </a:lstStyle>
          <a:p>
            <a:fld id="{8937278B-5427-4C30-A6D4-0684F7F3A30E}" type="datetimeFigureOut">
              <a:rPr lang="en-US" smtClean="0"/>
              <a:pPr/>
              <a:t>3/3/2013</a:t>
            </a:fld>
            <a:endParaRPr lang="en-US"/>
          </a:p>
        </p:txBody>
      </p:sp>
      <p:sp>
        <p:nvSpPr>
          <p:cNvPr id="9" name="Footer Placeholder 4"/>
          <p:cNvSpPr>
            <a:spLocks noGrp="1"/>
          </p:cNvSpPr>
          <p:nvPr>
            <p:ph type="ftr" sz="quarter" idx="3"/>
          </p:nvPr>
        </p:nvSpPr>
        <p:spPr>
          <a:xfrm>
            <a:off x="1368000" y="6411600"/>
            <a:ext cx="4680000" cy="244800"/>
          </a:xfrm>
          <a:prstGeom prst="rect">
            <a:avLst/>
          </a:prstGeom>
        </p:spPr>
        <p:txBody>
          <a:bodyPr vert="horz" lIns="91440" tIns="45720" rIns="91440" bIns="45720" rtlCol="0" anchor="t" anchorCtr="0"/>
          <a:lstStyle>
            <a:lvl1pPr algn="l">
              <a:defRPr sz="1000" kern="1200" baseline="0">
                <a:solidFill>
                  <a:srgbClr val="727272"/>
                </a:solidFill>
                <a:latin typeface="Arial"/>
              </a:defRPr>
            </a:lvl1pPr>
          </a:lstStyle>
          <a:p>
            <a:endParaRPr lang="en-US"/>
          </a:p>
        </p:txBody>
      </p:sp>
      <p:sp>
        <p:nvSpPr>
          <p:cNvPr id="10" name="Slide Number Placeholder 5"/>
          <p:cNvSpPr>
            <a:spLocks noGrp="1"/>
          </p:cNvSpPr>
          <p:nvPr>
            <p:ph type="sldNum" sz="quarter" idx="4"/>
          </p:nvPr>
        </p:nvSpPr>
        <p:spPr>
          <a:xfrm>
            <a:off x="8640000" y="6411600"/>
            <a:ext cx="342000" cy="244800"/>
          </a:xfrm>
          <a:prstGeom prst="rect">
            <a:avLst/>
          </a:prstGeom>
        </p:spPr>
        <p:txBody>
          <a:bodyPr vert="horz" wrap="none" lIns="91440" tIns="45720" rIns="91440" bIns="45720" rtlCol="0" anchor="t" anchorCtr="0"/>
          <a:lstStyle>
            <a:lvl1pPr algn="r">
              <a:defRPr sz="1000" baseline="0">
                <a:solidFill>
                  <a:schemeClr val="bg1"/>
                </a:solidFill>
                <a:latin typeface="Arial"/>
              </a:defRPr>
            </a:lvl1pPr>
          </a:lstStyle>
          <a:p>
            <a:fld id="{FFED24D6-20B0-46A4-A5D9-BC9F8E8F715A}" type="slidenum">
              <a:rPr lang="en-US" smtClean="0"/>
              <a:pPr/>
              <a:t>‹N›</a:t>
            </a:fld>
            <a:endParaRPr lang="en-US"/>
          </a:p>
        </p:txBody>
      </p:sp>
      <p:sp>
        <p:nvSpPr>
          <p:cNvPr id="11" name="Title Placeholder 1"/>
          <p:cNvSpPr>
            <a:spLocks noGrp="1"/>
          </p:cNvSpPr>
          <p:nvPr>
            <p:ph type="title" hasCustomPrompt="1"/>
          </p:nvPr>
        </p:nvSpPr>
        <p:spPr>
          <a:xfrm>
            <a:off x="1080000" y="237600"/>
            <a:ext cx="7416000" cy="1022400"/>
          </a:xfrm>
          <a:prstGeom prst="rect">
            <a:avLst/>
          </a:prstGeom>
        </p:spPr>
        <p:txBody>
          <a:bodyPr vert="horz" lIns="91440" tIns="45720" rIns="91440" bIns="45720" rtlCol="0" anchor="ctr">
            <a:noAutofit/>
          </a:bodyPr>
          <a:lstStyle>
            <a:lvl1pPr>
              <a:defRPr/>
            </a:lvl1pPr>
          </a:lstStyle>
          <a:p>
            <a:r>
              <a:rPr lang="en-US" dirty="0" smtClean="0"/>
              <a:t>Click to edit Slide title</a:t>
            </a:r>
            <a:br>
              <a:rPr lang="en-US" dirty="0" smtClean="0"/>
            </a:br>
            <a:r>
              <a:rPr lang="en-US" dirty="0" smtClean="0"/>
              <a:t>Slide title can be extended to two lines</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tx1"/>
        </a:solidFill>
        <a:effectLst/>
      </p:bgPr>
    </p:bg>
    <p:spTree>
      <p:nvGrpSpPr>
        <p:cNvPr id="1" name=""/>
        <p:cNvGrpSpPr/>
        <p:nvPr/>
      </p:nvGrpSpPr>
      <p:grpSpPr>
        <a:xfrm>
          <a:off x="0" y="0"/>
          <a:ext cx="0" cy="0"/>
          <a:chOff x="0" y="0"/>
          <a:chExt cx="0" cy="0"/>
        </a:xfrm>
      </p:grpSpPr>
      <p:pic>
        <p:nvPicPr>
          <p:cNvPr id="7" name="Image 6"/>
          <p:cNvPicPr>
            <a:picLocks noChangeAspect="1"/>
          </p:cNvPicPr>
          <p:nvPr/>
        </p:nvPicPr>
        <p:blipFill>
          <a:blip r:embed="rId2" cstate="print"/>
          <a:stretch>
            <a:fillRect/>
          </a:stretch>
        </p:blipFill>
        <p:spPr>
          <a:xfrm>
            <a:off x="8193600" y="5328000"/>
            <a:ext cx="950407" cy="1530000"/>
          </a:xfrm>
          <a:prstGeom prst="rect">
            <a:avLst/>
          </a:prstGeom>
        </p:spPr>
      </p:pic>
      <p:pic>
        <p:nvPicPr>
          <p:cNvPr id="8" name="Image 7"/>
          <p:cNvPicPr>
            <a:picLocks noChangeAspect="1"/>
          </p:cNvPicPr>
          <p:nvPr/>
        </p:nvPicPr>
        <p:blipFill>
          <a:blip r:embed="rId3" cstate="print"/>
          <a:stretch>
            <a:fillRect/>
          </a:stretch>
        </p:blipFill>
        <p:spPr>
          <a:xfrm>
            <a:off x="579600" y="468000"/>
            <a:ext cx="692308" cy="1440000"/>
          </a:xfrm>
          <a:prstGeom prst="rect">
            <a:avLst/>
          </a:prstGeom>
        </p:spPr>
      </p:pic>
      <p:sp>
        <p:nvSpPr>
          <p:cNvPr id="9" name="Title 1"/>
          <p:cNvSpPr>
            <a:spLocks noGrp="1"/>
          </p:cNvSpPr>
          <p:nvPr>
            <p:ph type="title" hasCustomPrompt="1"/>
          </p:nvPr>
        </p:nvSpPr>
        <p:spPr>
          <a:xfrm>
            <a:off x="1260000" y="2928144"/>
            <a:ext cx="6624000" cy="1041311"/>
          </a:xfrm>
        </p:spPr>
        <p:txBody>
          <a:bodyPr anchor="ctr" anchorCtr="0">
            <a:spAutoFit/>
          </a:bodyPr>
          <a:lstStyle>
            <a:lvl1pPr algn="ctr">
              <a:lnSpc>
                <a:spcPts val="3700"/>
              </a:lnSpc>
              <a:defRPr sz="3700" b="0" i="0" cap="all" baseline="0">
                <a:solidFill>
                  <a:schemeClr val="bg1"/>
                </a:solidFill>
              </a:defRPr>
            </a:lvl1pPr>
          </a:lstStyle>
          <a:p>
            <a:r>
              <a:rPr lang="en-US" dirty="0" smtClean="0"/>
              <a:t>Click to edit Section Header title</a:t>
            </a:r>
            <a:endParaRPr lang="en-US" dirty="0"/>
          </a:p>
        </p:txBody>
      </p:sp>
      <p:sp>
        <p:nvSpPr>
          <p:cNvPr id="10" name="Date Placeholder 3"/>
          <p:cNvSpPr>
            <a:spLocks noGrp="1"/>
          </p:cNvSpPr>
          <p:nvPr>
            <p:ph type="dt" sz="half" idx="2"/>
          </p:nvPr>
        </p:nvSpPr>
        <p:spPr>
          <a:xfrm>
            <a:off x="403200" y="6411600"/>
            <a:ext cx="900000" cy="244800"/>
          </a:xfrm>
          <a:prstGeom prst="rect">
            <a:avLst/>
          </a:prstGeom>
        </p:spPr>
        <p:txBody>
          <a:bodyPr vert="horz" lIns="91440" tIns="45720" rIns="91440" bIns="45720" rtlCol="0" anchor="t" anchorCtr="0"/>
          <a:lstStyle>
            <a:lvl1pPr algn="l">
              <a:defRPr sz="1000" baseline="0">
                <a:solidFill>
                  <a:schemeClr val="bg1"/>
                </a:solidFill>
                <a:latin typeface="Arial"/>
              </a:defRPr>
            </a:lvl1pPr>
          </a:lstStyle>
          <a:p>
            <a:fld id="{8937278B-5427-4C30-A6D4-0684F7F3A30E}" type="datetimeFigureOut">
              <a:rPr lang="en-US" smtClean="0"/>
              <a:pPr/>
              <a:t>3/3/2013</a:t>
            </a:fld>
            <a:endParaRPr lang="en-US"/>
          </a:p>
        </p:txBody>
      </p:sp>
      <p:sp>
        <p:nvSpPr>
          <p:cNvPr id="11" name="Footer Placeholder 4"/>
          <p:cNvSpPr>
            <a:spLocks noGrp="1"/>
          </p:cNvSpPr>
          <p:nvPr>
            <p:ph type="ftr" sz="quarter" idx="3"/>
          </p:nvPr>
        </p:nvSpPr>
        <p:spPr>
          <a:xfrm>
            <a:off x="1368000" y="6411600"/>
            <a:ext cx="4680000" cy="244800"/>
          </a:xfrm>
          <a:prstGeom prst="rect">
            <a:avLst/>
          </a:prstGeom>
        </p:spPr>
        <p:txBody>
          <a:bodyPr vert="horz" lIns="91440" tIns="45720" rIns="91440" bIns="45720" rtlCol="0" anchor="t" anchorCtr="0"/>
          <a:lstStyle>
            <a:lvl1pPr algn="l">
              <a:defRPr sz="1000" kern="1200" baseline="0">
                <a:solidFill>
                  <a:schemeClr val="bg1"/>
                </a:solidFill>
                <a:latin typeface="Arial"/>
              </a:defRPr>
            </a:lvl1pPr>
          </a:lstStyle>
          <a:p>
            <a:endParaRPr lang="en-US"/>
          </a:p>
        </p:txBody>
      </p:sp>
      <p:sp>
        <p:nvSpPr>
          <p:cNvPr id="12" name="Slide Number Placeholder 5"/>
          <p:cNvSpPr>
            <a:spLocks noGrp="1"/>
          </p:cNvSpPr>
          <p:nvPr>
            <p:ph type="sldNum" sz="quarter" idx="4"/>
          </p:nvPr>
        </p:nvSpPr>
        <p:spPr>
          <a:xfrm>
            <a:off x="8640000" y="6411600"/>
            <a:ext cx="342000" cy="244800"/>
          </a:xfrm>
          <a:prstGeom prst="rect">
            <a:avLst/>
          </a:prstGeom>
        </p:spPr>
        <p:txBody>
          <a:bodyPr vert="horz" wrap="none" lIns="91440" tIns="45720" rIns="91440" bIns="45720" rtlCol="0" anchor="t" anchorCtr="0"/>
          <a:lstStyle>
            <a:lvl1pPr algn="r">
              <a:defRPr sz="1000" baseline="0">
                <a:solidFill>
                  <a:schemeClr val="tx2"/>
                </a:solidFill>
                <a:latin typeface="Arial"/>
              </a:defRPr>
            </a:lvl1pPr>
          </a:lstStyle>
          <a:p>
            <a:fld id="{FFED24D6-20B0-46A4-A5D9-BC9F8E8F715A}" type="slidenum">
              <a:rPr lang="en-US" smtClean="0"/>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Titre et contenu">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p:txBody>
          <a:bodyPr/>
          <a:lstStyle>
            <a:lvl1pPr eaLnBrk="1" latinLnBrk="0" hangingPunct="1">
              <a:defRPr/>
            </a:lvl1pPr>
            <a:lvl2pPr eaLnBrk="1" latinLnBrk="0" hangingPunct="1">
              <a:defRPr/>
            </a:lvl2pPr>
            <a:lvl3pPr eaLnBrk="1" latinLnBrk="0" hangingPunct="1">
              <a:defRPr/>
            </a:lvl3pPr>
            <a:lvl4pPr eaLnBrk="1" latinLnBrk="0" hangingPunct="1">
              <a:defRPr/>
            </a:lvl4pPr>
            <a:lvl5pPr eaLnBrk="1" latinLnBrk="0" hangingPunct="1">
              <a:defRPr/>
            </a:lvl5pPr>
          </a:lstStyle>
          <a:p>
            <a:pPr lvl="0" eaLnBrk="1" latinLnBrk="0" hangingPunct="1"/>
            <a:r>
              <a:rPr lang="fr-FR" dirty="0" smtClean="0"/>
              <a:t>Cliquez pour modifier les styles du texte du masque</a:t>
            </a:r>
            <a:endParaRPr lang="en-US" dirty="0" smtClean="0"/>
          </a:p>
          <a:p>
            <a:pPr lvl="1" eaLnBrk="1" latinLnBrk="0" hangingPunct="1"/>
            <a:r>
              <a:rPr lang="en-US" dirty="0" err="1" smtClean="0"/>
              <a:t>Deuxième</a:t>
            </a:r>
            <a:r>
              <a:rPr lang="en-US" dirty="0" smtClean="0"/>
              <a:t> </a:t>
            </a:r>
            <a:r>
              <a:rPr lang="en-US" dirty="0" err="1" smtClean="0"/>
              <a:t>niveau</a:t>
            </a:r>
            <a:endParaRPr lang="en-US" dirty="0" smtClean="0"/>
          </a:p>
          <a:p>
            <a:pPr lvl="2" eaLnBrk="1" latinLnBrk="0" hangingPunct="1"/>
            <a:r>
              <a:rPr lang="en-US" dirty="0" err="1" smtClean="0"/>
              <a:t>Troisième</a:t>
            </a:r>
            <a:r>
              <a:rPr lang="en-US" dirty="0" smtClean="0"/>
              <a:t> </a:t>
            </a:r>
            <a:r>
              <a:rPr lang="en-US" dirty="0" err="1" smtClean="0"/>
              <a:t>niveau</a:t>
            </a:r>
            <a:endParaRPr lang="en-US" dirty="0" smtClean="0"/>
          </a:p>
          <a:p>
            <a:pPr lvl="3" eaLnBrk="1" latinLnBrk="0" hangingPunct="1"/>
            <a:r>
              <a:rPr lang="en-US" dirty="0" err="1" smtClean="0"/>
              <a:t>Quatrième</a:t>
            </a:r>
            <a:r>
              <a:rPr lang="en-US" dirty="0" smtClean="0"/>
              <a:t> </a:t>
            </a:r>
            <a:r>
              <a:rPr lang="en-US" dirty="0" err="1" smtClean="0"/>
              <a:t>niveau</a:t>
            </a:r>
            <a:endParaRPr lang="en-US" dirty="0" smtClean="0"/>
          </a:p>
          <a:p>
            <a:pPr lvl="4" eaLnBrk="1" latinLnBrk="0" hangingPunct="1"/>
            <a:r>
              <a:rPr lang="en-US" dirty="0" err="1" smtClean="0"/>
              <a:t>Cinquième</a:t>
            </a:r>
            <a:r>
              <a:rPr lang="en-US" dirty="0" smtClean="0"/>
              <a:t> </a:t>
            </a:r>
            <a:r>
              <a:rPr lang="en-US" dirty="0" err="1" smtClean="0"/>
              <a:t>niveau</a:t>
            </a:r>
            <a:endParaRPr kumimoji="0" lang="en-US" dirty="0"/>
          </a:p>
        </p:txBody>
      </p:sp>
      <p:sp>
        <p:nvSpPr>
          <p:cNvPr id="8" name="Date Placeholder 3"/>
          <p:cNvSpPr>
            <a:spLocks noGrp="1"/>
          </p:cNvSpPr>
          <p:nvPr>
            <p:ph type="dt" sz="half" idx="2"/>
          </p:nvPr>
        </p:nvSpPr>
        <p:spPr>
          <a:xfrm>
            <a:off x="403200" y="6411600"/>
            <a:ext cx="900000" cy="244800"/>
          </a:xfrm>
          <a:prstGeom prst="rect">
            <a:avLst/>
          </a:prstGeom>
        </p:spPr>
        <p:txBody>
          <a:bodyPr vert="horz" lIns="91440" tIns="45720" rIns="91440" bIns="45720" rtlCol="0" anchor="t" anchorCtr="0"/>
          <a:lstStyle>
            <a:lvl1pPr algn="l">
              <a:defRPr sz="1000" baseline="0">
                <a:solidFill>
                  <a:srgbClr val="727272"/>
                </a:solidFill>
                <a:latin typeface="Arial"/>
              </a:defRPr>
            </a:lvl1pPr>
          </a:lstStyle>
          <a:p>
            <a:fld id="{8937278B-5427-4C30-A6D4-0684F7F3A30E}" type="datetimeFigureOut">
              <a:rPr lang="en-US" smtClean="0"/>
              <a:pPr/>
              <a:t>3/3/2013</a:t>
            </a:fld>
            <a:endParaRPr lang="en-US"/>
          </a:p>
        </p:txBody>
      </p:sp>
      <p:sp>
        <p:nvSpPr>
          <p:cNvPr id="9" name="Footer Placeholder 4"/>
          <p:cNvSpPr>
            <a:spLocks noGrp="1"/>
          </p:cNvSpPr>
          <p:nvPr>
            <p:ph type="ftr" sz="quarter" idx="3"/>
          </p:nvPr>
        </p:nvSpPr>
        <p:spPr>
          <a:xfrm>
            <a:off x="1368000" y="6411600"/>
            <a:ext cx="4680000" cy="244800"/>
          </a:xfrm>
          <a:prstGeom prst="rect">
            <a:avLst/>
          </a:prstGeom>
        </p:spPr>
        <p:txBody>
          <a:bodyPr vert="horz" lIns="91440" tIns="45720" rIns="91440" bIns="45720" rtlCol="0" anchor="t" anchorCtr="0"/>
          <a:lstStyle>
            <a:lvl1pPr algn="l">
              <a:defRPr sz="1000" kern="1200" baseline="0">
                <a:solidFill>
                  <a:srgbClr val="727272"/>
                </a:solidFill>
                <a:latin typeface="Arial"/>
              </a:defRPr>
            </a:lvl1pPr>
          </a:lstStyle>
          <a:p>
            <a:endParaRPr lang="en-US"/>
          </a:p>
        </p:txBody>
      </p:sp>
      <p:sp>
        <p:nvSpPr>
          <p:cNvPr id="10" name="Slide Number Placeholder 5"/>
          <p:cNvSpPr>
            <a:spLocks noGrp="1"/>
          </p:cNvSpPr>
          <p:nvPr>
            <p:ph type="sldNum" sz="quarter" idx="4"/>
          </p:nvPr>
        </p:nvSpPr>
        <p:spPr>
          <a:xfrm>
            <a:off x="8640000" y="6411600"/>
            <a:ext cx="342000" cy="244800"/>
          </a:xfrm>
          <a:prstGeom prst="rect">
            <a:avLst/>
          </a:prstGeom>
        </p:spPr>
        <p:txBody>
          <a:bodyPr vert="horz" wrap="none" lIns="91440" tIns="45720" rIns="91440" bIns="45720" rtlCol="0" anchor="t" anchorCtr="0"/>
          <a:lstStyle>
            <a:lvl1pPr algn="r">
              <a:defRPr sz="1000" baseline="0">
                <a:solidFill>
                  <a:schemeClr val="bg1"/>
                </a:solidFill>
                <a:latin typeface="Arial"/>
              </a:defRPr>
            </a:lvl1pPr>
          </a:lstStyle>
          <a:p>
            <a:fld id="{FFED24D6-20B0-46A4-A5D9-BC9F8E8F715A}" type="slidenum">
              <a:rPr lang="en-US" smtClean="0"/>
              <a:pPr/>
              <a:t>‹N›</a:t>
            </a:fld>
            <a:endParaRPr lang="en-US"/>
          </a:p>
        </p:txBody>
      </p:sp>
      <p:sp>
        <p:nvSpPr>
          <p:cNvPr id="11" name="Title Placeholder 1"/>
          <p:cNvSpPr>
            <a:spLocks noGrp="1"/>
          </p:cNvSpPr>
          <p:nvPr>
            <p:ph type="title" hasCustomPrompt="1"/>
          </p:nvPr>
        </p:nvSpPr>
        <p:spPr>
          <a:xfrm>
            <a:off x="1080000" y="237600"/>
            <a:ext cx="7416000" cy="1022400"/>
          </a:xfrm>
          <a:prstGeom prst="rect">
            <a:avLst/>
          </a:prstGeom>
        </p:spPr>
        <p:txBody>
          <a:bodyPr vert="horz" lIns="91440" tIns="45720" rIns="91440" bIns="45720" rtlCol="0" anchor="ctr">
            <a:noAutofit/>
          </a:bodyPr>
          <a:lstStyle/>
          <a:p>
            <a:r>
              <a:rPr lang="fr-FR" dirty="0" smtClean="0"/>
              <a:t>Cliquez pour modifier le titre</a:t>
            </a:r>
            <a:br>
              <a:rPr lang="fr-FR" dirty="0" smtClean="0"/>
            </a:br>
            <a:r>
              <a:rPr lang="fr-FR" dirty="0" smtClean="0"/>
              <a:t>Le titre peut-être étendu sur deux lignes</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3.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20" name="Imag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193600" y="5328184"/>
            <a:ext cx="950407" cy="1529631"/>
          </a:xfrm>
          <a:prstGeom prst="rect">
            <a:avLst/>
          </a:prstGeom>
        </p:spPr>
      </p:pic>
      <p:sp>
        <p:nvSpPr>
          <p:cNvPr id="21" name="Rectangle 20"/>
          <p:cNvSpPr/>
          <p:nvPr/>
        </p:nvSpPr>
        <p:spPr bwMode="auto">
          <a:xfrm>
            <a:off x="504000" y="1306800"/>
            <a:ext cx="8154000" cy="0"/>
          </a:xfrm>
          <a:prstGeom prst="rect">
            <a:avLst/>
          </a:prstGeom>
          <a:noFill/>
          <a:ln w="6350" cap="flat" cmpd="sng" algn="ctr">
            <a:solidFill>
              <a:srgbClr val="727272"/>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fr-FR" sz="2000" b="0" i="0" u="none" strike="noStrike" cap="none" normalizeH="0" baseline="0" smtClean="0">
              <a:ln>
                <a:noFill/>
              </a:ln>
              <a:solidFill>
                <a:schemeClr val="tx1"/>
              </a:solidFill>
              <a:effectLst/>
              <a:latin typeface="Helvetica 65 Medium" pitchFamily="34" charset="0"/>
            </a:endParaRPr>
          </a:p>
        </p:txBody>
      </p:sp>
      <p:pic>
        <p:nvPicPr>
          <p:cNvPr id="24" name="Image 7"/>
          <p:cNvPicPr>
            <a:picLocks noChangeAspect="1"/>
          </p:cNvPicPr>
          <p:nvPr/>
        </p:nvPicPr>
        <p:blipFill>
          <a:blip r:embed="rId7" cstate="print"/>
          <a:stretch>
            <a:fillRect/>
          </a:stretch>
        </p:blipFill>
        <p:spPr>
          <a:xfrm>
            <a:off x="500400" y="288000"/>
            <a:ext cx="458653" cy="954000"/>
          </a:xfrm>
          <a:prstGeom prst="rect">
            <a:avLst/>
          </a:prstGeom>
        </p:spPr>
      </p:pic>
      <p:sp>
        <p:nvSpPr>
          <p:cNvPr id="13" name="Text Placeholder 12"/>
          <p:cNvSpPr>
            <a:spLocks noGrp="1"/>
          </p:cNvSpPr>
          <p:nvPr>
            <p:ph type="body" idx="1"/>
          </p:nvPr>
        </p:nvSpPr>
        <p:spPr>
          <a:xfrm>
            <a:off x="468000" y="1602000"/>
            <a:ext cx="8218800" cy="452520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dirty="0"/>
          </a:p>
        </p:txBody>
      </p:sp>
      <p:sp>
        <p:nvSpPr>
          <p:cNvPr id="25" name="Title Placeholder 1"/>
          <p:cNvSpPr>
            <a:spLocks noGrp="1"/>
          </p:cNvSpPr>
          <p:nvPr>
            <p:ph type="title"/>
          </p:nvPr>
        </p:nvSpPr>
        <p:spPr>
          <a:xfrm>
            <a:off x="1080000" y="237600"/>
            <a:ext cx="7416000" cy="1022400"/>
          </a:xfrm>
          <a:prstGeom prst="rect">
            <a:avLst/>
          </a:prstGeom>
        </p:spPr>
        <p:txBody>
          <a:bodyPr vert="horz" lIns="91440" tIns="45720" rIns="91440" bIns="45720" rtlCol="0" anchor="ctr">
            <a:noAutofit/>
          </a:bodyPr>
          <a:lstStyle/>
          <a:p>
            <a:r>
              <a:rPr lang="en-US" dirty="0" smtClean="0"/>
              <a:t>Click to edit Slide title</a:t>
            </a:r>
            <a:br>
              <a:rPr lang="en-US" dirty="0" smtClean="0"/>
            </a:br>
            <a:r>
              <a:rPr lang="en-US" dirty="0" smtClean="0"/>
              <a:t>Slide title can be extended to two lines</a:t>
            </a:r>
            <a:endParaRPr lang="en-US" dirty="0"/>
          </a:p>
        </p:txBody>
      </p:sp>
      <p:sp>
        <p:nvSpPr>
          <p:cNvPr id="26" name="Date Placeholder 3"/>
          <p:cNvSpPr>
            <a:spLocks noGrp="1"/>
          </p:cNvSpPr>
          <p:nvPr>
            <p:ph type="dt" sz="half" idx="2"/>
          </p:nvPr>
        </p:nvSpPr>
        <p:spPr>
          <a:xfrm>
            <a:off x="403200" y="6411600"/>
            <a:ext cx="900000" cy="244800"/>
          </a:xfrm>
          <a:prstGeom prst="rect">
            <a:avLst/>
          </a:prstGeom>
        </p:spPr>
        <p:txBody>
          <a:bodyPr vert="horz" lIns="91440" tIns="45720" rIns="91440" bIns="45720" rtlCol="0" anchor="t" anchorCtr="0"/>
          <a:lstStyle>
            <a:lvl1pPr algn="l">
              <a:defRPr sz="1000" baseline="0">
                <a:solidFill>
                  <a:srgbClr val="727272"/>
                </a:solidFill>
                <a:latin typeface="Arial"/>
              </a:defRPr>
            </a:lvl1pPr>
          </a:lstStyle>
          <a:p>
            <a:fld id="{8937278B-5427-4C30-A6D4-0684F7F3A30E}" type="datetimeFigureOut">
              <a:rPr lang="en-US" smtClean="0"/>
              <a:pPr/>
              <a:t>3/3/2013</a:t>
            </a:fld>
            <a:endParaRPr lang="en-US"/>
          </a:p>
        </p:txBody>
      </p:sp>
      <p:sp>
        <p:nvSpPr>
          <p:cNvPr id="27" name="Footer Placeholder 4"/>
          <p:cNvSpPr>
            <a:spLocks noGrp="1"/>
          </p:cNvSpPr>
          <p:nvPr>
            <p:ph type="ftr" sz="quarter" idx="3"/>
          </p:nvPr>
        </p:nvSpPr>
        <p:spPr>
          <a:xfrm>
            <a:off x="1368000" y="6411600"/>
            <a:ext cx="4680000" cy="244800"/>
          </a:xfrm>
          <a:prstGeom prst="rect">
            <a:avLst/>
          </a:prstGeom>
        </p:spPr>
        <p:txBody>
          <a:bodyPr vert="horz" lIns="91440" tIns="45720" rIns="91440" bIns="45720" rtlCol="0" anchor="t" anchorCtr="0"/>
          <a:lstStyle>
            <a:lvl1pPr algn="l">
              <a:defRPr sz="1000" kern="1200" baseline="0">
                <a:solidFill>
                  <a:srgbClr val="727272"/>
                </a:solidFill>
                <a:latin typeface="Arial"/>
              </a:defRPr>
            </a:lvl1pPr>
          </a:lstStyle>
          <a:p>
            <a:endParaRPr lang="en-US"/>
          </a:p>
        </p:txBody>
      </p:sp>
      <p:sp>
        <p:nvSpPr>
          <p:cNvPr id="41" name="Slide Number Placeholder 5"/>
          <p:cNvSpPr>
            <a:spLocks noGrp="1"/>
          </p:cNvSpPr>
          <p:nvPr>
            <p:ph type="sldNum" sz="quarter" idx="4"/>
          </p:nvPr>
        </p:nvSpPr>
        <p:spPr>
          <a:xfrm>
            <a:off x="8640000" y="6411600"/>
            <a:ext cx="342000" cy="244800"/>
          </a:xfrm>
          <a:prstGeom prst="rect">
            <a:avLst/>
          </a:prstGeom>
        </p:spPr>
        <p:txBody>
          <a:bodyPr vert="horz" wrap="none" lIns="91440" tIns="45720" rIns="91440" bIns="45720" rtlCol="0" anchor="t" anchorCtr="0"/>
          <a:lstStyle>
            <a:lvl1pPr algn="r">
              <a:defRPr sz="1000" baseline="0">
                <a:solidFill>
                  <a:schemeClr val="bg1"/>
                </a:solidFill>
                <a:latin typeface="Arial"/>
              </a:defRPr>
            </a:lvl1pPr>
          </a:lstStyle>
          <a:p>
            <a:fld id="{FFED24D6-20B0-46A4-A5D9-BC9F8E8F715A}" type="slidenum">
              <a:rPr lang="en-US" smtClean="0"/>
              <a:pPr/>
              <a:t>‹N›</a:t>
            </a:fld>
            <a:endParaRPr lang="en-US"/>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Lst>
  <p:txStyles>
    <p:titleStyle>
      <a:lvl1pPr algn="l" rtl="0" eaLnBrk="1" latinLnBrk="0" hangingPunct="1">
        <a:spcBef>
          <a:spcPct val="0"/>
        </a:spcBef>
        <a:buNone/>
        <a:defRPr kumimoji="0" sz="3200" kern="1200">
          <a:solidFill>
            <a:schemeClr val="tx1"/>
          </a:solidFill>
          <a:latin typeface="+mj-lt"/>
          <a:ea typeface="+mj-ea"/>
          <a:cs typeface="+mj-cs"/>
        </a:defRPr>
      </a:lvl1pPr>
    </p:titleStyle>
    <p:bodyStyle>
      <a:lvl1pPr marL="342000" indent="-342000" algn="l" rtl="0" eaLnBrk="1" latinLnBrk="0" hangingPunct="1">
        <a:spcBef>
          <a:spcPts val="768"/>
        </a:spcBef>
        <a:buClr>
          <a:schemeClr val="tx1"/>
        </a:buClr>
        <a:buFont typeface="Arial" pitchFamily="34" charset="0"/>
        <a:buChar char="•"/>
        <a:defRPr kumimoji="0" sz="3200" kern="1200">
          <a:solidFill>
            <a:schemeClr val="tx1"/>
          </a:solidFill>
          <a:latin typeface="+mn-lt"/>
          <a:ea typeface="+mn-ea"/>
          <a:cs typeface="+mn-cs"/>
        </a:defRPr>
      </a:lvl1pPr>
      <a:lvl2pPr marL="741600" indent="-284400" algn="l" rtl="0" eaLnBrk="1" latinLnBrk="0" hangingPunct="1">
        <a:spcBef>
          <a:spcPts val="672"/>
        </a:spcBef>
        <a:buClr>
          <a:schemeClr val="tx1"/>
        </a:buClr>
        <a:buFont typeface="Arial" pitchFamily="34" charset="0"/>
        <a:buChar char="–"/>
        <a:defRPr kumimoji="0" sz="2800" kern="1200">
          <a:solidFill>
            <a:schemeClr val="tx1"/>
          </a:solidFill>
          <a:latin typeface="+mn-lt"/>
          <a:ea typeface="+mn-ea"/>
          <a:cs typeface="+mn-cs"/>
        </a:defRPr>
      </a:lvl2pPr>
      <a:lvl3pPr marL="1144800" indent="-230400" algn="l" rtl="0" eaLnBrk="1" latinLnBrk="0" hangingPunct="1">
        <a:spcBef>
          <a:spcPts val="576"/>
        </a:spcBef>
        <a:buClr>
          <a:schemeClr val="tx1"/>
        </a:buClr>
        <a:buFont typeface="Arial" pitchFamily="34" charset="0"/>
        <a:buChar char="•"/>
        <a:defRPr kumimoji="0" sz="2400" kern="1200">
          <a:solidFill>
            <a:schemeClr val="tx1"/>
          </a:solidFill>
          <a:latin typeface="+mn-lt"/>
          <a:ea typeface="+mn-ea"/>
          <a:cs typeface="+mn-cs"/>
        </a:defRPr>
      </a:lvl3pPr>
      <a:lvl4pPr marL="1602000" indent="-230400" algn="l" rtl="0" eaLnBrk="1" latinLnBrk="0" hangingPunct="1">
        <a:spcBef>
          <a:spcPts val="480"/>
        </a:spcBef>
        <a:buClr>
          <a:schemeClr val="tx1"/>
        </a:buClr>
        <a:buFont typeface="Arial" pitchFamily="34" charset="0"/>
        <a:buChar char="–"/>
        <a:defRPr kumimoji="0" sz="2000" kern="1200">
          <a:solidFill>
            <a:schemeClr val="tx1"/>
          </a:solidFill>
          <a:latin typeface="+mn-lt"/>
          <a:ea typeface="+mn-ea"/>
          <a:cs typeface="+mn-cs"/>
        </a:defRPr>
      </a:lvl4pPr>
      <a:lvl5pPr marL="2059200" indent="-230400" algn="l" rtl="0" eaLnBrk="1" latinLnBrk="0" hangingPunct="1">
        <a:spcBef>
          <a:spcPts val="480"/>
        </a:spcBef>
        <a:buClr>
          <a:schemeClr val="tx1"/>
        </a:buClr>
        <a:buFont typeface="Arial" pitchFamily="34" charset="0"/>
        <a:buChar char="»"/>
        <a:defRPr kumimoji="0" sz="2000" kern="1200">
          <a:solidFill>
            <a:schemeClr val="tx1"/>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hyperlink" Target="http://www.financial&#8211;education.org/" TargetMode="External"/><Relationship Id="rId2" Type="http://schemas.openxmlformats.org/officeDocument/2006/relationships/hyperlink" Target="mailto:Chiara.Monticone@oecd.org" TargetMode="External"/><Relationship Id="rId1" Type="http://schemas.openxmlformats.org/officeDocument/2006/relationships/slideLayout" Target="../slideLayouts/slideLayout4.xml"/><Relationship Id="rId4" Type="http://schemas.openxmlformats.org/officeDocument/2006/relationships/hyperlink" Target="http://www.finlitedu.org/"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28384" y="1346943"/>
            <a:ext cx="6300000" cy="2400657"/>
          </a:xfrm>
        </p:spPr>
        <p:txBody>
          <a:bodyPr/>
          <a:lstStyle/>
          <a:p>
            <a:r>
              <a:rPr lang="en-GB" dirty="0" smtClean="0"/>
              <a:t>Empowering women through financial education </a:t>
            </a:r>
            <a:endParaRPr lang="en-US" dirty="0"/>
          </a:p>
        </p:txBody>
      </p:sp>
      <p:sp>
        <p:nvSpPr>
          <p:cNvPr id="3" name="Subtitle 2"/>
          <p:cNvSpPr>
            <a:spLocks noGrp="1"/>
          </p:cNvSpPr>
          <p:nvPr>
            <p:ph type="subTitle" idx="1"/>
          </p:nvPr>
        </p:nvSpPr>
        <p:spPr>
          <a:xfrm>
            <a:off x="1728384" y="3805200"/>
            <a:ext cx="6300000" cy="2913618"/>
          </a:xfrm>
        </p:spPr>
        <p:txBody>
          <a:bodyPr/>
          <a:lstStyle/>
          <a:p>
            <a:r>
              <a:rPr lang="en-GB" dirty="0" smtClean="0"/>
              <a:t>India-OECD-World Bank Regional Conference on Financial Education</a:t>
            </a:r>
          </a:p>
          <a:p>
            <a:endParaRPr lang="en-GB" dirty="0" smtClean="0"/>
          </a:p>
          <a:p>
            <a:r>
              <a:rPr lang="en-US" dirty="0" smtClean="0"/>
              <a:t>4-5 March 2013, New Delhi, India</a:t>
            </a:r>
          </a:p>
          <a:p>
            <a:endParaRPr lang="en-US" b="1" dirty="0" smtClean="0"/>
          </a:p>
          <a:p>
            <a:r>
              <a:rPr lang="en-US" b="1" dirty="0" smtClean="0"/>
              <a:t>CHIARA MONTICONE </a:t>
            </a:r>
          </a:p>
          <a:p>
            <a:r>
              <a:rPr lang="en-US" b="1" dirty="0" smtClean="0"/>
              <a:t>OECD </a:t>
            </a:r>
          </a:p>
          <a:p>
            <a:endParaRPr lang="en-GB" b="1" dirty="0" smtClean="0"/>
          </a:p>
          <a:p>
            <a:r>
              <a:rPr lang="en-US" i="1" dirty="0" smtClean="0"/>
              <a:t>with the support of the </a:t>
            </a:r>
          </a:p>
          <a:p>
            <a:r>
              <a:rPr lang="en-US" i="1" dirty="0" smtClean="0"/>
              <a:t>Russia/World Bank/OECD Trust Fund</a:t>
            </a:r>
            <a:endParaRPr lang="en-US" dirty="0" smtClean="0"/>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260000" y="3165388"/>
            <a:ext cx="6624000" cy="566822"/>
          </a:xfrm>
        </p:spPr>
        <p:txBody>
          <a:bodyPr/>
          <a:lstStyle/>
          <a:p>
            <a:pPr marL="742950" indent="-742950">
              <a:buFont typeface="+mj-lt"/>
              <a:buAutoNum type="arabicPeriod" startAt="2"/>
            </a:pPr>
            <a:r>
              <a:rPr lang="en-GB" dirty="0" smtClean="0"/>
              <a:t>Policy responses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Growing awareness: programmes targeting women in many countries </a:t>
            </a:r>
            <a:endParaRPr lang="en-US" dirty="0"/>
          </a:p>
        </p:txBody>
      </p:sp>
      <p:sp>
        <p:nvSpPr>
          <p:cNvPr id="8" name="TextBox 7"/>
          <p:cNvSpPr txBox="1"/>
          <p:nvPr/>
        </p:nvSpPr>
        <p:spPr>
          <a:xfrm>
            <a:off x="1143000" y="6093296"/>
            <a:ext cx="6934200" cy="400110"/>
          </a:xfrm>
          <a:prstGeom prst="rect">
            <a:avLst/>
          </a:prstGeom>
          <a:noFill/>
        </p:spPr>
        <p:txBody>
          <a:bodyPr wrap="square" rtlCol="0">
            <a:spAutoFit/>
          </a:bodyPr>
          <a:lstStyle/>
          <a:p>
            <a:r>
              <a:rPr lang="en-US" sz="1000" i="1" dirty="0" smtClean="0"/>
              <a:t>This document and any map included herein are without prejudice to the status of or sovereignty over any territory, to the delimitation of international frontiers and boundaries and to the name of any territory, city or area. </a:t>
            </a:r>
            <a:endParaRPr lang="en-US" sz="1000" dirty="0"/>
          </a:p>
        </p:txBody>
      </p:sp>
      <p:pic>
        <p:nvPicPr>
          <p:cNvPr id="1031" name="Picture 7"/>
          <p:cNvPicPr>
            <a:picLocks noGrp="1" noChangeAspect="1" noChangeArrowheads="1"/>
          </p:cNvPicPr>
          <p:nvPr>
            <p:ph idx="1"/>
          </p:nvPr>
        </p:nvPicPr>
        <p:blipFill>
          <a:blip r:embed="rId3" cstate="print"/>
          <a:srcRect/>
          <a:stretch>
            <a:fillRect/>
          </a:stretch>
        </p:blipFill>
        <p:spPr bwMode="auto">
          <a:xfrm>
            <a:off x="468313" y="1950980"/>
            <a:ext cx="8218487" cy="3827577"/>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en-GB" b="1" dirty="0" smtClean="0"/>
              <a:t>Stakeholders</a:t>
            </a:r>
            <a:r>
              <a:rPr lang="en-GB" dirty="0" smtClean="0"/>
              <a:t> (e.g. public authorities, local and international NGOs, MFIs, financial institutions)</a:t>
            </a:r>
          </a:p>
          <a:p>
            <a:r>
              <a:rPr lang="en-GB" b="1" dirty="0" smtClean="0"/>
              <a:t>Target</a:t>
            </a:r>
            <a:r>
              <a:rPr lang="en-GB" dirty="0" smtClean="0"/>
              <a:t> groups (e.g. young/girls, elderly/widows, low-income/unemployed women, financially excluded, victims of violence)</a:t>
            </a:r>
          </a:p>
          <a:p>
            <a:r>
              <a:rPr lang="en-GB" b="1" dirty="0" smtClean="0"/>
              <a:t>Topics</a:t>
            </a:r>
            <a:r>
              <a:rPr lang="en-GB" dirty="0" smtClean="0"/>
              <a:t> (e.g. financial products awareness and day-to-day financial management,  borrowing, long-term financial planning, consumers’ rights) </a:t>
            </a:r>
          </a:p>
          <a:p>
            <a:r>
              <a:rPr lang="en-GB" dirty="0" smtClean="0"/>
              <a:t>Rural / urban settings</a:t>
            </a:r>
          </a:p>
          <a:p>
            <a:r>
              <a:rPr lang="en-GB" dirty="0" smtClean="0"/>
              <a:t>In </a:t>
            </a:r>
            <a:r>
              <a:rPr lang="en-GB" b="1" dirty="0" smtClean="0"/>
              <a:t>combination</a:t>
            </a:r>
            <a:r>
              <a:rPr lang="en-GB" dirty="0" smtClean="0"/>
              <a:t> with training on entrepreneurship / business skills, health-related issues, or with access to formal financial products</a:t>
            </a:r>
            <a:endParaRPr lang="en-US" dirty="0"/>
          </a:p>
        </p:txBody>
      </p:sp>
      <p:sp>
        <p:nvSpPr>
          <p:cNvPr id="3" name="Title 2"/>
          <p:cNvSpPr>
            <a:spLocks noGrp="1"/>
          </p:cNvSpPr>
          <p:nvPr>
            <p:ph type="title"/>
          </p:nvPr>
        </p:nvSpPr>
        <p:spPr/>
        <p:txBody>
          <a:bodyPr/>
          <a:lstStyle/>
          <a:p>
            <a:r>
              <a:rPr lang="en-GB" dirty="0" smtClean="0"/>
              <a:t>Programmes vary depending on countries’ circumstances and needs </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1709571880"/>
              </p:ext>
            </p:extLst>
          </p:nvPr>
        </p:nvGraphicFramePr>
        <p:xfrm>
          <a:off x="468313" y="1601788"/>
          <a:ext cx="8218487"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p:txBody>
          <a:bodyPr/>
          <a:lstStyle/>
          <a:p>
            <a:r>
              <a:rPr lang="en-GB" dirty="0" smtClean="0"/>
              <a:t>Addressing the needs of specific subgroups of women </a:t>
            </a:r>
            <a:endParaRPr lang="en-US"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4025276874"/>
              </p:ext>
            </p:extLst>
          </p:nvPr>
        </p:nvGraphicFramePr>
        <p:xfrm>
          <a:off x="468313" y="1601788"/>
          <a:ext cx="8218487"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p:txBody>
          <a:bodyPr/>
          <a:lstStyle/>
          <a:p>
            <a:r>
              <a:rPr lang="en-GB" dirty="0" smtClean="0"/>
              <a:t>Improving women’s financial strategies </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260000" y="2928144"/>
            <a:ext cx="6624000" cy="1041311"/>
          </a:xfrm>
        </p:spPr>
        <p:txBody>
          <a:bodyPr/>
          <a:lstStyle/>
          <a:p>
            <a:pPr marL="742950" indent="-742950">
              <a:buFont typeface="+mj-lt"/>
              <a:buAutoNum type="arabicPeriod" startAt="3"/>
            </a:pPr>
            <a:r>
              <a:rPr lang="en-GB" dirty="0" smtClean="0"/>
              <a:t>Lessons and Challenges</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normAutofit fontScale="77500" lnSpcReduction="20000"/>
          </a:bodyPr>
          <a:lstStyle/>
          <a:p>
            <a:pPr>
              <a:buNone/>
            </a:pPr>
            <a:r>
              <a:rPr lang="en-GB" dirty="0" smtClean="0"/>
              <a:t>While taking into account national circumstances and needs, some general lessons can be drawn </a:t>
            </a:r>
          </a:p>
          <a:p>
            <a:r>
              <a:rPr lang="en-GB" dirty="0" smtClean="0"/>
              <a:t>Broad approach: women’s financial empowerment and greater financial independence as a part of overall socio-economic empowerment. Valuable combination of FE with other types of training/interventions </a:t>
            </a:r>
          </a:p>
          <a:p>
            <a:r>
              <a:rPr lang="en-GB" dirty="0" smtClean="0"/>
              <a:t>Learning environment</a:t>
            </a:r>
          </a:p>
          <a:p>
            <a:pPr lvl="1"/>
            <a:r>
              <a:rPr lang="en-GB" dirty="0" smtClean="0"/>
              <a:t>Learning in a group to share experiences and create sense of belonging </a:t>
            </a:r>
          </a:p>
          <a:p>
            <a:pPr lvl="1"/>
            <a:r>
              <a:rPr lang="en-GB" dirty="0" smtClean="0"/>
              <a:t>Use of female trainers as role models to build confidence among trainees</a:t>
            </a:r>
          </a:p>
          <a:p>
            <a:r>
              <a:rPr lang="en-GB" dirty="0"/>
              <a:t>Importance of </a:t>
            </a:r>
            <a:r>
              <a:rPr lang="en-GB" dirty="0" smtClean="0"/>
              <a:t>starting in school </a:t>
            </a:r>
            <a:endParaRPr lang="en-GB" dirty="0"/>
          </a:p>
        </p:txBody>
      </p:sp>
      <p:sp>
        <p:nvSpPr>
          <p:cNvPr id="3" name="Title 2"/>
          <p:cNvSpPr>
            <a:spLocks noGrp="1"/>
          </p:cNvSpPr>
          <p:nvPr>
            <p:ph type="title"/>
          </p:nvPr>
        </p:nvSpPr>
        <p:spPr/>
        <p:txBody>
          <a:bodyPr/>
          <a:lstStyle/>
          <a:p>
            <a:r>
              <a:rPr lang="en-GB" dirty="0" smtClean="0"/>
              <a:t>Common lessons </a:t>
            </a:r>
            <a:br>
              <a:rPr lang="en-GB" dirty="0" smtClean="0"/>
            </a:br>
            <a:r>
              <a:rPr lang="en-GB" dirty="0" smtClean="0"/>
              <a:t>from several case studies </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lvl="0"/>
            <a:r>
              <a:rPr lang="en-GB" sz="1800" dirty="0" smtClean="0"/>
              <a:t>Understanding the role of </a:t>
            </a:r>
            <a:r>
              <a:rPr lang="en-GB" sz="1800" b="1" dirty="0" smtClean="0"/>
              <a:t>attitudes</a:t>
            </a:r>
            <a:r>
              <a:rPr lang="en-GB" sz="1800" dirty="0" smtClean="0"/>
              <a:t>: women </a:t>
            </a:r>
            <a:r>
              <a:rPr lang="en-GB" sz="1800" dirty="0" smtClean="0"/>
              <a:t>are aware </a:t>
            </a:r>
            <a:r>
              <a:rPr lang="en-GB" sz="1800" dirty="0" smtClean="0"/>
              <a:t>of their lack knowledge and less over-confident </a:t>
            </a:r>
            <a:r>
              <a:rPr lang="en-GB" sz="1800" dirty="0" smtClean="0">
                <a:sym typeface="Wingdings"/>
              </a:rPr>
              <a:t></a:t>
            </a:r>
            <a:r>
              <a:rPr lang="en-GB" sz="1800" dirty="0" smtClean="0"/>
              <a:t> potentially more ‘teachable’ </a:t>
            </a:r>
          </a:p>
          <a:p>
            <a:pPr lvl="0"/>
            <a:r>
              <a:rPr lang="en-GB" sz="1800" dirty="0" smtClean="0"/>
              <a:t>Finding ways to address </a:t>
            </a:r>
            <a:r>
              <a:rPr lang="en-GB" sz="1800" b="1" dirty="0" smtClean="0"/>
              <a:t>social norms </a:t>
            </a:r>
            <a:r>
              <a:rPr lang="en-GB" sz="1800" dirty="0" smtClean="0"/>
              <a:t>that may reduce women’s financial independence</a:t>
            </a:r>
          </a:p>
          <a:p>
            <a:pPr lvl="0"/>
            <a:r>
              <a:rPr lang="en-GB" sz="1800" dirty="0" smtClean="0"/>
              <a:t>Taking into account that women may be a particularly </a:t>
            </a:r>
            <a:r>
              <a:rPr lang="en-GB" sz="1800" b="1" dirty="0" smtClean="0"/>
              <a:t>hard-to-reach group</a:t>
            </a:r>
            <a:r>
              <a:rPr lang="en-GB" sz="1800" dirty="0" smtClean="0"/>
              <a:t>, due to social segregation, or lack of time due to work/social obligations</a:t>
            </a:r>
            <a:endParaRPr lang="en-US" sz="1800" dirty="0" smtClean="0"/>
          </a:p>
          <a:p>
            <a:pPr lvl="0"/>
            <a:r>
              <a:rPr lang="en-GB" sz="1800" b="1" dirty="0" smtClean="0"/>
              <a:t>Tailoring content and delivery method </a:t>
            </a:r>
            <a:r>
              <a:rPr lang="en-GB" sz="1800" dirty="0" smtClean="0"/>
              <a:t>to women’s lower expertise and preferences </a:t>
            </a:r>
            <a:endParaRPr lang="en-US" sz="1800" dirty="0" smtClean="0"/>
          </a:p>
          <a:p>
            <a:pPr lvl="0"/>
            <a:r>
              <a:rPr lang="en-GB" sz="1800" dirty="0" smtClean="0"/>
              <a:t>Finding ways to provide relevant and unbiased </a:t>
            </a:r>
            <a:r>
              <a:rPr lang="en-GB" sz="1800" b="1" dirty="0" smtClean="0"/>
              <a:t>advice</a:t>
            </a:r>
            <a:r>
              <a:rPr lang="en-GB" sz="1800" dirty="0" smtClean="0"/>
              <a:t> to </a:t>
            </a:r>
            <a:r>
              <a:rPr lang="en-GB" sz="1800" dirty="0" smtClean="0"/>
              <a:t>women</a:t>
            </a:r>
          </a:p>
          <a:p>
            <a:pPr lvl="0"/>
            <a:r>
              <a:rPr lang="en-GB" sz="1800" dirty="0" smtClean="0"/>
              <a:t>Obtaining more evidence on women’s needs through fin lit </a:t>
            </a:r>
            <a:r>
              <a:rPr lang="en-GB" sz="1800" b="1" dirty="0" smtClean="0"/>
              <a:t>measurement</a:t>
            </a:r>
            <a:r>
              <a:rPr lang="en-GB" sz="1800" dirty="0" smtClean="0"/>
              <a:t> surveys (including PISA assessment) </a:t>
            </a:r>
            <a:endParaRPr lang="en-US" sz="1800" dirty="0" smtClean="0"/>
          </a:p>
          <a:p>
            <a:pPr lvl="0"/>
            <a:r>
              <a:rPr lang="en-GB" sz="1800" dirty="0" smtClean="0"/>
              <a:t>Analysing </a:t>
            </a:r>
            <a:r>
              <a:rPr lang="en-GB" sz="1800" b="1" dirty="0" smtClean="0"/>
              <a:t>impact evaluation </a:t>
            </a:r>
            <a:r>
              <a:rPr lang="en-GB" sz="1800" dirty="0" smtClean="0"/>
              <a:t>results by gender, even when a programme does not target women specifically </a:t>
            </a:r>
            <a:endParaRPr lang="en-US" sz="1800" dirty="0" smtClean="0"/>
          </a:p>
        </p:txBody>
      </p:sp>
      <p:sp>
        <p:nvSpPr>
          <p:cNvPr id="3" name="Title 2"/>
          <p:cNvSpPr>
            <a:spLocks noGrp="1"/>
          </p:cNvSpPr>
          <p:nvPr>
            <p:ph type="title"/>
          </p:nvPr>
        </p:nvSpPr>
        <p:spPr/>
        <p:txBody>
          <a:bodyPr/>
          <a:lstStyle/>
          <a:p>
            <a:r>
              <a:rPr lang="en-GB" dirty="0" smtClean="0"/>
              <a:t>Challenges ahead... </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GB" sz="2800" dirty="0" smtClean="0"/>
              <a:t>OECD INFE Policy guidance on empowering women </a:t>
            </a:r>
            <a:br>
              <a:rPr lang="en-GB" sz="2800" dirty="0" smtClean="0"/>
            </a:br>
            <a:r>
              <a:rPr lang="en-GB" sz="2800" dirty="0" smtClean="0"/>
              <a:t>through financial awareness and education– under development </a:t>
            </a:r>
          </a:p>
          <a:p>
            <a:r>
              <a:rPr lang="en-GB" sz="2800" dirty="0" smtClean="0"/>
              <a:t>OECD Recommendation on Gender Equality </a:t>
            </a:r>
            <a:r>
              <a:rPr lang="en-US" sz="2800" dirty="0" smtClean="0"/>
              <a:t>in Education, Employment and Entrepreneurship</a:t>
            </a:r>
            <a:endParaRPr lang="en-GB" sz="2800" dirty="0" smtClean="0"/>
          </a:p>
          <a:p>
            <a:r>
              <a:rPr lang="en-GB" sz="2800" dirty="0" smtClean="0"/>
              <a:t>Feed into Russian G20 Presidency agenda</a:t>
            </a:r>
          </a:p>
          <a:p>
            <a:pPr>
              <a:buNone/>
            </a:pPr>
            <a:endParaRPr lang="en-US" dirty="0"/>
          </a:p>
        </p:txBody>
      </p:sp>
      <p:sp>
        <p:nvSpPr>
          <p:cNvPr id="3" name="Title 2"/>
          <p:cNvSpPr>
            <a:spLocks noGrp="1"/>
          </p:cNvSpPr>
          <p:nvPr>
            <p:ph type="title"/>
          </p:nvPr>
        </p:nvSpPr>
        <p:spPr/>
        <p:txBody>
          <a:bodyPr/>
          <a:lstStyle/>
          <a:p>
            <a:r>
              <a:rPr lang="en-GB" dirty="0" smtClean="0"/>
              <a:t>Next steps </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ctr">
              <a:buNone/>
            </a:pPr>
            <a:endParaRPr lang="en-GB" sz="2000" dirty="0" smtClean="0"/>
          </a:p>
          <a:p>
            <a:pPr algn="ctr">
              <a:buNone/>
            </a:pPr>
            <a:r>
              <a:rPr lang="en-GB" dirty="0" smtClean="0"/>
              <a:t>THANK YOU! </a:t>
            </a:r>
          </a:p>
          <a:p>
            <a:pPr algn="ctr">
              <a:buNone/>
            </a:pPr>
            <a:endParaRPr lang="en-GB" sz="2000" dirty="0" smtClean="0"/>
          </a:p>
          <a:p>
            <a:pPr algn="ctr">
              <a:buNone/>
            </a:pPr>
            <a:r>
              <a:rPr lang="en-GB" sz="2000" dirty="0" smtClean="0"/>
              <a:t>Questions and feedback welcome! </a:t>
            </a:r>
          </a:p>
          <a:p>
            <a:pPr algn="ctr">
              <a:buNone/>
            </a:pPr>
            <a:r>
              <a:rPr lang="en-US" sz="2000" dirty="0" smtClean="0">
                <a:hlinkClick r:id="rId2"/>
              </a:rPr>
              <a:t>Chiara.Monticone@oecd.org</a:t>
            </a:r>
            <a:r>
              <a:rPr lang="en-US" sz="2000" dirty="0" smtClean="0"/>
              <a:t>   </a:t>
            </a:r>
          </a:p>
          <a:p>
            <a:pPr algn="ctr"/>
            <a:endParaRPr lang="en-US" sz="2000" dirty="0" smtClean="0"/>
          </a:p>
          <a:p>
            <a:pPr algn="ctr">
              <a:buNone/>
            </a:pPr>
            <a:r>
              <a:rPr lang="en-US" sz="2000" dirty="0" smtClean="0"/>
              <a:t>OECD INFE </a:t>
            </a:r>
            <a:r>
              <a:rPr lang="en-US" sz="2000" dirty="0" smtClean="0">
                <a:hlinkClick r:id="rId3"/>
              </a:rPr>
              <a:t>www.financial–education.org</a:t>
            </a:r>
            <a:endParaRPr lang="en-US" sz="2400" dirty="0" smtClean="0"/>
          </a:p>
          <a:p>
            <a:pPr algn="ctr">
              <a:buNone/>
            </a:pPr>
            <a:r>
              <a:rPr lang="en-US" sz="2000" dirty="0" smtClean="0"/>
              <a:t>Russia/World Bank/OECD Financial Literacy and Education Trust Fund </a:t>
            </a:r>
            <a:r>
              <a:rPr lang="en-US" sz="2000" dirty="0" smtClean="0">
                <a:hlinkClick r:id="rId4"/>
              </a:rPr>
              <a:t>http://www.finlitedu.org/</a:t>
            </a:r>
            <a:r>
              <a:rPr lang="en-US" sz="2000" dirty="0" smtClean="0"/>
              <a:t> </a:t>
            </a:r>
          </a:p>
          <a:p>
            <a:endParaRPr lang="en-US" dirty="0"/>
          </a:p>
        </p:txBody>
      </p:sp>
      <p:sp>
        <p:nvSpPr>
          <p:cNvPr id="3" name="Title 2"/>
          <p:cNvSpPr>
            <a:spLocks noGrp="1"/>
          </p:cNvSpPr>
          <p:nvPr>
            <p:ph type="title"/>
          </p:nvPr>
        </p:nvSpPr>
        <p:spPr/>
        <p:txBody>
          <a:bodyPr/>
          <a:lstStyle/>
          <a:p>
            <a:r>
              <a:rPr lang="en-GB" dirty="0" smtClean="0"/>
              <a:t>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buNone/>
            </a:pPr>
            <a:endParaRPr lang="en-US" dirty="0" smtClean="0"/>
          </a:p>
          <a:p>
            <a:pPr marL="399600" lvl="1" indent="0">
              <a:buNone/>
            </a:pPr>
            <a:r>
              <a:rPr lang="en-US" dirty="0"/>
              <a:t>“We recognize the need for women and youth to gain access to financial services and financial education, ask the GPFI, the OECD/INFE, and the World Bank to identify barriers they may face and call for a progress report to be delivered by the next Summit</a:t>
            </a:r>
            <a:r>
              <a:rPr lang="en-US" dirty="0" smtClean="0"/>
              <a:t>.”</a:t>
            </a:r>
          </a:p>
          <a:p>
            <a:pPr marL="399600" lvl="1" indent="0">
              <a:buNone/>
            </a:pPr>
            <a:endParaRPr lang="en-US" dirty="0"/>
          </a:p>
          <a:p>
            <a:pPr marL="0" indent="0" algn="r">
              <a:buNone/>
            </a:pPr>
            <a:r>
              <a:rPr lang="es-ES" sz="2400" dirty="0" smtClean="0"/>
              <a:t>G20 </a:t>
            </a:r>
            <a:r>
              <a:rPr lang="es-ES" sz="2400" dirty="0"/>
              <a:t>Leaders’ Declaration, Mexico, June </a:t>
            </a:r>
            <a:r>
              <a:rPr lang="es-ES" sz="2400" dirty="0" smtClean="0"/>
              <a:t>2012</a:t>
            </a:r>
            <a:endParaRPr lang="en-US" sz="2400" dirty="0" smtClean="0"/>
          </a:p>
          <a:p>
            <a:endParaRPr lang="en-US" dirty="0"/>
          </a:p>
        </p:txBody>
      </p:sp>
      <p:sp>
        <p:nvSpPr>
          <p:cNvPr id="3" name="Title 2"/>
          <p:cNvSpPr>
            <a:spLocks noGrp="1"/>
          </p:cNvSpPr>
          <p:nvPr>
            <p:ph type="title"/>
          </p:nvPr>
        </p:nvSpPr>
        <p:spPr/>
        <p:txBody>
          <a:bodyPr/>
          <a:lstStyle/>
          <a:p>
            <a:r>
              <a:rPr lang="en-GB" dirty="0" smtClean="0"/>
              <a:t>Global relevance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10000"/>
          </a:bodyPr>
          <a:lstStyle/>
          <a:p>
            <a:pPr>
              <a:buNone/>
            </a:pPr>
            <a:r>
              <a:rPr lang="en-GB" dirty="0" smtClean="0"/>
              <a:t>Both women and men need to be sufficiently financially literate. Women’s needs are even higher, because they: </a:t>
            </a:r>
          </a:p>
          <a:p>
            <a:r>
              <a:rPr lang="en-GB" dirty="0" smtClean="0"/>
              <a:t>Typically have fewer financial resources than men (e.g. lower labour market participation, lower earnings, discontinuous careers for caring activities...) </a:t>
            </a:r>
          </a:p>
          <a:p>
            <a:r>
              <a:rPr lang="en-GB" dirty="0" smtClean="0"/>
              <a:t>Live longer on average than men</a:t>
            </a:r>
          </a:p>
          <a:p>
            <a:pPr>
              <a:buNone/>
            </a:pPr>
            <a:r>
              <a:rPr lang="en-GB" dirty="0" smtClean="0">
                <a:sym typeface="Wingdings" pitchFamily="2" charset="2"/>
              </a:rPr>
              <a:t> </a:t>
            </a:r>
            <a:r>
              <a:rPr lang="en-GB" dirty="0" smtClean="0"/>
              <a:t>Need to manage resources well and for longer periods to improve access to economic / financial opportunities and to avoid poverty in old age</a:t>
            </a:r>
          </a:p>
        </p:txBody>
      </p:sp>
      <p:sp>
        <p:nvSpPr>
          <p:cNvPr id="3" name="Title 2"/>
          <p:cNvSpPr>
            <a:spLocks noGrp="1"/>
          </p:cNvSpPr>
          <p:nvPr>
            <p:ph type="title"/>
          </p:nvPr>
        </p:nvSpPr>
        <p:spPr/>
        <p:txBody>
          <a:bodyPr/>
          <a:lstStyle/>
          <a:p>
            <a:r>
              <a:rPr lang="en-GB" dirty="0" smtClean="0"/>
              <a:t>Rationale for focusing </a:t>
            </a:r>
            <a:r>
              <a:rPr lang="en-GB" smtClean="0"/>
              <a:t>on women </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7999" y="1602000"/>
            <a:ext cx="5976208" cy="5067360"/>
          </a:xfrm>
        </p:spPr>
        <p:txBody>
          <a:bodyPr>
            <a:normAutofit/>
          </a:bodyPr>
          <a:lstStyle/>
          <a:p>
            <a:r>
              <a:rPr lang="en-GB" sz="2000" dirty="0" smtClean="0"/>
              <a:t>Creation of the OECD INFE Expert Subgroup “Empowering Women through Financial Education and Awareness” – chaired by India </a:t>
            </a:r>
            <a:r>
              <a:rPr lang="en-GB" sz="2000" dirty="0"/>
              <a:t>–</a:t>
            </a:r>
            <a:r>
              <a:rPr lang="en-GB" sz="2000" dirty="0" smtClean="0"/>
              <a:t> </a:t>
            </a:r>
            <a:r>
              <a:rPr lang="en-GB" sz="2000" dirty="0" smtClean="0"/>
              <a:t>2010 </a:t>
            </a:r>
            <a:endParaRPr lang="en-GB" sz="2000" dirty="0" smtClean="0"/>
          </a:p>
          <a:p>
            <a:pPr lvl="1"/>
            <a:r>
              <a:rPr lang="en-GB" sz="1600" dirty="0" smtClean="0"/>
              <a:t>Scoping paper “Empowering Women through Financial Awareness and Education” (Hung et al., 2012) </a:t>
            </a:r>
          </a:p>
          <a:p>
            <a:pPr lvl="1"/>
            <a:r>
              <a:rPr lang="en-GB" sz="1600" dirty="0" smtClean="0"/>
              <a:t>Report </a:t>
            </a:r>
            <a:r>
              <a:rPr lang="en-GB" sz="1600" dirty="0" smtClean="0"/>
              <a:t>on evidence and case studies – to be released in 2013 </a:t>
            </a:r>
            <a:r>
              <a:rPr lang="en-GB" sz="1600" dirty="0" smtClean="0"/>
              <a:t>(addressing G20 mandate) </a:t>
            </a:r>
            <a:endParaRPr lang="en-GB" sz="1600" dirty="0" smtClean="0"/>
          </a:p>
          <a:p>
            <a:pPr lvl="1"/>
            <a:r>
              <a:rPr lang="en-GB" sz="1600" dirty="0" smtClean="0"/>
              <a:t>Preliminary policy guidance under development </a:t>
            </a:r>
            <a:r>
              <a:rPr lang="en-GB" sz="1600" dirty="0"/>
              <a:t>(addressing G20 </a:t>
            </a:r>
            <a:r>
              <a:rPr lang="en-GB" sz="1600" dirty="0" smtClean="0"/>
              <a:t>mandate</a:t>
            </a:r>
          </a:p>
          <a:p>
            <a:pPr marL="457200" lvl="1" indent="0">
              <a:buNone/>
            </a:pPr>
            <a:endParaRPr lang="en-GB" sz="1600" dirty="0" smtClean="0"/>
          </a:p>
          <a:p>
            <a:r>
              <a:rPr lang="en-GB" sz="2000" dirty="0" smtClean="0"/>
              <a:t>… but clearly financial education is only </a:t>
            </a:r>
            <a:r>
              <a:rPr lang="en-GB" sz="2000" dirty="0"/>
              <a:t>p</a:t>
            </a:r>
            <a:r>
              <a:rPr lang="en-GB" sz="2000" dirty="0" smtClean="0"/>
              <a:t>art if the answer</a:t>
            </a:r>
          </a:p>
          <a:p>
            <a:pPr lvl="1"/>
            <a:r>
              <a:rPr lang="en-GB" sz="1600" dirty="0"/>
              <a:t>OECD Horizontal Project on Gender Equality in Education, Employment and </a:t>
            </a:r>
            <a:r>
              <a:rPr lang="en-GB" sz="1600" dirty="0" smtClean="0"/>
              <a:t>Entrepreneurship</a:t>
            </a:r>
            <a:endParaRPr lang="en-GB" sz="1600" dirty="0"/>
          </a:p>
        </p:txBody>
      </p:sp>
      <p:sp>
        <p:nvSpPr>
          <p:cNvPr id="3" name="Title 2"/>
          <p:cNvSpPr>
            <a:spLocks noGrp="1"/>
          </p:cNvSpPr>
          <p:nvPr>
            <p:ph type="title"/>
          </p:nvPr>
        </p:nvSpPr>
        <p:spPr/>
        <p:txBody>
          <a:bodyPr/>
          <a:lstStyle/>
          <a:p>
            <a:r>
              <a:rPr lang="en-GB" dirty="0" smtClean="0"/>
              <a:t>OECD INFE work </a:t>
            </a:r>
            <a:endParaRPr lang="en-US" dirty="0"/>
          </a:p>
        </p:txBody>
      </p:sp>
      <p:pic>
        <p:nvPicPr>
          <p:cNvPr id="4" name="Picture 2"/>
          <p:cNvPicPr>
            <a:picLocks noChangeAspect="1" noChangeArrowheads="1"/>
          </p:cNvPicPr>
          <p:nvPr/>
        </p:nvPicPr>
        <p:blipFill>
          <a:blip r:embed="rId3" cstate="print"/>
          <a:srcRect/>
          <a:stretch>
            <a:fillRect/>
          </a:stretch>
        </p:blipFill>
        <p:spPr bwMode="auto">
          <a:xfrm rot="154013">
            <a:off x="6503604" y="2327861"/>
            <a:ext cx="2351924" cy="3343142"/>
          </a:xfrm>
          <a:prstGeom prst="rect">
            <a:avLst/>
          </a:prstGeom>
          <a:noFill/>
          <a:ln w="9525">
            <a:solidFill>
              <a:schemeClr val="tx1"/>
            </a:solidFill>
            <a:miter lim="800000"/>
            <a:headEnd/>
            <a:tailEnd/>
          </a:ln>
          <a:effectLst>
            <a:outerShdw blurRad="114300" dist="38100" dir="2700000" sx="102000" sy="102000" algn="tl" rotWithShape="0">
              <a:prstClr val="black">
                <a:alpha val="40000"/>
              </a:prstClr>
            </a:outerShdw>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514350" indent="-514350">
              <a:buFont typeface="+mj-lt"/>
              <a:buAutoNum type="arabicPeriod"/>
            </a:pPr>
            <a:endParaRPr lang="en-GB" dirty="0" smtClean="0"/>
          </a:p>
          <a:p>
            <a:pPr marL="514350" indent="-514350">
              <a:buFont typeface="+mj-lt"/>
              <a:buAutoNum type="arabicPeriod"/>
            </a:pPr>
            <a:r>
              <a:rPr lang="en-GB" dirty="0" smtClean="0"/>
              <a:t>Gender differences in financial literacy and women’s vulnerabilities </a:t>
            </a:r>
          </a:p>
          <a:p>
            <a:pPr marL="514350" indent="-514350">
              <a:buFont typeface="+mj-lt"/>
              <a:buAutoNum type="arabicPeriod"/>
            </a:pPr>
            <a:r>
              <a:rPr lang="en-GB" dirty="0" smtClean="0"/>
              <a:t>Policy responses </a:t>
            </a:r>
          </a:p>
          <a:p>
            <a:pPr marL="514350" indent="-514350">
              <a:buFont typeface="+mj-lt"/>
              <a:buAutoNum type="arabicPeriod"/>
            </a:pPr>
            <a:r>
              <a:rPr lang="en-GB" dirty="0" smtClean="0"/>
              <a:t>Lessons and challenges</a:t>
            </a:r>
          </a:p>
          <a:p>
            <a:pPr marL="514350" indent="-514350">
              <a:buNone/>
            </a:pPr>
            <a:endParaRPr lang="en-GB" dirty="0" smtClean="0"/>
          </a:p>
          <a:p>
            <a:pPr marL="514350" indent="-514350">
              <a:buNone/>
            </a:pPr>
            <a:endParaRPr lang="en-US" dirty="0"/>
          </a:p>
        </p:txBody>
      </p:sp>
      <p:sp>
        <p:nvSpPr>
          <p:cNvPr id="5" name="Title 4"/>
          <p:cNvSpPr>
            <a:spLocks noGrp="1"/>
          </p:cNvSpPr>
          <p:nvPr>
            <p:ph type="title"/>
          </p:nvPr>
        </p:nvSpPr>
        <p:spPr/>
        <p:txBody>
          <a:bodyPr/>
          <a:lstStyle/>
          <a:p>
            <a:r>
              <a:rPr lang="en-GB" dirty="0" smtClean="0"/>
              <a:t>Outline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260000" y="2216411"/>
            <a:ext cx="6624000" cy="2464777"/>
          </a:xfrm>
        </p:spPr>
        <p:txBody>
          <a:bodyPr/>
          <a:lstStyle/>
          <a:p>
            <a:pPr marL="742950" indent="-742950" algn="l">
              <a:buFont typeface="+mj-lt"/>
              <a:buAutoNum type="arabicPeriod"/>
            </a:pPr>
            <a:r>
              <a:rPr lang="en-GB" dirty="0" smtClean="0"/>
              <a:t>Gender differences in financial literacy and Women’s financial  vulnerabilities</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68313" y="1601788"/>
          <a:ext cx="8218487" cy="45259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itle 2"/>
          <p:cNvSpPr>
            <a:spLocks noGrp="1"/>
          </p:cNvSpPr>
          <p:nvPr>
            <p:ph type="title"/>
          </p:nvPr>
        </p:nvSpPr>
        <p:spPr/>
        <p:txBody>
          <a:bodyPr/>
          <a:lstStyle/>
          <a:p>
            <a:r>
              <a:rPr lang="en-GB" dirty="0" smtClean="0"/>
              <a:t>Women have lower financial knowledge </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367433807"/>
              </p:ext>
            </p:extLst>
          </p:nvPr>
        </p:nvGraphicFramePr>
        <p:xfrm>
          <a:off x="468313" y="1601788"/>
          <a:ext cx="8218487" cy="45259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itle 2"/>
          <p:cNvSpPr>
            <a:spLocks noGrp="1"/>
          </p:cNvSpPr>
          <p:nvPr>
            <p:ph type="title"/>
          </p:nvPr>
        </p:nvSpPr>
        <p:spPr/>
        <p:txBody>
          <a:bodyPr/>
          <a:lstStyle/>
          <a:p>
            <a:r>
              <a:rPr lang="en-GB" dirty="0" smtClean="0"/>
              <a:t>Women’s financial attitudes</a:t>
            </a:r>
            <a:endParaRPr lang="en-US" dirty="0"/>
          </a:p>
        </p:txBody>
      </p:sp>
      <p:sp>
        <p:nvSpPr>
          <p:cNvPr id="5" name="TextBox 4"/>
          <p:cNvSpPr txBox="1"/>
          <p:nvPr/>
        </p:nvSpPr>
        <p:spPr>
          <a:xfrm>
            <a:off x="467544" y="3844979"/>
            <a:ext cx="4032448" cy="2267287"/>
          </a:xfrm>
          <a:prstGeom prst="rect">
            <a:avLst/>
          </a:prstGeom>
          <a:solidFill>
            <a:schemeClr val="accent1">
              <a:lumMod val="20000"/>
              <a:lumOff val="80000"/>
            </a:schemeClr>
          </a:solidFill>
        </p:spPr>
        <p:txBody>
          <a:bodyPr wrap="square" rtlCol="0">
            <a:spAutoFit/>
          </a:bodyPr>
          <a:lstStyle/>
          <a:p>
            <a:pPr marL="342000" indent="-342000">
              <a:lnSpc>
                <a:spcPct val="80000"/>
              </a:lnSpc>
              <a:spcBef>
                <a:spcPts val="768"/>
              </a:spcBef>
              <a:buClr>
                <a:schemeClr val="tx1"/>
              </a:buClr>
              <a:buFont typeface="Arial" pitchFamily="34" charset="0"/>
              <a:buChar char="•"/>
            </a:pPr>
            <a:r>
              <a:rPr lang="en-GB" sz="2000" dirty="0" smtClean="0"/>
              <a:t>Women have lower confidence than men in their financial knowledge and skills, especially with complex issues  </a:t>
            </a:r>
          </a:p>
          <a:p>
            <a:pPr marL="342000" indent="-342000">
              <a:lnSpc>
                <a:spcPct val="80000"/>
              </a:lnSpc>
              <a:spcBef>
                <a:spcPts val="768"/>
              </a:spcBef>
              <a:buClr>
                <a:schemeClr val="tx1"/>
              </a:buClr>
              <a:buFont typeface="Arial" pitchFamily="34" charset="0"/>
              <a:buChar char="•"/>
            </a:pPr>
            <a:r>
              <a:rPr lang="en-GB" sz="2000" dirty="0" smtClean="0"/>
              <a:t>Women and girls appear to be less interested in financial issues  than men/boys</a:t>
            </a:r>
          </a:p>
          <a:p>
            <a:pPr marL="342000" indent="-342000">
              <a:lnSpc>
                <a:spcPct val="80000"/>
              </a:lnSpc>
              <a:spcBef>
                <a:spcPts val="768"/>
              </a:spcBef>
              <a:buClr>
                <a:schemeClr val="tx1"/>
              </a:buClr>
              <a:buFont typeface="Arial" pitchFamily="34" charset="0"/>
              <a:buChar char="•"/>
            </a:pPr>
            <a:endParaRPr lang="en-US" sz="2000" dirty="0" smtClean="0"/>
          </a:p>
        </p:txBody>
      </p:sp>
      <p:sp>
        <p:nvSpPr>
          <p:cNvPr id="6" name="TextBox 5"/>
          <p:cNvSpPr txBox="1"/>
          <p:nvPr/>
        </p:nvSpPr>
        <p:spPr>
          <a:xfrm>
            <a:off x="4644008" y="3826009"/>
            <a:ext cx="4032448" cy="2267287"/>
          </a:xfrm>
          <a:prstGeom prst="rect">
            <a:avLst/>
          </a:prstGeom>
          <a:solidFill>
            <a:schemeClr val="accent1">
              <a:lumMod val="20000"/>
              <a:lumOff val="80000"/>
            </a:schemeClr>
          </a:solidFill>
        </p:spPr>
        <p:txBody>
          <a:bodyPr wrap="square" rtlCol="0">
            <a:spAutoFit/>
          </a:bodyPr>
          <a:lstStyle/>
          <a:p>
            <a:pPr marL="342000" indent="-342000">
              <a:lnSpc>
                <a:spcPct val="80000"/>
              </a:lnSpc>
              <a:spcBef>
                <a:spcPts val="768"/>
              </a:spcBef>
              <a:buClr>
                <a:schemeClr val="tx1"/>
              </a:buClr>
              <a:buFont typeface="Arial" pitchFamily="34" charset="0"/>
              <a:buChar char="•"/>
            </a:pPr>
            <a:r>
              <a:rPr lang="en-GB" sz="2000" dirty="0" smtClean="0"/>
              <a:t>Women seem to be aware of their lack of financial knowledge </a:t>
            </a:r>
            <a:endParaRPr lang="en-US" sz="2000" dirty="0" smtClean="0"/>
          </a:p>
          <a:p>
            <a:pPr marL="342000" indent="-342000">
              <a:lnSpc>
                <a:spcPct val="80000"/>
              </a:lnSpc>
              <a:spcBef>
                <a:spcPts val="768"/>
              </a:spcBef>
              <a:buClr>
                <a:schemeClr val="tx1"/>
              </a:buClr>
              <a:buFont typeface="Arial" pitchFamily="34" charset="0"/>
              <a:buChar char="•"/>
            </a:pPr>
            <a:r>
              <a:rPr lang="en-GB" sz="2000" dirty="0" smtClean="0"/>
              <a:t>Men are more likely to be over-confident in their financial skills  </a:t>
            </a:r>
          </a:p>
          <a:p>
            <a:pPr marL="342000" indent="-342000">
              <a:lnSpc>
                <a:spcPct val="80000"/>
              </a:lnSpc>
              <a:spcBef>
                <a:spcPts val="768"/>
              </a:spcBef>
              <a:buClr>
                <a:schemeClr val="tx1"/>
              </a:buClr>
              <a:buFont typeface="Arial" pitchFamily="34" charset="0"/>
              <a:buChar char="•"/>
            </a:pPr>
            <a:r>
              <a:rPr lang="en-GB" sz="2000" dirty="0" smtClean="0"/>
              <a:t>Women are more risk-averse than men</a:t>
            </a:r>
            <a:endParaRPr lang="en-US" sz="20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en-GB" sz="2200" dirty="0" smtClean="0"/>
              <a:t>Women appear to be better than men at short-term money management behaviour / having a budget </a:t>
            </a:r>
          </a:p>
          <a:p>
            <a:r>
              <a:rPr lang="en-GB" sz="2200" dirty="0" smtClean="0"/>
              <a:t>But can become vulnerable in other domains, as they are:  </a:t>
            </a:r>
          </a:p>
          <a:p>
            <a:pPr lvl="1"/>
            <a:r>
              <a:rPr lang="en-GB" sz="2000" dirty="0" smtClean="0"/>
              <a:t>Less able to save/ save smaller amounts (typically a</a:t>
            </a:r>
            <a:r>
              <a:rPr lang="en-GB" sz="2000" dirty="0" smtClean="0">
                <a:sym typeface="Wingdings" pitchFamily="2" charset="2"/>
              </a:rPr>
              <a:t>s a result of weaker labour market position) </a:t>
            </a:r>
            <a:endParaRPr lang="en-GB" sz="2000" dirty="0" smtClean="0"/>
          </a:p>
          <a:p>
            <a:pPr lvl="1"/>
            <a:r>
              <a:rPr lang="en-GB" sz="2000" dirty="0" smtClean="0"/>
              <a:t>More likely to save informally (</a:t>
            </a:r>
            <a:r>
              <a:rPr lang="en-GB" sz="2000" dirty="0" smtClean="0">
                <a:sym typeface="Wingdings" pitchFamily="2" charset="2"/>
              </a:rPr>
              <a:t>lower access to financial markets / </a:t>
            </a:r>
            <a:r>
              <a:rPr lang="en-GB" sz="2000" dirty="0" smtClean="0"/>
              <a:t>lower financial inclusion)</a:t>
            </a:r>
          </a:p>
          <a:p>
            <a:pPr lvl="1"/>
            <a:r>
              <a:rPr lang="en-GB" sz="2000" dirty="0" smtClean="0"/>
              <a:t>More likely to cut expenses, and less likely to earn extra money/work more when facing problems making ends meet</a:t>
            </a:r>
          </a:p>
          <a:p>
            <a:pPr lvl="1"/>
            <a:r>
              <a:rPr lang="en-GB" sz="2000" dirty="0" smtClean="0"/>
              <a:t>Less likely to compare products across providers and to take informed decisions (i.e. by consulting either non-independent or independent sources of information)</a:t>
            </a:r>
          </a:p>
        </p:txBody>
      </p:sp>
      <p:sp>
        <p:nvSpPr>
          <p:cNvPr id="3" name="Title 2"/>
          <p:cNvSpPr>
            <a:spLocks noGrp="1"/>
          </p:cNvSpPr>
          <p:nvPr>
            <p:ph type="title"/>
          </p:nvPr>
        </p:nvSpPr>
        <p:spPr/>
        <p:txBody>
          <a:bodyPr/>
          <a:lstStyle/>
          <a:p>
            <a:r>
              <a:rPr lang="en-GB" dirty="0" smtClean="0"/>
              <a:t>Some areas of financial behaviour are especially critical for women </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ECD_English_white">
  <a:themeElements>
    <a:clrScheme name="OECD white">
      <a:dk1>
        <a:srgbClr val="727272"/>
      </a:dk1>
      <a:lt1>
        <a:sysClr val="window" lastClr="FFFFFF"/>
      </a:lt1>
      <a:dk2>
        <a:srgbClr val="006299"/>
      </a:dk2>
      <a:lt2>
        <a:srgbClr val="E6E6E6"/>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ECD">
      <a:majorFont>
        <a:latin typeface="Arial"/>
        <a:ea typeface=""/>
        <a:cs typeface=""/>
      </a:majorFont>
      <a:minorFont>
        <a:latin typeface="Georgia"/>
        <a:ea typeface=""/>
        <a:cs typeface=""/>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OECD_English_white</Template>
  <TotalTime>1111</TotalTime>
  <Words>1610</Words>
  <Application>Microsoft Office PowerPoint</Application>
  <PresentationFormat>Presentazione su schermo (4:3)</PresentationFormat>
  <Paragraphs>137</Paragraphs>
  <Slides>19</Slides>
  <Notes>8</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19</vt:i4>
      </vt:variant>
    </vt:vector>
  </HeadingPairs>
  <TitlesOfParts>
    <vt:vector size="25" baseType="lpstr">
      <vt:lpstr>Arial</vt:lpstr>
      <vt:lpstr>Calibri</vt:lpstr>
      <vt:lpstr>Georgia</vt:lpstr>
      <vt:lpstr>Helvetica 65 Medium</vt:lpstr>
      <vt:lpstr>Wingdings</vt:lpstr>
      <vt:lpstr>OECD_English_white</vt:lpstr>
      <vt:lpstr>Empowering women through financial education </vt:lpstr>
      <vt:lpstr>Global relevance </vt:lpstr>
      <vt:lpstr>Rationale for focusing on women </vt:lpstr>
      <vt:lpstr>OECD INFE work </vt:lpstr>
      <vt:lpstr>Outline </vt:lpstr>
      <vt:lpstr>Gender differences in financial literacy and Women’s financial  vulnerabilities</vt:lpstr>
      <vt:lpstr>Women have lower financial knowledge </vt:lpstr>
      <vt:lpstr>Women’s financial attitudes</vt:lpstr>
      <vt:lpstr>Some areas of financial behaviour are especially critical for women </vt:lpstr>
      <vt:lpstr>Policy responses </vt:lpstr>
      <vt:lpstr>Growing awareness: programmes targeting women in many countries </vt:lpstr>
      <vt:lpstr>Programmes vary depending on countries’ circumstances and needs </vt:lpstr>
      <vt:lpstr>Addressing the needs of specific subgroups of women </vt:lpstr>
      <vt:lpstr>Improving women’s financial strategies </vt:lpstr>
      <vt:lpstr>Lessons and Challenges</vt:lpstr>
      <vt:lpstr>Common lessons  from several case studies </vt:lpstr>
      <vt:lpstr>Challenges ahead... </vt:lpstr>
      <vt:lpstr>Next steps </vt:lpstr>
      <vt:lpstr>  </vt:lpstr>
    </vt:vector>
  </TitlesOfParts>
  <Company>OECD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Empowering women through financial education </dc:title>
  <dc:creator>Chiara Monticone </dc:creator>
  <cp:lastModifiedBy>Chiara</cp:lastModifiedBy>
  <cp:revision>180</cp:revision>
  <dcterms:created xsi:type="dcterms:W3CDTF">2013-02-11T16:37:54Z</dcterms:created>
  <dcterms:modified xsi:type="dcterms:W3CDTF">2013-03-03T13:50:22Z</dcterms:modified>
</cp:coreProperties>
</file>