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85" r:id="rId3"/>
    <p:sldId id="325" r:id="rId4"/>
    <p:sldId id="332" r:id="rId5"/>
    <p:sldId id="326" r:id="rId6"/>
    <p:sldId id="327" r:id="rId7"/>
    <p:sldId id="328" r:id="rId8"/>
    <p:sldId id="331" r:id="rId9"/>
    <p:sldId id="304" r:id="rId10"/>
    <p:sldId id="279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53464" autoAdjust="0"/>
  </p:normalViewPr>
  <p:slideViewPr>
    <p:cSldViewPr>
      <p:cViewPr>
        <p:scale>
          <a:sx n="100" d="100"/>
          <a:sy n="100" d="100"/>
        </p:scale>
        <p:origin x="-516" y="11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South Africans</c:v>
                </c:pt>
              </c:strCache>
            </c:strRef>
          </c:tx>
          <c:invertIfNegative val="0"/>
          <c:cat>
            <c:strRef>
              <c:f>Sheet1!$A$2:$A$12</c:f>
              <c:strCache>
                <c:ptCount val="11"/>
                <c:pt idx="0">
                  <c:v>(Don‘t know)</c:v>
                </c:pt>
                <c:pt idx="1">
                  <c:v>(Refused)</c:v>
                </c:pt>
                <c:pt idx="2">
                  <c:v>Government Pension</c:v>
                </c:pt>
                <c:pt idx="3">
                  <c:v>Income Generated by Assets</c:v>
                </c:pt>
                <c:pt idx="4">
                  <c:v>Other</c:v>
                </c:pt>
                <c:pt idx="5">
                  <c:v>Private Pension</c:v>
                </c:pt>
                <c:pt idx="6">
                  <c:v>Rely on Spouse/Partner</c:v>
                </c:pt>
                <c:pt idx="7">
                  <c:v>Relying Children or Other Family</c:v>
                </c:pt>
                <c:pt idx="8">
                  <c:v>Selling Financial Assets</c:v>
                </c:pt>
                <c:pt idx="9">
                  <c:v>Selling Non-Financial Assets</c:v>
                </c:pt>
                <c:pt idx="10">
                  <c:v>Workplace Pension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19</c:v>
                </c:pt>
                <c:pt idx="1">
                  <c:v>7</c:v>
                </c:pt>
                <c:pt idx="2">
                  <c:v>28</c:v>
                </c:pt>
                <c:pt idx="3">
                  <c:v>3</c:v>
                </c:pt>
                <c:pt idx="4">
                  <c:v>6</c:v>
                </c:pt>
                <c:pt idx="5">
                  <c:v>10</c:v>
                </c:pt>
                <c:pt idx="6">
                  <c:v>9</c:v>
                </c:pt>
                <c:pt idx="7">
                  <c:v>20</c:v>
                </c:pt>
                <c:pt idx="8">
                  <c:v>2</c:v>
                </c:pt>
                <c:pt idx="9">
                  <c:v>2</c:v>
                </c:pt>
                <c:pt idx="10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650880"/>
        <c:axId val="22652416"/>
      </c:barChart>
      <c:catAx>
        <c:axId val="2265088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22652416"/>
        <c:crosses val="autoZero"/>
        <c:auto val="1"/>
        <c:lblAlgn val="ctr"/>
        <c:lblOffset val="100"/>
        <c:noMultiLvlLbl val="0"/>
      </c:catAx>
      <c:valAx>
        <c:axId val="22652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508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85AB9-A6C1-4D32-A6C9-FA6C2B80BE9C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FDB36CF-46E7-4363-A073-1EDB231F8560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ZA" sz="1200" dirty="0" smtClean="0"/>
            <a:t>Enhance financial literacy of SA youth </a:t>
          </a:r>
          <a:endParaRPr lang="en-ZA" sz="1200" dirty="0"/>
        </a:p>
      </dgm:t>
    </dgm:pt>
    <dgm:pt modelId="{AD5337CC-E8A0-4C1E-9CBF-196127E6BCEC}" type="parTrans" cxnId="{709A6D69-1EBD-4F41-9CE9-EBA95F91ADC6}">
      <dgm:prSet/>
      <dgm:spPr/>
      <dgm:t>
        <a:bodyPr/>
        <a:lstStyle/>
        <a:p>
          <a:endParaRPr lang="en-ZA" sz="1200"/>
        </a:p>
      </dgm:t>
    </dgm:pt>
    <dgm:pt modelId="{1E68D5E2-9666-4B2A-883D-2BB9B2A9F1FA}" type="sibTrans" cxnId="{709A6D69-1EBD-4F41-9CE9-EBA95F91ADC6}">
      <dgm:prSet/>
      <dgm:spPr/>
      <dgm:t>
        <a:bodyPr/>
        <a:lstStyle/>
        <a:p>
          <a:endParaRPr lang="en-ZA" sz="1200"/>
        </a:p>
      </dgm:t>
    </dgm:pt>
    <dgm:pt modelId="{529E630D-EA80-455D-AAC0-17BA51BC4CBD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ZA" sz="1200" dirty="0" smtClean="0"/>
            <a:t>Enhance SA youth’s understanding of securities market and its role</a:t>
          </a:r>
          <a:endParaRPr lang="en-ZA" sz="1200" dirty="0"/>
        </a:p>
      </dgm:t>
    </dgm:pt>
    <dgm:pt modelId="{C4456545-33C7-4DB8-B984-AA49D2AA9AD8}" type="parTrans" cxnId="{FA083D70-220A-4745-ABEB-E41C43C98D38}">
      <dgm:prSet/>
      <dgm:spPr/>
      <dgm:t>
        <a:bodyPr/>
        <a:lstStyle/>
        <a:p>
          <a:endParaRPr lang="en-ZA" sz="1200"/>
        </a:p>
      </dgm:t>
    </dgm:pt>
    <dgm:pt modelId="{58B2A6B6-BC95-4AAA-B633-205A39453037}" type="sibTrans" cxnId="{FA083D70-220A-4745-ABEB-E41C43C98D38}">
      <dgm:prSet/>
      <dgm:spPr/>
      <dgm:t>
        <a:bodyPr/>
        <a:lstStyle/>
        <a:p>
          <a:endParaRPr lang="en-ZA" sz="1200"/>
        </a:p>
      </dgm:t>
    </dgm:pt>
    <dgm:pt modelId="{4058D6A5-C2C1-40E2-A694-EE353EEF26F3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ZA" sz="1200" dirty="0" smtClean="0"/>
            <a:t>Equip SA youth with financial &amp; entrepreneurial skills</a:t>
          </a:r>
          <a:endParaRPr lang="en-ZA" sz="1200" dirty="0"/>
        </a:p>
      </dgm:t>
    </dgm:pt>
    <dgm:pt modelId="{55A52749-5F1A-49D4-9C76-CDA378741F21}" type="parTrans" cxnId="{A6302F8A-9812-484B-88A2-B1C36B0FC377}">
      <dgm:prSet/>
      <dgm:spPr/>
      <dgm:t>
        <a:bodyPr/>
        <a:lstStyle/>
        <a:p>
          <a:endParaRPr lang="en-ZA" sz="1200"/>
        </a:p>
      </dgm:t>
    </dgm:pt>
    <dgm:pt modelId="{359ED36A-DCCC-484B-978F-C14F497DD856}" type="sibTrans" cxnId="{A6302F8A-9812-484B-88A2-B1C36B0FC377}">
      <dgm:prSet/>
      <dgm:spPr/>
      <dgm:t>
        <a:bodyPr/>
        <a:lstStyle/>
        <a:p>
          <a:endParaRPr lang="en-ZA" sz="1200"/>
        </a:p>
      </dgm:t>
    </dgm:pt>
    <dgm:pt modelId="{2FE1ACC5-8876-49C4-8D64-5071B9765182}" type="pres">
      <dgm:prSet presAssocID="{A4585AB9-A6C1-4D32-A6C9-FA6C2B80BE9C}" presName="Name0" presStyleCnt="0">
        <dgm:presLayoutVars>
          <dgm:chMax val="7"/>
          <dgm:dir/>
          <dgm:resizeHandles val="exact"/>
        </dgm:presLayoutVars>
      </dgm:prSet>
      <dgm:spPr/>
    </dgm:pt>
    <dgm:pt modelId="{2C552904-7096-4160-A9D5-B7B838D9D26F}" type="pres">
      <dgm:prSet presAssocID="{A4585AB9-A6C1-4D32-A6C9-FA6C2B80BE9C}" presName="ellipse1" presStyleLbl="vennNode1" presStyleIdx="0" presStyleCnt="3" custLinFactNeighborX="-22073" custLinFactNeighborY="-14697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CEACBD7-1ECB-4997-B69D-6F96BD9F6BB6}" type="pres">
      <dgm:prSet presAssocID="{A4585AB9-A6C1-4D32-A6C9-FA6C2B80BE9C}" presName="ellipse2" presStyleLbl="vennNode1" presStyleIdx="1" presStyleCnt="3" custScaleX="132176" custScaleY="99150" custLinFactNeighborX="-9864" custLinFactNeighborY="802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BBC21C2-2E7C-4754-BF9B-1148C8299492}" type="pres">
      <dgm:prSet presAssocID="{A4585AB9-A6C1-4D32-A6C9-FA6C2B80BE9C}" presName="ellipse3" presStyleLbl="vennNode1" presStyleIdx="2" presStyleCnt="3" custLinFactNeighborX="11728" custLinFactNeighborY="-321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A6302F8A-9812-484B-88A2-B1C36B0FC377}" srcId="{A4585AB9-A6C1-4D32-A6C9-FA6C2B80BE9C}" destId="{4058D6A5-C2C1-40E2-A694-EE353EEF26F3}" srcOrd="2" destOrd="0" parTransId="{55A52749-5F1A-49D4-9C76-CDA378741F21}" sibTransId="{359ED36A-DCCC-484B-978F-C14F497DD856}"/>
    <dgm:cxn modelId="{1897D0B4-146D-4F46-AAE6-71F6F9DC9E97}" type="presOf" srcId="{FFDB36CF-46E7-4363-A073-1EDB231F8560}" destId="{2C552904-7096-4160-A9D5-B7B838D9D26F}" srcOrd="0" destOrd="0" presId="urn:microsoft.com/office/officeart/2005/8/layout/rings+Icon"/>
    <dgm:cxn modelId="{0FD6B1C9-34B8-41F3-9BE2-6A06E47A97BF}" type="presOf" srcId="{4058D6A5-C2C1-40E2-A694-EE353EEF26F3}" destId="{0BBC21C2-2E7C-4754-BF9B-1148C8299492}" srcOrd="0" destOrd="0" presId="urn:microsoft.com/office/officeart/2005/8/layout/rings+Icon"/>
    <dgm:cxn modelId="{709A6D69-1EBD-4F41-9CE9-EBA95F91ADC6}" srcId="{A4585AB9-A6C1-4D32-A6C9-FA6C2B80BE9C}" destId="{FFDB36CF-46E7-4363-A073-1EDB231F8560}" srcOrd="0" destOrd="0" parTransId="{AD5337CC-E8A0-4C1E-9CBF-196127E6BCEC}" sibTransId="{1E68D5E2-9666-4B2A-883D-2BB9B2A9F1FA}"/>
    <dgm:cxn modelId="{53035270-F283-424F-B806-5DF251515EDF}" type="presOf" srcId="{529E630D-EA80-455D-AAC0-17BA51BC4CBD}" destId="{CCEACBD7-1ECB-4997-B69D-6F96BD9F6BB6}" srcOrd="0" destOrd="0" presId="urn:microsoft.com/office/officeart/2005/8/layout/rings+Icon"/>
    <dgm:cxn modelId="{9C4D3674-F6BB-450B-ACF9-7631ED1BD6EB}" type="presOf" srcId="{A4585AB9-A6C1-4D32-A6C9-FA6C2B80BE9C}" destId="{2FE1ACC5-8876-49C4-8D64-5071B9765182}" srcOrd="0" destOrd="0" presId="urn:microsoft.com/office/officeart/2005/8/layout/rings+Icon"/>
    <dgm:cxn modelId="{FA083D70-220A-4745-ABEB-E41C43C98D38}" srcId="{A4585AB9-A6C1-4D32-A6C9-FA6C2B80BE9C}" destId="{529E630D-EA80-455D-AAC0-17BA51BC4CBD}" srcOrd="1" destOrd="0" parTransId="{C4456545-33C7-4DB8-B984-AA49D2AA9AD8}" sibTransId="{58B2A6B6-BC95-4AAA-B633-205A39453037}"/>
    <dgm:cxn modelId="{112BDE2A-DFBD-4255-B7B8-988651014F56}" type="presParOf" srcId="{2FE1ACC5-8876-49C4-8D64-5071B9765182}" destId="{2C552904-7096-4160-A9D5-B7B838D9D26F}" srcOrd="0" destOrd="0" presId="urn:microsoft.com/office/officeart/2005/8/layout/rings+Icon"/>
    <dgm:cxn modelId="{A648E4AA-1B67-4BEE-893A-1AEC22C1CB01}" type="presParOf" srcId="{2FE1ACC5-8876-49C4-8D64-5071B9765182}" destId="{CCEACBD7-1ECB-4997-B69D-6F96BD9F6BB6}" srcOrd="1" destOrd="0" presId="urn:microsoft.com/office/officeart/2005/8/layout/rings+Icon"/>
    <dgm:cxn modelId="{2DB13767-75D8-43BF-9824-B1241BCBB391}" type="presParOf" srcId="{2FE1ACC5-8876-49C4-8D64-5071B9765182}" destId="{0BBC21C2-2E7C-4754-BF9B-1148C8299492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AE5860-4633-45E1-B81C-B0E4167442EC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B611352-CAA3-4AA0-A00C-4CE3A8C24EFE}">
      <dgm:prSet phldrT="[Text]" custT="1"/>
      <dgm:spPr/>
      <dgm:t>
        <a:bodyPr/>
        <a:lstStyle/>
        <a:p>
          <a:r>
            <a:rPr lang="en-ZA" sz="1200" dirty="0" smtClean="0"/>
            <a:t>Income</a:t>
          </a:r>
          <a:endParaRPr lang="en-ZA" sz="1200" dirty="0"/>
        </a:p>
      </dgm:t>
    </dgm:pt>
    <dgm:pt modelId="{ED7B6905-E971-40A9-867B-B636B61FC4D4}" type="parTrans" cxnId="{9CA7ADA3-FAB2-4D40-9046-2D005F1FA1C6}">
      <dgm:prSet/>
      <dgm:spPr/>
      <dgm:t>
        <a:bodyPr/>
        <a:lstStyle/>
        <a:p>
          <a:endParaRPr lang="en-ZA"/>
        </a:p>
      </dgm:t>
    </dgm:pt>
    <dgm:pt modelId="{F805E121-C8A4-4C1E-A822-1B2F273553DF}" type="sibTrans" cxnId="{9CA7ADA3-FAB2-4D40-9046-2D005F1FA1C6}">
      <dgm:prSet/>
      <dgm:spPr/>
      <dgm:t>
        <a:bodyPr/>
        <a:lstStyle/>
        <a:p>
          <a:endParaRPr lang="en-ZA"/>
        </a:p>
      </dgm:t>
    </dgm:pt>
    <dgm:pt modelId="{D39F78F0-EE8B-4E0D-9453-1B5C39075726}">
      <dgm:prSet phldrT="[Text]" custT="1"/>
      <dgm:spPr/>
      <dgm:t>
        <a:bodyPr/>
        <a:lstStyle/>
        <a:p>
          <a:pPr algn="ctr"/>
          <a:r>
            <a:rPr lang="en-ZA" sz="1200" dirty="0" smtClean="0"/>
            <a:t>Equity</a:t>
          </a:r>
          <a:endParaRPr lang="en-ZA" sz="1200" dirty="0"/>
        </a:p>
      </dgm:t>
    </dgm:pt>
    <dgm:pt modelId="{0A931440-1DA1-4A0E-9BCD-72321004C3FC}" type="parTrans" cxnId="{31425D0F-CB41-4598-BF6E-9141753A6972}">
      <dgm:prSet/>
      <dgm:spPr/>
      <dgm:t>
        <a:bodyPr/>
        <a:lstStyle/>
        <a:p>
          <a:endParaRPr lang="en-ZA"/>
        </a:p>
      </dgm:t>
    </dgm:pt>
    <dgm:pt modelId="{7817B1B5-B7A8-4F3A-9FEA-2987ABE90F84}" type="sibTrans" cxnId="{31425D0F-CB41-4598-BF6E-9141753A6972}">
      <dgm:prSet/>
      <dgm:spPr/>
      <dgm:t>
        <a:bodyPr/>
        <a:lstStyle/>
        <a:p>
          <a:endParaRPr lang="en-ZA"/>
        </a:p>
      </dgm:t>
    </dgm:pt>
    <dgm:pt modelId="{C38DA171-49C9-410D-B7F7-075E0AC1D8FD}">
      <dgm:prSet phldrT="[Text]" custT="1"/>
      <dgm:spPr/>
      <dgm:t>
        <a:bodyPr/>
        <a:lstStyle/>
        <a:p>
          <a:pPr algn="ctr"/>
          <a:r>
            <a:rPr lang="en-ZA" sz="1200" dirty="0" smtClean="0"/>
            <a:t>Speculator</a:t>
          </a:r>
          <a:endParaRPr lang="en-ZA" sz="1200" dirty="0"/>
        </a:p>
      </dgm:t>
    </dgm:pt>
    <dgm:pt modelId="{22926626-946E-4479-86F3-05EE030794DB}" type="parTrans" cxnId="{927BE1CC-68C1-42C1-8337-076CC2654A02}">
      <dgm:prSet/>
      <dgm:spPr/>
      <dgm:t>
        <a:bodyPr/>
        <a:lstStyle/>
        <a:p>
          <a:endParaRPr lang="en-ZA"/>
        </a:p>
      </dgm:t>
    </dgm:pt>
    <dgm:pt modelId="{F69DFAE2-2E6C-4B84-8691-06BC36BEC64B}" type="sibTrans" cxnId="{927BE1CC-68C1-42C1-8337-076CC2654A02}">
      <dgm:prSet/>
      <dgm:spPr/>
      <dgm:t>
        <a:bodyPr/>
        <a:lstStyle/>
        <a:p>
          <a:endParaRPr lang="en-ZA"/>
        </a:p>
      </dgm:t>
    </dgm:pt>
    <dgm:pt modelId="{8AF6276F-6000-4F38-A507-9C782749326A}">
      <dgm:prSet custT="1"/>
      <dgm:spPr/>
      <dgm:t>
        <a:bodyPr/>
        <a:lstStyle/>
        <a:p>
          <a:r>
            <a:rPr lang="en-ZA" sz="1200" dirty="0" smtClean="0"/>
            <a:t>Low volatility</a:t>
          </a:r>
          <a:endParaRPr lang="en-ZA" sz="1200" dirty="0"/>
        </a:p>
      </dgm:t>
    </dgm:pt>
    <dgm:pt modelId="{9F5D5EAD-072B-4CE0-A31F-CB1AB368457C}" type="parTrans" cxnId="{679D4CBE-B2E3-428A-9CC3-0C0A6C0F304A}">
      <dgm:prSet/>
      <dgm:spPr/>
      <dgm:t>
        <a:bodyPr/>
        <a:lstStyle/>
        <a:p>
          <a:endParaRPr lang="en-ZA"/>
        </a:p>
      </dgm:t>
    </dgm:pt>
    <dgm:pt modelId="{EFFB52A5-5070-4FD5-A993-A391317CE623}" type="sibTrans" cxnId="{679D4CBE-B2E3-428A-9CC3-0C0A6C0F304A}">
      <dgm:prSet/>
      <dgm:spPr/>
      <dgm:t>
        <a:bodyPr/>
        <a:lstStyle/>
        <a:p>
          <a:endParaRPr lang="en-ZA"/>
        </a:p>
      </dgm:t>
    </dgm:pt>
    <dgm:pt modelId="{FA408756-9DA8-478D-81D3-A1FE76CB5E36}">
      <dgm:prSet custT="1"/>
      <dgm:spPr/>
      <dgm:t>
        <a:bodyPr/>
        <a:lstStyle/>
        <a:p>
          <a:r>
            <a:rPr lang="en-ZA" sz="1200" dirty="0" smtClean="0"/>
            <a:t>Medium volatility</a:t>
          </a:r>
          <a:endParaRPr lang="en-ZA" sz="1200" dirty="0"/>
        </a:p>
      </dgm:t>
    </dgm:pt>
    <dgm:pt modelId="{1CF095D5-7CCC-4942-BC2C-36008B901B8A}" type="parTrans" cxnId="{8D054595-023B-4CB9-8CF9-59AADA186E58}">
      <dgm:prSet/>
      <dgm:spPr/>
      <dgm:t>
        <a:bodyPr/>
        <a:lstStyle/>
        <a:p>
          <a:endParaRPr lang="en-ZA"/>
        </a:p>
      </dgm:t>
    </dgm:pt>
    <dgm:pt modelId="{298A9CA5-347D-4CFF-963D-B13C1A0D1B9D}" type="sibTrans" cxnId="{8D054595-023B-4CB9-8CF9-59AADA186E58}">
      <dgm:prSet/>
      <dgm:spPr/>
      <dgm:t>
        <a:bodyPr/>
        <a:lstStyle/>
        <a:p>
          <a:endParaRPr lang="en-ZA"/>
        </a:p>
      </dgm:t>
    </dgm:pt>
    <dgm:pt modelId="{87347D42-B05D-4EC1-9C79-6612FF1876D1}">
      <dgm:prSet custT="1"/>
      <dgm:spPr/>
      <dgm:t>
        <a:bodyPr/>
        <a:lstStyle/>
        <a:p>
          <a:r>
            <a:rPr lang="en-ZA" sz="1200" dirty="0" smtClean="0"/>
            <a:t>High volatility</a:t>
          </a:r>
          <a:endParaRPr lang="en-ZA" sz="1200" dirty="0"/>
        </a:p>
      </dgm:t>
    </dgm:pt>
    <dgm:pt modelId="{AAE3202F-F365-4C62-AC6F-4B98F0B23C2E}" type="parTrans" cxnId="{AB7FE82F-01AD-4AF6-A149-0296DBA9527F}">
      <dgm:prSet/>
      <dgm:spPr/>
      <dgm:t>
        <a:bodyPr/>
        <a:lstStyle/>
        <a:p>
          <a:endParaRPr lang="en-ZA"/>
        </a:p>
      </dgm:t>
    </dgm:pt>
    <dgm:pt modelId="{9FC17EEF-2DC1-4CA1-ABB1-CF830D01D6C9}" type="sibTrans" cxnId="{AB7FE82F-01AD-4AF6-A149-0296DBA9527F}">
      <dgm:prSet/>
      <dgm:spPr/>
      <dgm:t>
        <a:bodyPr/>
        <a:lstStyle/>
        <a:p>
          <a:endParaRPr lang="en-ZA"/>
        </a:p>
      </dgm:t>
    </dgm:pt>
    <dgm:pt modelId="{18320FEF-4C35-47F5-9C62-2A425C5821A7}" type="pres">
      <dgm:prSet presAssocID="{5CAE5860-4633-45E1-B81C-B0E4167442EC}" presName="diagram" presStyleCnt="0">
        <dgm:presLayoutVars>
          <dgm:dir/>
          <dgm:animLvl val="lvl"/>
          <dgm:resizeHandles val="exact"/>
        </dgm:presLayoutVars>
      </dgm:prSet>
      <dgm:spPr/>
    </dgm:pt>
    <dgm:pt modelId="{3F4BA654-63B2-47ED-9967-FEE2FFA443AC}" type="pres">
      <dgm:prSet presAssocID="{CB611352-CAA3-4AA0-A00C-4CE3A8C24EFE}" presName="compNode" presStyleCnt="0"/>
      <dgm:spPr/>
    </dgm:pt>
    <dgm:pt modelId="{17990F9B-8207-44F6-AF22-BC9A514D1F56}" type="pres">
      <dgm:prSet presAssocID="{CB611352-CAA3-4AA0-A00C-4CE3A8C24EFE}" presName="childRect" presStyleLbl="bgAcc1" presStyleIdx="0" presStyleCnt="3" custScaleY="5225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08EEBFA-3027-4E84-B910-71C9685DC9BE}" type="pres">
      <dgm:prSet presAssocID="{CB611352-CAA3-4AA0-A00C-4CE3A8C24EF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C38D607-931E-4C38-95B1-161B4831AED0}" type="pres">
      <dgm:prSet presAssocID="{CB611352-CAA3-4AA0-A00C-4CE3A8C24EFE}" presName="parentRect" presStyleLbl="alignNode1" presStyleIdx="0" presStyleCnt="3" custLinFactNeighborX="-231" custLinFactNeighborY="-23736"/>
      <dgm:spPr/>
      <dgm:t>
        <a:bodyPr/>
        <a:lstStyle/>
        <a:p>
          <a:endParaRPr lang="en-ZA"/>
        </a:p>
      </dgm:t>
    </dgm:pt>
    <dgm:pt modelId="{01F3AE1C-5AE9-4418-AA61-1554009BCEDA}" type="pres">
      <dgm:prSet presAssocID="{CB611352-CAA3-4AA0-A00C-4CE3A8C24EFE}" presName="adorn" presStyleLbl="fgAccFollowNod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F8B02DC1-38FF-49B5-9DB0-06674278CC47}" type="pres">
      <dgm:prSet presAssocID="{F805E121-C8A4-4C1E-A822-1B2F273553DF}" presName="sibTrans" presStyleLbl="sibTrans2D1" presStyleIdx="0" presStyleCnt="0"/>
      <dgm:spPr/>
      <dgm:t>
        <a:bodyPr/>
        <a:lstStyle/>
        <a:p>
          <a:endParaRPr lang="en-ZA"/>
        </a:p>
      </dgm:t>
    </dgm:pt>
    <dgm:pt modelId="{F1AEC4C1-EF0E-4860-8F21-938BB2220DA0}" type="pres">
      <dgm:prSet presAssocID="{D39F78F0-EE8B-4E0D-9453-1B5C39075726}" presName="compNode" presStyleCnt="0"/>
      <dgm:spPr/>
    </dgm:pt>
    <dgm:pt modelId="{3E139827-4342-4C12-A477-85C6D17ED725}" type="pres">
      <dgm:prSet presAssocID="{D39F78F0-EE8B-4E0D-9453-1B5C39075726}" presName="childRect" presStyleLbl="bgAcc1" presStyleIdx="1" presStyleCnt="3" custScaleY="5273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D975585-53A7-493A-9647-BB81095D953D}" type="pres">
      <dgm:prSet presAssocID="{D39F78F0-EE8B-4E0D-9453-1B5C3907572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412EFC3-C902-4FC4-9F39-7944EDA5E9CD}" type="pres">
      <dgm:prSet presAssocID="{D39F78F0-EE8B-4E0D-9453-1B5C39075726}" presName="parentRect" presStyleLbl="alignNode1" presStyleIdx="1" presStyleCnt="3" custLinFactNeighborX="1693" custLinFactNeighborY="-21494"/>
      <dgm:spPr/>
      <dgm:t>
        <a:bodyPr/>
        <a:lstStyle/>
        <a:p>
          <a:endParaRPr lang="en-ZA"/>
        </a:p>
      </dgm:t>
    </dgm:pt>
    <dgm:pt modelId="{9FE2B7C1-9E1E-4FCC-ACB2-A1BE707839F3}" type="pres">
      <dgm:prSet presAssocID="{D39F78F0-EE8B-4E0D-9453-1B5C39075726}" presName="adorn" presStyleLbl="fgAccFollow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</dgm:spPr>
    </dgm:pt>
    <dgm:pt modelId="{B4544699-EC88-408C-B008-058F4E626ED8}" type="pres">
      <dgm:prSet presAssocID="{7817B1B5-B7A8-4F3A-9FEA-2987ABE90F84}" presName="sibTrans" presStyleLbl="sibTrans2D1" presStyleIdx="0" presStyleCnt="0"/>
      <dgm:spPr/>
      <dgm:t>
        <a:bodyPr/>
        <a:lstStyle/>
        <a:p>
          <a:endParaRPr lang="en-ZA"/>
        </a:p>
      </dgm:t>
    </dgm:pt>
    <dgm:pt modelId="{89C3D35B-1597-4311-AC79-4E6AA5DEBFA9}" type="pres">
      <dgm:prSet presAssocID="{C38DA171-49C9-410D-B7F7-075E0AC1D8FD}" presName="compNode" presStyleCnt="0"/>
      <dgm:spPr/>
    </dgm:pt>
    <dgm:pt modelId="{590C4BA2-9BCE-44F6-99EF-4B52B612C42E}" type="pres">
      <dgm:prSet presAssocID="{C38DA171-49C9-410D-B7F7-075E0AC1D8FD}" presName="childRect" presStyleLbl="bgAcc1" presStyleIdx="2" presStyleCnt="3" custScaleY="49270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A7D531F-9A9B-4F19-A161-D51E2F28FD0B}" type="pres">
      <dgm:prSet presAssocID="{C38DA171-49C9-410D-B7F7-075E0AC1D8F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4053133-35E4-4ECD-A35B-9931ADB1D77C}" type="pres">
      <dgm:prSet presAssocID="{C38DA171-49C9-410D-B7F7-075E0AC1D8FD}" presName="parentRect" presStyleLbl="alignNode1" presStyleIdx="2" presStyleCnt="3" custLinFactNeighborX="3618" custLinFactNeighborY="-21494"/>
      <dgm:spPr/>
      <dgm:t>
        <a:bodyPr/>
        <a:lstStyle/>
        <a:p>
          <a:endParaRPr lang="en-ZA"/>
        </a:p>
      </dgm:t>
    </dgm:pt>
    <dgm:pt modelId="{9C0F9239-06CC-47B7-9FFD-CFDDEBD49DF9}" type="pres">
      <dgm:prSet presAssocID="{C38DA171-49C9-410D-B7F7-075E0AC1D8FD}" presName="adorn" presStyleLbl="fgAccFollow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31425D0F-CB41-4598-BF6E-9141753A6972}" srcId="{5CAE5860-4633-45E1-B81C-B0E4167442EC}" destId="{D39F78F0-EE8B-4E0D-9453-1B5C39075726}" srcOrd="1" destOrd="0" parTransId="{0A931440-1DA1-4A0E-9BCD-72321004C3FC}" sibTransId="{7817B1B5-B7A8-4F3A-9FEA-2987ABE90F84}"/>
    <dgm:cxn modelId="{195C1C15-BD2D-4D71-84A3-643EBCC24E8E}" type="presOf" srcId="{CB611352-CAA3-4AA0-A00C-4CE3A8C24EFE}" destId="{8C38D607-931E-4C38-95B1-161B4831AED0}" srcOrd="1" destOrd="0" presId="urn:microsoft.com/office/officeart/2005/8/layout/bList2"/>
    <dgm:cxn modelId="{8FA56DED-43B6-410F-9382-C872E19C44E7}" type="presOf" srcId="{FA408756-9DA8-478D-81D3-A1FE76CB5E36}" destId="{3E139827-4342-4C12-A477-85C6D17ED725}" srcOrd="0" destOrd="0" presId="urn:microsoft.com/office/officeart/2005/8/layout/bList2"/>
    <dgm:cxn modelId="{4B0CBE7C-4448-41EA-91EB-68F773461756}" type="presOf" srcId="{8AF6276F-6000-4F38-A507-9C782749326A}" destId="{17990F9B-8207-44F6-AF22-BC9A514D1F56}" srcOrd="0" destOrd="0" presId="urn:microsoft.com/office/officeart/2005/8/layout/bList2"/>
    <dgm:cxn modelId="{9CA7ADA3-FAB2-4D40-9046-2D005F1FA1C6}" srcId="{5CAE5860-4633-45E1-B81C-B0E4167442EC}" destId="{CB611352-CAA3-4AA0-A00C-4CE3A8C24EFE}" srcOrd="0" destOrd="0" parTransId="{ED7B6905-E971-40A9-867B-B636B61FC4D4}" sibTransId="{F805E121-C8A4-4C1E-A822-1B2F273553DF}"/>
    <dgm:cxn modelId="{AB7FE82F-01AD-4AF6-A149-0296DBA9527F}" srcId="{C38DA171-49C9-410D-B7F7-075E0AC1D8FD}" destId="{87347D42-B05D-4EC1-9C79-6612FF1876D1}" srcOrd="0" destOrd="0" parTransId="{AAE3202F-F365-4C62-AC6F-4B98F0B23C2E}" sibTransId="{9FC17EEF-2DC1-4CA1-ABB1-CF830D01D6C9}"/>
    <dgm:cxn modelId="{679D4CBE-B2E3-428A-9CC3-0C0A6C0F304A}" srcId="{CB611352-CAA3-4AA0-A00C-4CE3A8C24EFE}" destId="{8AF6276F-6000-4F38-A507-9C782749326A}" srcOrd="0" destOrd="0" parTransId="{9F5D5EAD-072B-4CE0-A31F-CB1AB368457C}" sibTransId="{EFFB52A5-5070-4FD5-A993-A391317CE623}"/>
    <dgm:cxn modelId="{993BF9AA-4912-4139-815C-602AA941D24B}" type="presOf" srcId="{87347D42-B05D-4EC1-9C79-6612FF1876D1}" destId="{590C4BA2-9BCE-44F6-99EF-4B52B612C42E}" srcOrd="0" destOrd="0" presId="urn:microsoft.com/office/officeart/2005/8/layout/bList2"/>
    <dgm:cxn modelId="{083BB9DA-DD2B-40F3-B777-99FB2363B83F}" type="presOf" srcId="{CB611352-CAA3-4AA0-A00C-4CE3A8C24EFE}" destId="{908EEBFA-3027-4E84-B910-71C9685DC9BE}" srcOrd="0" destOrd="0" presId="urn:microsoft.com/office/officeart/2005/8/layout/bList2"/>
    <dgm:cxn modelId="{8D054595-023B-4CB9-8CF9-59AADA186E58}" srcId="{D39F78F0-EE8B-4E0D-9453-1B5C39075726}" destId="{FA408756-9DA8-478D-81D3-A1FE76CB5E36}" srcOrd="0" destOrd="0" parTransId="{1CF095D5-7CCC-4942-BC2C-36008B901B8A}" sibTransId="{298A9CA5-347D-4CFF-963D-B13C1A0D1B9D}"/>
    <dgm:cxn modelId="{927BE1CC-68C1-42C1-8337-076CC2654A02}" srcId="{5CAE5860-4633-45E1-B81C-B0E4167442EC}" destId="{C38DA171-49C9-410D-B7F7-075E0AC1D8FD}" srcOrd="2" destOrd="0" parTransId="{22926626-946E-4479-86F3-05EE030794DB}" sibTransId="{F69DFAE2-2E6C-4B84-8691-06BC36BEC64B}"/>
    <dgm:cxn modelId="{384451C2-F2A3-4946-A06B-CD380378ACCE}" type="presOf" srcId="{D39F78F0-EE8B-4E0D-9453-1B5C39075726}" destId="{4D975585-53A7-493A-9647-BB81095D953D}" srcOrd="0" destOrd="0" presId="urn:microsoft.com/office/officeart/2005/8/layout/bList2"/>
    <dgm:cxn modelId="{83F47B59-8D1D-4660-9DA9-588E0486D7E5}" type="presOf" srcId="{7817B1B5-B7A8-4F3A-9FEA-2987ABE90F84}" destId="{B4544699-EC88-408C-B008-058F4E626ED8}" srcOrd="0" destOrd="0" presId="urn:microsoft.com/office/officeart/2005/8/layout/bList2"/>
    <dgm:cxn modelId="{A46E5554-3448-48C1-84F1-1B0677D539C4}" type="presOf" srcId="{F805E121-C8A4-4C1E-A822-1B2F273553DF}" destId="{F8B02DC1-38FF-49B5-9DB0-06674278CC47}" srcOrd="0" destOrd="0" presId="urn:microsoft.com/office/officeart/2005/8/layout/bList2"/>
    <dgm:cxn modelId="{06B4323F-080F-4E99-93BC-6456BAA950D7}" type="presOf" srcId="{C38DA171-49C9-410D-B7F7-075E0AC1D8FD}" destId="{54053133-35E4-4ECD-A35B-9931ADB1D77C}" srcOrd="1" destOrd="0" presId="urn:microsoft.com/office/officeart/2005/8/layout/bList2"/>
    <dgm:cxn modelId="{33426904-7549-4D25-9372-8F149838F731}" type="presOf" srcId="{D39F78F0-EE8B-4E0D-9453-1B5C39075726}" destId="{2412EFC3-C902-4FC4-9F39-7944EDA5E9CD}" srcOrd="1" destOrd="0" presId="urn:microsoft.com/office/officeart/2005/8/layout/bList2"/>
    <dgm:cxn modelId="{29237F36-26AB-4C06-90A4-A2D0F22929E6}" type="presOf" srcId="{5CAE5860-4633-45E1-B81C-B0E4167442EC}" destId="{18320FEF-4C35-47F5-9C62-2A425C5821A7}" srcOrd="0" destOrd="0" presId="urn:microsoft.com/office/officeart/2005/8/layout/bList2"/>
    <dgm:cxn modelId="{49330A8D-D0FD-4F9F-BCDD-477C9014096E}" type="presOf" srcId="{C38DA171-49C9-410D-B7F7-075E0AC1D8FD}" destId="{1A7D531F-9A9B-4F19-A161-D51E2F28FD0B}" srcOrd="0" destOrd="0" presId="urn:microsoft.com/office/officeart/2005/8/layout/bList2"/>
    <dgm:cxn modelId="{C09EF07D-EF4B-457F-A3CD-41632CD97FF2}" type="presParOf" srcId="{18320FEF-4C35-47F5-9C62-2A425C5821A7}" destId="{3F4BA654-63B2-47ED-9967-FEE2FFA443AC}" srcOrd="0" destOrd="0" presId="urn:microsoft.com/office/officeart/2005/8/layout/bList2"/>
    <dgm:cxn modelId="{D73A49B0-747C-4479-872B-E512CF9CB519}" type="presParOf" srcId="{3F4BA654-63B2-47ED-9967-FEE2FFA443AC}" destId="{17990F9B-8207-44F6-AF22-BC9A514D1F56}" srcOrd="0" destOrd="0" presId="urn:microsoft.com/office/officeart/2005/8/layout/bList2"/>
    <dgm:cxn modelId="{42ADBD19-A708-4724-BF84-5C4D65004C0C}" type="presParOf" srcId="{3F4BA654-63B2-47ED-9967-FEE2FFA443AC}" destId="{908EEBFA-3027-4E84-B910-71C9685DC9BE}" srcOrd="1" destOrd="0" presId="urn:microsoft.com/office/officeart/2005/8/layout/bList2"/>
    <dgm:cxn modelId="{98EE5F11-0E4D-4AE8-8A71-04B56152A0FC}" type="presParOf" srcId="{3F4BA654-63B2-47ED-9967-FEE2FFA443AC}" destId="{8C38D607-931E-4C38-95B1-161B4831AED0}" srcOrd="2" destOrd="0" presId="urn:microsoft.com/office/officeart/2005/8/layout/bList2"/>
    <dgm:cxn modelId="{5D50A33D-4232-4396-8FB4-21D5D05A5902}" type="presParOf" srcId="{3F4BA654-63B2-47ED-9967-FEE2FFA443AC}" destId="{01F3AE1C-5AE9-4418-AA61-1554009BCEDA}" srcOrd="3" destOrd="0" presId="urn:microsoft.com/office/officeart/2005/8/layout/bList2"/>
    <dgm:cxn modelId="{6338F5A4-78F4-4633-9BFC-C86C94D857BE}" type="presParOf" srcId="{18320FEF-4C35-47F5-9C62-2A425C5821A7}" destId="{F8B02DC1-38FF-49B5-9DB0-06674278CC47}" srcOrd="1" destOrd="0" presId="urn:microsoft.com/office/officeart/2005/8/layout/bList2"/>
    <dgm:cxn modelId="{6D8ACCFA-A770-4743-A97D-008C4EE5B5F3}" type="presParOf" srcId="{18320FEF-4C35-47F5-9C62-2A425C5821A7}" destId="{F1AEC4C1-EF0E-4860-8F21-938BB2220DA0}" srcOrd="2" destOrd="0" presId="urn:microsoft.com/office/officeart/2005/8/layout/bList2"/>
    <dgm:cxn modelId="{A39CC48A-CCCE-4EB5-86F0-6A4AA9D4D8F3}" type="presParOf" srcId="{F1AEC4C1-EF0E-4860-8F21-938BB2220DA0}" destId="{3E139827-4342-4C12-A477-85C6D17ED725}" srcOrd="0" destOrd="0" presId="urn:microsoft.com/office/officeart/2005/8/layout/bList2"/>
    <dgm:cxn modelId="{FBCE0438-79E9-4520-8BED-CEC7675BFB7D}" type="presParOf" srcId="{F1AEC4C1-EF0E-4860-8F21-938BB2220DA0}" destId="{4D975585-53A7-493A-9647-BB81095D953D}" srcOrd="1" destOrd="0" presId="urn:microsoft.com/office/officeart/2005/8/layout/bList2"/>
    <dgm:cxn modelId="{E6A2E54D-B654-47BA-B1F1-43824CB931D3}" type="presParOf" srcId="{F1AEC4C1-EF0E-4860-8F21-938BB2220DA0}" destId="{2412EFC3-C902-4FC4-9F39-7944EDA5E9CD}" srcOrd="2" destOrd="0" presId="urn:microsoft.com/office/officeart/2005/8/layout/bList2"/>
    <dgm:cxn modelId="{AD9E0EC3-17E9-4716-9054-269711FDDDA2}" type="presParOf" srcId="{F1AEC4C1-EF0E-4860-8F21-938BB2220DA0}" destId="{9FE2B7C1-9E1E-4FCC-ACB2-A1BE707839F3}" srcOrd="3" destOrd="0" presId="urn:microsoft.com/office/officeart/2005/8/layout/bList2"/>
    <dgm:cxn modelId="{D691EECD-4FD9-4046-AFF1-2161A17E856A}" type="presParOf" srcId="{18320FEF-4C35-47F5-9C62-2A425C5821A7}" destId="{B4544699-EC88-408C-B008-058F4E626ED8}" srcOrd="3" destOrd="0" presId="urn:microsoft.com/office/officeart/2005/8/layout/bList2"/>
    <dgm:cxn modelId="{6D967283-160E-4273-BE56-B7DD2E54D812}" type="presParOf" srcId="{18320FEF-4C35-47F5-9C62-2A425C5821A7}" destId="{89C3D35B-1597-4311-AC79-4E6AA5DEBFA9}" srcOrd="4" destOrd="0" presId="urn:microsoft.com/office/officeart/2005/8/layout/bList2"/>
    <dgm:cxn modelId="{00F07F5B-3FCC-473E-AA7C-323A24F5A2E5}" type="presParOf" srcId="{89C3D35B-1597-4311-AC79-4E6AA5DEBFA9}" destId="{590C4BA2-9BCE-44F6-99EF-4B52B612C42E}" srcOrd="0" destOrd="0" presId="urn:microsoft.com/office/officeart/2005/8/layout/bList2"/>
    <dgm:cxn modelId="{156A9CCE-903D-4028-AC2B-16F0557CE7A4}" type="presParOf" srcId="{89C3D35B-1597-4311-AC79-4E6AA5DEBFA9}" destId="{1A7D531F-9A9B-4F19-A161-D51E2F28FD0B}" srcOrd="1" destOrd="0" presId="urn:microsoft.com/office/officeart/2005/8/layout/bList2"/>
    <dgm:cxn modelId="{55629C6A-5993-4E1C-9EC6-FF4ABE021773}" type="presParOf" srcId="{89C3D35B-1597-4311-AC79-4E6AA5DEBFA9}" destId="{54053133-35E4-4ECD-A35B-9931ADB1D77C}" srcOrd="2" destOrd="0" presId="urn:microsoft.com/office/officeart/2005/8/layout/bList2"/>
    <dgm:cxn modelId="{5A2E4D79-DD4B-4CB3-844E-DF106B89CDFE}" type="presParOf" srcId="{89C3D35B-1597-4311-AC79-4E6AA5DEBFA9}" destId="{9C0F9239-06CC-47B7-9FFD-CFDDEBD49DF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94233-F789-4BCE-AD1F-138CCF2F3E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9807674-E684-4F36-A259-AF46521E1D0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ZA" sz="1200" dirty="0" smtClean="0"/>
            <a:t>Schools</a:t>
          </a:r>
          <a:endParaRPr lang="en-ZA" sz="1200" dirty="0"/>
        </a:p>
      </dgm:t>
    </dgm:pt>
    <dgm:pt modelId="{F57D5874-9239-47FF-8E4F-6F1C858F9E53}" type="parTrans" cxnId="{BE03E0B3-274B-4F71-91B9-998F7B2E0B7C}">
      <dgm:prSet/>
      <dgm:spPr/>
      <dgm:t>
        <a:bodyPr/>
        <a:lstStyle/>
        <a:p>
          <a:endParaRPr lang="en-ZA"/>
        </a:p>
      </dgm:t>
    </dgm:pt>
    <dgm:pt modelId="{F9A883D3-FB4D-40E9-9D60-71C99CC15255}" type="sibTrans" cxnId="{BE03E0B3-274B-4F71-91B9-998F7B2E0B7C}">
      <dgm:prSet/>
      <dgm:spPr/>
      <dgm:t>
        <a:bodyPr/>
        <a:lstStyle/>
        <a:p>
          <a:endParaRPr lang="en-ZA"/>
        </a:p>
      </dgm:t>
    </dgm:pt>
    <dgm:pt modelId="{5DCFF158-0FBB-4012-9FD7-D9BDD2C518BC}">
      <dgm:prSet phldrT="[Text]" custT="1"/>
      <dgm:spPr/>
      <dgm:t>
        <a:bodyPr/>
        <a:lstStyle/>
        <a:p>
          <a:r>
            <a:rPr lang="en-ZA" sz="1600" dirty="0" smtClean="0"/>
            <a:t>Grade 8-12, must be 4 members and a registration fee of R120.</a:t>
          </a:r>
          <a:endParaRPr lang="en-ZA" sz="1600" dirty="0"/>
        </a:p>
      </dgm:t>
    </dgm:pt>
    <dgm:pt modelId="{64708C9A-3D4F-462B-8D07-DB2CF93B6809}" type="parTrans" cxnId="{B6874E5B-0EF5-4534-AA54-6AB17D59B03E}">
      <dgm:prSet/>
      <dgm:spPr/>
      <dgm:t>
        <a:bodyPr/>
        <a:lstStyle/>
        <a:p>
          <a:endParaRPr lang="en-ZA"/>
        </a:p>
      </dgm:t>
    </dgm:pt>
    <dgm:pt modelId="{9B07BAC2-6E7A-4F77-9753-18BB6D94CE52}" type="sibTrans" cxnId="{B6874E5B-0EF5-4534-AA54-6AB17D59B03E}">
      <dgm:prSet/>
      <dgm:spPr/>
      <dgm:t>
        <a:bodyPr/>
        <a:lstStyle/>
        <a:p>
          <a:endParaRPr lang="en-ZA"/>
        </a:p>
      </dgm:t>
    </dgm:pt>
    <dgm:pt modelId="{36208818-DB24-4A4D-BDC6-08280DB428A2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ZA" sz="1200" dirty="0" smtClean="0"/>
            <a:t>Universities</a:t>
          </a:r>
          <a:endParaRPr lang="en-ZA" sz="1200" dirty="0"/>
        </a:p>
      </dgm:t>
    </dgm:pt>
    <dgm:pt modelId="{146382F1-EC32-4E85-A477-15A7B3F32453}" type="parTrans" cxnId="{D4DA444B-F572-4B6E-9A7D-FD7E8E31ED99}">
      <dgm:prSet/>
      <dgm:spPr/>
      <dgm:t>
        <a:bodyPr/>
        <a:lstStyle/>
        <a:p>
          <a:endParaRPr lang="en-ZA"/>
        </a:p>
      </dgm:t>
    </dgm:pt>
    <dgm:pt modelId="{8914ADDB-E989-4AD3-B4AF-9073337F41B2}" type="sibTrans" cxnId="{D4DA444B-F572-4B6E-9A7D-FD7E8E31ED99}">
      <dgm:prSet/>
      <dgm:spPr/>
      <dgm:t>
        <a:bodyPr/>
        <a:lstStyle/>
        <a:p>
          <a:endParaRPr lang="en-ZA"/>
        </a:p>
      </dgm:t>
    </dgm:pt>
    <dgm:pt modelId="{755ECF6A-8B01-4C4A-9ECC-7FEA29CEAB78}">
      <dgm:prSet phldrT="[Text]" custT="1"/>
      <dgm:spPr/>
      <dgm:t>
        <a:bodyPr/>
        <a:lstStyle/>
        <a:p>
          <a:r>
            <a:rPr lang="en-ZA" sz="1600" dirty="0" smtClean="0"/>
            <a:t>Ages between 18+ , 2-4 members in a team and a registration fee of R150.</a:t>
          </a:r>
          <a:endParaRPr lang="en-ZA" sz="1600" dirty="0"/>
        </a:p>
      </dgm:t>
    </dgm:pt>
    <dgm:pt modelId="{EF9C1BC7-CA7E-4342-A123-3307545451E4}" type="parTrans" cxnId="{C4605164-FFA5-4333-8154-34DB832CE8E2}">
      <dgm:prSet/>
      <dgm:spPr/>
      <dgm:t>
        <a:bodyPr/>
        <a:lstStyle/>
        <a:p>
          <a:endParaRPr lang="en-ZA"/>
        </a:p>
      </dgm:t>
    </dgm:pt>
    <dgm:pt modelId="{9211040C-12C5-4420-8FE6-8666D1F85304}" type="sibTrans" cxnId="{C4605164-FFA5-4333-8154-34DB832CE8E2}">
      <dgm:prSet/>
      <dgm:spPr/>
      <dgm:t>
        <a:bodyPr/>
        <a:lstStyle/>
        <a:p>
          <a:endParaRPr lang="en-ZA"/>
        </a:p>
      </dgm:t>
    </dgm:pt>
    <dgm:pt modelId="{5FB93DED-E0CA-472A-86DA-1E6716144230}" type="pres">
      <dgm:prSet presAssocID="{32594233-F789-4BCE-AD1F-138CCF2F3E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3120B34D-5250-489A-8D7E-5820E8B66DC6}" type="pres">
      <dgm:prSet presAssocID="{C9807674-E684-4F36-A259-AF46521E1D0A}" presName="parentText" presStyleLbl="node1" presStyleIdx="0" presStyleCnt="2" custLinFactNeighborX="-412" custLinFactNeighborY="-4304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4A90D0D-E270-4778-9AC5-D20918A8E91F}" type="pres">
      <dgm:prSet presAssocID="{C9807674-E684-4F36-A259-AF46521E1D0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36B6F18-3EF7-410D-953D-892EED407AF3}" type="pres">
      <dgm:prSet presAssocID="{36208818-DB24-4A4D-BDC6-08280DB428A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545950B-5619-44DA-86E0-975FF56C1837}" type="pres">
      <dgm:prSet presAssocID="{36208818-DB24-4A4D-BDC6-08280DB428A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4DA444B-F572-4B6E-9A7D-FD7E8E31ED99}" srcId="{32594233-F789-4BCE-AD1F-138CCF2F3E39}" destId="{36208818-DB24-4A4D-BDC6-08280DB428A2}" srcOrd="1" destOrd="0" parTransId="{146382F1-EC32-4E85-A477-15A7B3F32453}" sibTransId="{8914ADDB-E989-4AD3-B4AF-9073337F41B2}"/>
    <dgm:cxn modelId="{BE03E0B3-274B-4F71-91B9-998F7B2E0B7C}" srcId="{32594233-F789-4BCE-AD1F-138CCF2F3E39}" destId="{C9807674-E684-4F36-A259-AF46521E1D0A}" srcOrd="0" destOrd="0" parTransId="{F57D5874-9239-47FF-8E4F-6F1C858F9E53}" sibTransId="{F9A883D3-FB4D-40E9-9D60-71C99CC15255}"/>
    <dgm:cxn modelId="{A92D94BC-C493-4B38-998F-BA2716E08B38}" type="presOf" srcId="{32594233-F789-4BCE-AD1F-138CCF2F3E39}" destId="{5FB93DED-E0CA-472A-86DA-1E6716144230}" srcOrd="0" destOrd="0" presId="urn:microsoft.com/office/officeart/2005/8/layout/vList2"/>
    <dgm:cxn modelId="{9866BEF1-B023-4CC8-95DB-DC75727013CC}" type="presOf" srcId="{36208818-DB24-4A4D-BDC6-08280DB428A2}" destId="{236B6F18-3EF7-410D-953D-892EED407AF3}" srcOrd="0" destOrd="0" presId="urn:microsoft.com/office/officeart/2005/8/layout/vList2"/>
    <dgm:cxn modelId="{C4605164-FFA5-4333-8154-34DB832CE8E2}" srcId="{36208818-DB24-4A4D-BDC6-08280DB428A2}" destId="{755ECF6A-8B01-4C4A-9ECC-7FEA29CEAB78}" srcOrd="0" destOrd="0" parTransId="{EF9C1BC7-CA7E-4342-A123-3307545451E4}" sibTransId="{9211040C-12C5-4420-8FE6-8666D1F85304}"/>
    <dgm:cxn modelId="{44D76463-11C5-4B42-A960-1C0CC22F4F45}" type="presOf" srcId="{5DCFF158-0FBB-4012-9FD7-D9BDD2C518BC}" destId="{84A90D0D-E270-4778-9AC5-D20918A8E91F}" srcOrd="0" destOrd="0" presId="urn:microsoft.com/office/officeart/2005/8/layout/vList2"/>
    <dgm:cxn modelId="{B39853D6-4D35-4642-AF19-9DDFC43363BE}" type="presOf" srcId="{C9807674-E684-4F36-A259-AF46521E1D0A}" destId="{3120B34D-5250-489A-8D7E-5820E8B66DC6}" srcOrd="0" destOrd="0" presId="urn:microsoft.com/office/officeart/2005/8/layout/vList2"/>
    <dgm:cxn modelId="{B6874E5B-0EF5-4534-AA54-6AB17D59B03E}" srcId="{C9807674-E684-4F36-A259-AF46521E1D0A}" destId="{5DCFF158-0FBB-4012-9FD7-D9BDD2C518BC}" srcOrd="0" destOrd="0" parTransId="{64708C9A-3D4F-462B-8D07-DB2CF93B6809}" sibTransId="{9B07BAC2-6E7A-4F77-9753-18BB6D94CE52}"/>
    <dgm:cxn modelId="{31ADA239-B54B-4A64-9FA4-8D4816179D9B}" type="presOf" srcId="{755ECF6A-8B01-4C4A-9ECC-7FEA29CEAB78}" destId="{B545950B-5619-44DA-86E0-975FF56C1837}" srcOrd="0" destOrd="0" presId="urn:microsoft.com/office/officeart/2005/8/layout/vList2"/>
    <dgm:cxn modelId="{1E9E93FF-B207-4F27-AB49-C93BCE9FC18C}" type="presParOf" srcId="{5FB93DED-E0CA-472A-86DA-1E6716144230}" destId="{3120B34D-5250-489A-8D7E-5820E8B66DC6}" srcOrd="0" destOrd="0" presId="urn:microsoft.com/office/officeart/2005/8/layout/vList2"/>
    <dgm:cxn modelId="{6CA57EE4-EFA3-4779-8C23-DEEB577264AC}" type="presParOf" srcId="{5FB93DED-E0CA-472A-86DA-1E6716144230}" destId="{84A90D0D-E270-4778-9AC5-D20918A8E91F}" srcOrd="1" destOrd="0" presId="urn:microsoft.com/office/officeart/2005/8/layout/vList2"/>
    <dgm:cxn modelId="{E853C842-6774-4FCB-95FE-B1FC7D9168D8}" type="presParOf" srcId="{5FB93DED-E0CA-472A-86DA-1E6716144230}" destId="{236B6F18-3EF7-410D-953D-892EED407AF3}" srcOrd="2" destOrd="0" presId="urn:microsoft.com/office/officeart/2005/8/layout/vList2"/>
    <dgm:cxn modelId="{CD29CF54-B80E-4EA6-A53F-52E767081E68}" type="presParOf" srcId="{5FB93DED-E0CA-472A-86DA-1E6716144230}" destId="{B545950B-5619-44DA-86E0-975FF56C183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7E1C94-438C-4FE8-8857-006271CFA1F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053EF25-C2E7-4F92-AA8C-E8445E5039DA}">
      <dgm:prSet phldrT="[Text]" custT="1"/>
      <dgm:spPr/>
      <dgm:t>
        <a:bodyPr/>
        <a:lstStyle/>
        <a:p>
          <a:r>
            <a:rPr lang="en-ZA" sz="1400" dirty="0" smtClean="0"/>
            <a:t>‘Ghost’ trading platform </a:t>
          </a:r>
          <a:endParaRPr lang="en-ZA" sz="1400" dirty="0"/>
        </a:p>
      </dgm:t>
    </dgm:pt>
    <dgm:pt modelId="{BC67AB05-D016-45AB-A2B8-E9F80FAF311D}" type="parTrans" cxnId="{CE56C847-A1C1-458C-8C6A-A17AECE59423}">
      <dgm:prSet/>
      <dgm:spPr/>
      <dgm:t>
        <a:bodyPr/>
        <a:lstStyle/>
        <a:p>
          <a:endParaRPr lang="en-ZA"/>
        </a:p>
      </dgm:t>
    </dgm:pt>
    <dgm:pt modelId="{A5C44EAF-4CEB-4E99-B3A1-7D61284157FA}" type="sibTrans" cxnId="{CE56C847-A1C1-458C-8C6A-A17AECE59423}">
      <dgm:prSet/>
      <dgm:spPr/>
      <dgm:t>
        <a:bodyPr/>
        <a:lstStyle/>
        <a:p>
          <a:endParaRPr lang="en-ZA"/>
        </a:p>
      </dgm:t>
    </dgm:pt>
    <dgm:pt modelId="{6043E388-AC83-4B2D-8873-895B4B75335C}" type="pres">
      <dgm:prSet presAssocID="{407E1C94-438C-4FE8-8857-006271CFA1FC}" presName="compositeShape" presStyleCnt="0">
        <dgm:presLayoutVars>
          <dgm:chMax val="7"/>
          <dgm:dir/>
          <dgm:resizeHandles val="exact"/>
        </dgm:presLayoutVars>
      </dgm:prSet>
      <dgm:spPr/>
    </dgm:pt>
    <dgm:pt modelId="{BFBB72BB-5362-4C8B-ABC7-DC6A15AB8CC0}" type="pres">
      <dgm:prSet presAssocID="{5053EF25-C2E7-4F92-AA8C-E8445E5039DA}" presName="circ1TxSh" presStyleLbl="vennNode1" presStyleIdx="0" presStyleCnt="1" custScaleY="90921" custLinFactNeighborX="-6432" custLinFactNeighborY="22256"/>
      <dgm:spPr/>
      <dgm:t>
        <a:bodyPr/>
        <a:lstStyle/>
        <a:p>
          <a:endParaRPr lang="en-ZA"/>
        </a:p>
      </dgm:t>
    </dgm:pt>
  </dgm:ptLst>
  <dgm:cxnLst>
    <dgm:cxn modelId="{CE56C847-A1C1-458C-8C6A-A17AECE59423}" srcId="{407E1C94-438C-4FE8-8857-006271CFA1FC}" destId="{5053EF25-C2E7-4F92-AA8C-E8445E5039DA}" srcOrd="0" destOrd="0" parTransId="{BC67AB05-D016-45AB-A2B8-E9F80FAF311D}" sibTransId="{A5C44EAF-4CEB-4E99-B3A1-7D61284157FA}"/>
    <dgm:cxn modelId="{E3C5ECFD-1DA1-413F-A804-94AB0C197EA8}" type="presOf" srcId="{407E1C94-438C-4FE8-8857-006271CFA1FC}" destId="{6043E388-AC83-4B2D-8873-895B4B75335C}" srcOrd="0" destOrd="0" presId="urn:microsoft.com/office/officeart/2005/8/layout/venn1"/>
    <dgm:cxn modelId="{A7107065-621B-41D2-BB1B-3F3A3E66A970}" type="presOf" srcId="{5053EF25-C2E7-4F92-AA8C-E8445E5039DA}" destId="{BFBB72BB-5362-4C8B-ABC7-DC6A15AB8CC0}" srcOrd="0" destOrd="0" presId="urn:microsoft.com/office/officeart/2005/8/layout/venn1"/>
    <dgm:cxn modelId="{04C97DA0-F9A8-44BD-9BAE-2E917BDE3840}" type="presParOf" srcId="{6043E388-AC83-4B2D-8873-895B4B75335C}" destId="{BFBB72BB-5362-4C8B-ABC7-DC6A15AB8CC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52904-7096-4160-A9D5-B7B838D9D26F}">
      <dsp:nvSpPr>
        <dsp:cNvPr id="0" name=""/>
        <dsp:cNvSpPr/>
      </dsp:nvSpPr>
      <dsp:spPr>
        <a:xfrm>
          <a:off x="0" y="0"/>
          <a:ext cx="1358384" cy="1358364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Enhance financial literacy of SA youth </a:t>
          </a:r>
          <a:endParaRPr lang="en-ZA" sz="1200" kern="1200" dirty="0"/>
        </a:p>
      </dsp:txBody>
      <dsp:txXfrm>
        <a:off x="198931" y="198928"/>
        <a:ext cx="960522" cy="960508"/>
      </dsp:txXfrm>
    </dsp:sp>
    <dsp:sp modelId="{CCEACBD7-1ECB-4997-B69D-6F96BD9F6BB6}">
      <dsp:nvSpPr>
        <dsp:cNvPr id="0" name=""/>
        <dsp:cNvSpPr/>
      </dsp:nvSpPr>
      <dsp:spPr>
        <a:xfrm>
          <a:off x="448971" y="917500"/>
          <a:ext cx="1795458" cy="1346818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Enhance SA youth’s understanding of securities market and its role</a:t>
          </a:r>
          <a:endParaRPr lang="en-ZA" sz="1200" kern="1200" dirty="0"/>
        </a:p>
      </dsp:txBody>
      <dsp:txXfrm>
        <a:off x="711910" y="1114737"/>
        <a:ext cx="1269580" cy="952344"/>
      </dsp:txXfrm>
    </dsp:sp>
    <dsp:sp modelId="{0BBC21C2-2E7C-4754-BF9B-1148C8299492}">
      <dsp:nvSpPr>
        <dsp:cNvPr id="0" name=""/>
        <dsp:cNvSpPr/>
      </dsp:nvSpPr>
      <dsp:spPr>
        <a:xfrm>
          <a:off x="1602171" y="0"/>
          <a:ext cx="1358384" cy="1358364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Equip SA youth with financial &amp; entrepreneurial skills</a:t>
          </a:r>
          <a:endParaRPr lang="en-ZA" sz="1200" kern="1200" dirty="0"/>
        </a:p>
      </dsp:txBody>
      <dsp:txXfrm>
        <a:off x="1801102" y="198928"/>
        <a:ext cx="960522" cy="960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90F9B-8207-44F6-AF22-BC9A514D1F56}">
      <dsp:nvSpPr>
        <dsp:cNvPr id="0" name=""/>
        <dsp:cNvSpPr/>
      </dsp:nvSpPr>
      <dsp:spPr>
        <a:xfrm>
          <a:off x="2477" y="354044"/>
          <a:ext cx="1069864" cy="4173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Low volatility</a:t>
          </a:r>
          <a:endParaRPr lang="en-ZA" sz="1200" kern="1200" dirty="0"/>
        </a:p>
      </dsp:txBody>
      <dsp:txXfrm>
        <a:off x="12255" y="363822"/>
        <a:ext cx="1050308" cy="407530"/>
      </dsp:txXfrm>
    </dsp:sp>
    <dsp:sp modelId="{8C38D607-931E-4C38-95B1-161B4831AED0}">
      <dsp:nvSpPr>
        <dsp:cNvPr id="0" name=""/>
        <dsp:cNvSpPr/>
      </dsp:nvSpPr>
      <dsp:spPr>
        <a:xfrm>
          <a:off x="5" y="880502"/>
          <a:ext cx="1069864" cy="343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Income</a:t>
          </a:r>
          <a:endParaRPr lang="en-ZA" sz="1200" kern="1200" dirty="0"/>
        </a:p>
      </dsp:txBody>
      <dsp:txXfrm>
        <a:off x="5" y="880502"/>
        <a:ext cx="753425" cy="343411"/>
      </dsp:txXfrm>
    </dsp:sp>
    <dsp:sp modelId="{01F3AE1C-5AE9-4418-AA61-1554009BCEDA}">
      <dsp:nvSpPr>
        <dsp:cNvPr id="0" name=""/>
        <dsp:cNvSpPr/>
      </dsp:nvSpPr>
      <dsp:spPr>
        <a:xfrm>
          <a:off x="786167" y="1016562"/>
          <a:ext cx="374452" cy="37445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39827-4342-4C12-A477-85C6D17ED725}">
      <dsp:nvSpPr>
        <dsp:cNvPr id="0" name=""/>
        <dsp:cNvSpPr/>
      </dsp:nvSpPr>
      <dsp:spPr>
        <a:xfrm>
          <a:off x="1253388" y="353080"/>
          <a:ext cx="1069864" cy="4211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Medium volatility</a:t>
          </a:r>
          <a:endParaRPr lang="en-ZA" sz="1200" kern="1200" dirty="0"/>
        </a:p>
      </dsp:txBody>
      <dsp:txXfrm>
        <a:off x="1263256" y="362948"/>
        <a:ext cx="1050128" cy="411298"/>
      </dsp:txXfrm>
    </dsp:sp>
    <dsp:sp modelId="{2412EFC3-C902-4FC4-9F39-7944EDA5E9CD}">
      <dsp:nvSpPr>
        <dsp:cNvPr id="0" name=""/>
        <dsp:cNvSpPr/>
      </dsp:nvSpPr>
      <dsp:spPr>
        <a:xfrm>
          <a:off x="1271501" y="889166"/>
          <a:ext cx="1069864" cy="343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Equity</a:t>
          </a:r>
          <a:endParaRPr lang="en-ZA" sz="1200" kern="1200" dirty="0"/>
        </a:p>
      </dsp:txBody>
      <dsp:txXfrm>
        <a:off x="1271501" y="889166"/>
        <a:ext cx="753425" cy="343411"/>
      </dsp:txXfrm>
    </dsp:sp>
    <dsp:sp modelId="{9FE2B7C1-9E1E-4FCC-ACB2-A1BE707839F3}">
      <dsp:nvSpPr>
        <dsp:cNvPr id="0" name=""/>
        <dsp:cNvSpPr/>
      </dsp:nvSpPr>
      <dsp:spPr>
        <a:xfrm>
          <a:off x="2037078" y="1017526"/>
          <a:ext cx="374452" cy="3744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3000" r="-73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C4BA2-9BCE-44F6-99EF-4B52B612C42E}">
      <dsp:nvSpPr>
        <dsp:cNvPr id="0" name=""/>
        <dsp:cNvSpPr/>
      </dsp:nvSpPr>
      <dsp:spPr>
        <a:xfrm>
          <a:off x="2504299" y="360000"/>
          <a:ext cx="1069864" cy="3934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200" kern="1200" dirty="0" smtClean="0"/>
            <a:t>High volatility</a:t>
          </a:r>
          <a:endParaRPr lang="en-ZA" sz="1200" kern="1200" dirty="0"/>
        </a:p>
      </dsp:txBody>
      <dsp:txXfrm>
        <a:off x="2513519" y="369220"/>
        <a:ext cx="1051424" cy="384265"/>
      </dsp:txXfrm>
    </dsp:sp>
    <dsp:sp modelId="{54053133-35E4-4ECD-A35B-9931ADB1D77C}">
      <dsp:nvSpPr>
        <dsp:cNvPr id="0" name=""/>
        <dsp:cNvSpPr/>
      </dsp:nvSpPr>
      <dsp:spPr>
        <a:xfrm>
          <a:off x="2543007" y="882246"/>
          <a:ext cx="1069864" cy="343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Speculator</a:t>
          </a:r>
          <a:endParaRPr lang="en-ZA" sz="1200" kern="1200" dirty="0"/>
        </a:p>
      </dsp:txBody>
      <dsp:txXfrm>
        <a:off x="2543007" y="882246"/>
        <a:ext cx="753425" cy="343411"/>
      </dsp:txXfrm>
    </dsp:sp>
    <dsp:sp modelId="{9C0F9239-06CC-47B7-9FFD-CFDDEBD49DF9}">
      <dsp:nvSpPr>
        <dsp:cNvPr id="0" name=""/>
        <dsp:cNvSpPr/>
      </dsp:nvSpPr>
      <dsp:spPr>
        <a:xfrm>
          <a:off x="3287990" y="1010606"/>
          <a:ext cx="374452" cy="37445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0B34D-5250-489A-8D7E-5820E8B66DC6}">
      <dsp:nvSpPr>
        <dsp:cNvPr id="0" name=""/>
        <dsp:cNvSpPr/>
      </dsp:nvSpPr>
      <dsp:spPr>
        <a:xfrm>
          <a:off x="0" y="0"/>
          <a:ext cx="3672408" cy="318239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Schools</a:t>
          </a:r>
          <a:endParaRPr lang="en-ZA" sz="1200" kern="1200" dirty="0"/>
        </a:p>
      </dsp:txBody>
      <dsp:txXfrm>
        <a:off x="15535" y="15535"/>
        <a:ext cx="3641338" cy="287169"/>
      </dsp:txXfrm>
    </dsp:sp>
    <dsp:sp modelId="{84A90D0D-E270-4778-9AC5-D20918A8E91F}">
      <dsp:nvSpPr>
        <dsp:cNvPr id="0" name=""/>
        <dsp:cNvSpPr/>
      </dsp:nvSpPr>
      <dsp:spPr>
        <a:xfrm>
          <a:off x="0" y="335432"/>
          <a:ext cx="3672408" cy="49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9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1600" kern="1200" dirty="0" smtClean="0"/>
            <a:t>Grade 8-12, must be 4 members and a registration fee of R120.</a:t>
          </a:r>
          <a:endParaRPr lang="en-ZA" sz="1600" kern="1200" dirty="0"/>
        </a:p>
      </dsp:txBody>
      <dsp:txXfrm>
        <a:off x="0" y="335432"/>
        <a:ext cx="3672408" cy="492660"/>
      </dsp:txXfrm>
    </dsp:sp>
    <dsp:sp modelId="{236B6F18-3EF7-410D-953D-892EED407AF3}">
      <dsp:nvSpPr>
        <dsp:cNvPr id="0" name=""/>
        <dsp:cNvSpPr/>
      </dsp:nvSpPr>
      <dsp:spPr>
        <a:xfrm>
          <a:off x="0" y="828092"/>
          <a:ext cx="3672408" cy="318239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Universities</a:t>
          </a:r>
          <a:endParaRPr lang="en-ZA" sz="1200" kern="1200" dirty="0"/>
        </a:p>
      </dsp:txBody>
      <dsp:txXfrm>
        <a:off x="15535" y="843627"/>
        <a:ext cx="3641338" cy="287169"/>
      </dsp:txXfrm>
    </dsp:sp>
    <dsp:sp modelId="{B545950B-5619-44DA-86E0-975FF56C1837}">
      <dsp:nvSpPr>
        <dsp:cNvPr id="0" name=""/>
        <dsp:cNvSpPr/>
      </dsp:nvSpPr>
      <dsp:spPr>
        <a:xfrm>
          <a:off x="0" y="1146332"/>
          <a:ext cx="3672408" cy="492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9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ZA" sz="1600" kern="1200" dirty="0" smtClean="0"/>
            <a:t>Ages between 18+ , 2-4 members in a team and a registration fee of R150.</a:t>
          </a:r>
          <a:endParaRPr lang="en-ZA" sz="1600" kern="1200" dirty="0"/>
        </a:p>
      </dsp:txBody>
      <dsp:txXfrm>
        <a:off x="0" y="1146332"/>
        <a:ext cx="3672408" cy="4926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B72BB-5362-4C8B-ABC7-DC6A15AB8CC0}">
      <dsp:nvSpPr>
        <dsp:cNvPr id="0" name=""/>
        <dsp:cNvSpPr/>
      </dsp:nvSpPr>
      <dsp:spPr>
        <a:xfrm>
          <a:off x="0" y="114424"/>
          <a:ext cx="1224135" cy="11129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kern="1200" dirty="0" smtClean="0"/>
            <a:t>‘Ghost’ trading platform </a:t>
          </a:r>
          <a:endParaRPr lang="en-ZA" sz="1400" kern="1200" dirty="0"/>
        </a:p>
      </dsp:txBody>
      <dsp:txXfrm>
        <a:off x="179270" y="277418"/>
        <a:ext cx="865595" cy="787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DB2443-F66C-4B1D-8A10-D4FC6C499746}" type="datetimeFigureOut">
              <a:rPr lang="en-ZA"/>
              <a:pPr>
                <a:defRPr/>
              </a:pPr>
              <a:t>2017/11/09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8786D2-C685-431B-8839-E05F5D008DF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2330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B811719-3807-45C9-B860-BE71E918B4A5}" type="slidenum">
              <a:rPr lang="en-GB" altLang="en-US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786D2-C685-431B-8839-E05F5D008DFB}" type="slidenum">
              <a:rPr lang="en-ZA" smtClean="0"/>
              <a:pPr>
                <a:defRPr/>
              </a:pPr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883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4DE9-A8BC-4984-A8A3-F806522F0D19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1225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Creating an enabling environment</a:t>
            </a:r>
            <a:r>
              <a:rPr lang="en-ZA" baseline="0" dirty="0" smtClean="0"/>
              <a:t> might be good but </a:t>
            </a:r>
            <a:r>
              <a:rPr lang="en-ZA" baseline="0" dirty="0" err="1" smtClean="0"/>
              <a:t>socia</a:t>
            </a:r>
            <a:r>
              <a:rPr lang="en-ZA" baseline="0" dirty="0" smtClean="0"/>
              <a:t>-economic circumstances might create barriers to Investing:</a:t>
            </a:r>
          </a:p>
          <a:p>
            <a:endParaRPr lang="en-ZA" baseline="0" dirty="0" smtClean="0"/>
          </a:p>
          <a:p>
            <a:r>
              <a:rPr lang="en-ZA" baseline="0" dirty="0" smtClean="0"/>
              <a:t>Overall policy, market and welfare context.</a:t>
            </a:r>
          </a:p>
          <a:p>
            <a:pPr marL="228600" indent="-228600">
              <a:buAutoNum type="arabicPeriod"/>
            </a:pPr>
            <a:r>
              <a:rPr lang="en-ZA" baseline="0" dirty="0" smtClean="0"/>
              <a:t>Debt levels</a:t>
            </a:r>
          </a:p>
          <a:p>
            <a:pPr marL="228600" indent="-228600">
              <a:buAutoNum type="arabicPeriod"/>
            </a:pPr>
            <a:r>
              <a:rPr lang="en-ZA" baseline="0" dirty="0" smtClean="0"/>
              <a:t>Long term investment strategies</a:t>
            </a:r>
          </a:p>
          <a:p>
            <a:pPr marL="228600" indent="-228600">
              <a:buAutoNum type="arabicPeriod"/>
            </a:pPr>
            <a:r>
              <a:rPr lang="en-ZA" baseline="0" dirty="0" smtClean="0"/>
              <a:t>Poverty</a:t>
            </a:r>
          </a:p>
          <a:p>
            <a:pPr marL="228600" indent="-228600">
              <a:buAutoNum type="arabicPeriod"/>
            </a:pPr>
            <a:r>
              <a:rPr lang="en-ZA" baseline="0" dirty="0" smtClean="0"/>
              <a:t>Lack of suitable products</a:t>
            </a:r>
          </a:p>
          <a:p>
            <a:pPr marL="228600" indent="-228600">
              <a:buAutoNum type="arabicPeriod"/>
            </a:pPr>
            <a:r>
              <a:rPr lang="en-ZA" baseline="0" dirty="0" smtClean="0"/>
              <a:t>Informal savings clubs chosen over regulated investments</a:t>
            </a:r>
          </a:p>
          <a:p>
            <a:pPr marL="228600" indent="-228600">
              <a:buAutoNum type="arabicPeriod"/>
            </a:pPr>
            <a:endParaRPr lang="en-ZA" baseline="0" dirty="0" smtClean="0"/>
          </a:p>
          <a:p>
            <a:pPr marL="0" indent="0">
              <a:buNone/>
            </a:pPr>
            <a:r>
              <a:rPr lang="en-ZA" baseline="0" dirty="0" smtClean="0"/>
              <a:t>Stuff that cant fit on the slide:</a:t>
            </a:r>
          </a:p>
          <a:p>
            <a:pPr marL="812800" lvl="1" indent="-342900"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lang="en-ZA" sz="2400" b="1" dirty="0" smtClean="0">
                <a:solidFill>
                  <a:srgbClr val="002060"/>
                </a:solidFill>
                <a:cs typeface="Calibri"/>
              </a:rPr>
              <a:t>Financial literacy levels</a:t>
            </a:r>
          </a:p>
          <a:p>
            <a:pPr marL="812800" lvl="1" indent="-342900"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lang="en-ZA" sz="2400" b="1" dirty="0" smtClean="0">
                <a:solidFill>
                  <a:srgbClr val="002060"/>
                </a:solidFill>
                <a:cs typeface="Calibri"/>
              </a:rPr>
              <a:t>Consumer confidence</a:t>
            </a:r>
          </a:p>
          <a:p>
            <a:pPr marL="812800" lvl="1" indent="-342900"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lang="en-ZA" sz="2400" b="1" dirty="0" smtClean="0">
                <a:solidFill>
                  <a:srgbClr val="002060"/>
                </a:solidFill>
                <a:cs typeface="Calibri"/>
              </a:rPr>
              <a:t>Fintech </a:t>
            </a:r>
          </a:p>
          <a:p>
            <a:pPr marL="812800" lvl="1" indent="-342900"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lang="en-ZA" sz="2400" dirty="0" smtClean="0">
                <a:solidFill>
                  <a:schemeClr val="tx1"/>
                </a:solidFill>
                <a:cs typeface="Calibri"/>
              </a:rPr>
              <a:t>Personal Economic situation</a:t>
            </a:r>
          </a:p>
          <a:p>
            <a:pPr marL="812800" lvl="1" indent="-342900"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lang="en-ZA" sz="2400" dirty="0" smtClean="0">
                <a:solidFill>
                  <a:schemeClr val="tx1"/>
                </a:solidFill>
                <a:cs typeface="Calibri"/>
              </a:rPr>
              <a:t>Complex financial products</a:t>
            </a:r>
          </a:p>
          <a:p>
            <a:pPr marL="812800" lvl="1" indent="-342900"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lang="en-ZA" sz="2400" dirty="0" smtClean="0">
                <a:solidFill>
                  <a:schemeClr val="tx1"/>
                </a:solidFill>
                <a:cs typeface="Calibri"/>
              </a:rPr>
              <a:t>Consumer vs Industry change</a:t>
            </a:r>
          </a:p>
          <a:p>
            <a:pPr marL="228600" indent="-228600">
              <a:buAutoNum type="arabicPeriod"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786D2-C685-431B-8839-E05F5D008DFB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605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786D2-C685-431B-8839-E05F5D008DFB}" type="slidenum">
              <a:rPr lang="en-ZA" smtClean="0"/>
              <a:pPr>
                <a:defRPr/>
              </a:pPr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309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6F9AE4-80E2-4D62-8EAE-281A970A2809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2207360"/>
            <a:ext cx="7772400" cy="7635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03982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9453-35C1-41E8-A981-49852A92D5E5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FC9D-B295-4912-9F27-8D19D89E4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389625" y="6483100"/>
            <a:ext cx="754375" cy="374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86817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93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28C0-F516-4DE8-84CA-152E7A2FFAB1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F535-1943-4B00-8077-C4234D47E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8DF5-ABBD-4731-938D-7DDA9119B8E7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B83F-35C4-4552-8E46-24CDB955C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3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DCCC-7208-409A-B0AC-DDBC8B27D5AC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8D97-E934-46D4-8613-F10C6FFA1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yolisa.ncwana\Desktop\Presentation\IMG_4378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0"/>
            <a:ext cx="1062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-82550" y="0"/>
            <a:ext cx="922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altLang="en-US" smtClean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724525" y="0"/>
            <a:ext cx="3419475" cy="6858000"/>
          </a:xfrm>
          <a:prstGeom prst="rect">
            <a:avLst/>
          </a:prstGeom>
          <a:solidFill>
            <a:schemeClr val="accent2">
              <a:lumMod val="75000"/>
              <a:alpha val="93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565" y="0"/>
            <a:ext cx="900000" cy="166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4570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yolisa.ncwana\Desktop\Presentation\IMG_4378 -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0"/>
            <a:ext cx="10620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5"/>
          <p:cNvSpPr>
            <a:spLocks noChangeArrowheads="1"/>
          </p:cNvSpPr>
          <p:nvPr userDrawn="1"/>
        </p:nvSpPr>
        <p:spPr bwMode="auto">
          <a:xfrm>
            <a:off x="-82550" y="0"/>
            <a:ext cx="9226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altLang="en-US" smtClean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724525" y="0"/>
            <a:ext cx="3419475" cy="6858000"/>
          </a:xfrm>
          <a:prstGeom prst="rect">
            <a:avLst/>
          </a:prstGeom>
          <a:solidFill>
            <a:schemeClr val="accent2">
              <a:lumMod val="75000"/>
              <a:alpha val="93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latin typeface="+mn-lt"/>
              <a:cs typeface="+mn-cs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565" y="0"/>
            <a:ext cx="900000" cy="166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650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527605"/>
            <a:ext cx="8229600" cy="61082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74" y="1443835"/>
            <a:ext cx="7482545" cy="458115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4C592-BB0A-4E88-BED8-747621652415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5B5A-80B3-4047-8029-6F5D0609A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1" y="-1"/>
            <a:ext cx="886816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34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110D7-96BE-4537-91BC-0ADBF973434A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82AC-FE8F-479B-A2E2-5DCAF5339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2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CB0D2-4FE0-4188-B8DD-9C270444F727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0EF1D-88BA-4623-AC8D-32476DEC5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1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37C6-761F-4E97-A860-C9202AAE9CE5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C6B7-BF07-4FEA-BA2A-F9108C098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4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6010" y="527605"/>
            <a:ext cx="6244435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1" y="1596540"/>
            <a:ext cx="3817624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1" y="2226403"/>
            <a:ext cx="3817624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596540"/>
            <a:ext cx="397033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226403"/>
            <a:ext cx="3970330" cy="303505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43C7-0245-4A98-B470-5A586F4AC511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7674-EADA-4972-9598-7C7004F1B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5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7AB3-D1FE-460D-B801-3B3E187A4D93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137C-8381-4081-9603-107942249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96CC-AF4C-4A72-9D85-97F7E5835B43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6467-1AEE-42D2-9AC1-DB1A0832B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2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DCB0-7BC4-4524-A358-624CBA1DA705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74EC-3A7F-4761-B4F7-067704858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0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24E04-5D90-4225-AF0D-30E6B90452DD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308CFD-4189-4FB5-9389-E63BABFC8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465630" y="6613606"/>
            <a:ext cx="60167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2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28.png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b.co.za/" TargetMode="External"/><Relationship Id="rId2" Type="http://schemas.openxmlformats.org/officeDocument/2006/relationships/hyperlink" Target="mailto:Lyndwill.Clarke@fsb.co.z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880100" y="620713"/>
            <a:ext cx="3263900" cy="2493962"/>
          </a:xfrm>
        </p:spPr>
        <p:txBody>
          <a:bodyPr/>
          <a:lstStyle/>
          <a:p>
            <a:r>
              <a:rPr lang="en-ZA" sz="2400" dirty="0"/>
              <a:t/>
            </a:r>
            <a:br>
              <a:rPr lang="en-ZA" sz="2400" dirty="0"/>
            </a:br>
            <a:r>
              <a:rPr lang="en-ZA" sz="2400" dirty="0"/>
              <a:t> </a:t>
            </a:r>
            <a:r>
              <a:rPr lang="en-ZA" sz="3200" b="1" dirty="0"/>
              <a:t>Supporting safe investment through financial education </a:t>
            </a:r>
            <a:r>
              <a:rPr lang="en-ZA" sz="2400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en-ZA" sz="2400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en-ZA" sz="2400" dirty="0">
              <a:cs typeface="Calibri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5735637" y="4345230"/>
            <a:ext cx="3408363" cy="21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en-ZA" sz="1800" dirty="0" smtClean="0"/>
              <a:t>OECD/RBI</a:t>
            </a:r>
            <a:endParaRPr lang="en-ZA" sz="1800" dirty="0"/>
          </a:p>
          <a:p>
            <a:pPr algn="ctr">
              <a:buNone/>
            </a:pPr>
            <a:r>
              <a:rPr lang="en-ZA" sz="1800" dirty="0" smtClean="0"/>
              <a:t>High-level </a:t>
            </a:r>
            <a:r>
              <a:rPr lang="en-ZA" sz="1800" dirty="0"/>
              <a:t>Global Symposium </a:t>
            </a:r>
          </a:p>
          <a:p>
            <a:pPr algn="ctr">
              <a:buNone/>
            </a:pPr>
            <a:r>
              <a:rPr lang="en-ZA" sz="1800" b="1" dirty="0"/>
              <a:t>Implementing effective financial literacy policies in a changing financial landscape </a:t>
            </a:r>
            <a:endParaRPr lang="en-ZA" sz="1800" dirty="0"/>
          </a:p>
          <a:p>
            <a:pPr algn="ctr">
              <a:buNone/>
            </a:pPr>
            <a:r>
              <a:rPr lang="en-ZA" sz="1400" b="1" dirty="0" smtClean="0">
                <a:latin typeface="Bookman Old Style" panose="02050604050505020204" pitchFamily="18" charset="0"/>
              </a:rPr>
              <a:t>9 November 2017, </a:t>
            </a:r>
          </a:p>
          <a:p>
            <a:pPr algn="ctr">
              <a:buNone/>
            </a:pPr>
            <a:r>
              <a:rPr lang="en-ZA" sz="1400" b="1" dirty="0" smtClean="0">
                <a:latin typeface="Bookman Old Style" panose="02050604050505020204" pitchFamily="18" charset="0"/>
              </a:rPr>
              <a:t>DELHI, INDIA</a:t>
            </a:r>
            <a:endParaRPr lang="en-ZA" altLang="en-US" sz="1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5895907" y="2970885"/>
            <a:ext cx="33131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algn="ctr">
              <a:lnSpc>
                <a:spcPct val="100000"/>
              </a:lnSpc>
              <a:buNone/>
            </a:pPr>
            <a:r>
              <a:rPr lang="en-ZA" sz="1800" b="1" spc="-75" dirty="0" smtClean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lang="en-ZA" sz="1800" b="1" spc="0" dirty="0" smtClean="0">
                <a:solidFill>
                  <a:schemeClr val="bg1"/>
                </a:solidFill>
                <a:latin typeface="Calibri"/>
                <a:cs typeface="Calibri"/>
              </a:rPr>
              <a:t>yndw</a:t>
            </a:r>
            <a:r>
              <a:rPr lang="en-ZA" sz="1800" b="1" spc="-10" dirty="0" smtClean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ZA" sz="1800" b="1" spc="-5" dirty="0" smtClean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lang="en-ZA" sz="1800" b="1" spc="0" dirty="0" smtClean="0">
                <a:solidFill>
                  <a:schemeClr val="bg1"/>
                </a:solidFill>
                <a:latin typeface="Calibri"/>
                <a:cs typeface="Calibri"/>
              </a:rPr>
              <a:t>l</a:t>
            </a:r>
            <a:r>
              <a:rPr lang="en-ZA" sz="1800" b="1" spc="3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sz="1800" b="1" spc="0" dirty="0" smtClean="0">
                <a:solidFill>
                  <a:schemeClr val="bg1"/>
                </a:solidFill>
                <a:latin typeface="Calibri"/>
                <a:cs typeface="Calibri"/>
              </a:rPr>
              <a:t>Cla</a:t>
            </a:r>
            <a:r>
              <a:rPr lang="en-ZA" sz="1800" b="1" spc="-10" dirty="0" smtClean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lang="en-ZA" sz="1800" b="1" spc="-75" dirty="0" smtClean="0">
                <a:solidFill>
                  <a:schemeClr val="bg1"/>
                </a:solidFill>
                <a:latin typeface="Calibri"/>
                <a:cs typeface="Calibri"/>
              </a:rPr>
              <a:t>k</a:t>
            </a:r>
            <a:r>
              <a:rPr lang="en-ZA" sz="1800" b="1" spc="-10" dirty="0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endParaRPr lang="en-ZA" sz="18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buNone/>
            </a:pPr>
            <a:r>
              <a:rPr lang="en-ZA" sz="1800" b="1" spc="-10" dirty="0" smtClean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lang="en-ZA" sz="1800" b="1" spc="0" dirty="0" smtClean="0">
                <a:solidFill>
                  <a:schemeClr val="bg1"/>
                </a:solidFill>
                <a:latin typeface="Calibri"/>
                <a:cs typeface="Calibri"/>
              </a:rPr>
              <a:t>ead:</a:t>
            </a:r>
            <a:r>
              <a:rPr lang="en-ZA" sz="1800" b="1" spc="25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ZA" sz="1800" b="1" spc="0" dirty="0" smtClean="0">
                <a:solidFill>
                  <a:schemeClr val="bg1"/>
                </a:solidFill>
                <a:latin typeface="Calibri"/>
                <a:cs typeface="Calibri"/>
              </a:rPr>
              <a:t>Consumer </a:t>
            </a:r>
            <a:r>
              <a:rPr lang="en-ZA" sz="1800" b="1" spc="-30" dirty="0" smtClean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lang="en-ZA" sz="1800" b="1" spc="0" dirty="0" smtClean="0">
                <a:solidFill>
                  <a:schemeClr val="bg1"/>
                </a:solidFill>
                <a:latin typeface="Calibri"/>
                <a:cs typeface="Calibri"/>
              </a:rPr>
              <a:t>du</a:t>
            </a:r>
            <a:r>
              <a:rPr lang="en-ZA" sz="1800" b="1" spc="-20" dirty="0" smtClean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lang="en-ZA" sz="1800" b="1" spc="-15" dirty="0" smtClean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lang="en-ZA" sz="1800" b="1" spc="0" dirty="0" smtClean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lang="en-ZA" sz="1800" b="1" spc="-10" dirty="0" smtClean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ZA" sz="1800" b="1" spc="0" dirty="0" smtClean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endParaRPr lang="en-ZA" sz="1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6876256" y="139700"/>
            <a:ext cx="1015663" cy="65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5400" b="1" dirty="0" smtClean="0">
                <a:solidFill>
                  <a:schemeClr val="bg1"/>
                </a:solidFill>
                <a:latin typeface="Arial Narrow" pitchFamily="34" charset="0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6453" y="1935099"/>
            <a:ext cx="4757547" cy="4922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6084" y="69490"/>
            <a:ext cx="7434276" cy="986259"/>
          </a:xfrm>
          <a:prstGeom prst="rect">
            <a:avLst/>
          </a:prstGeom>
        </p:spPr>
        <p:txBody>
          <a:bodyPr vert="horz" wrap="square" lIns="0" tIns="427101" rIns="0" bIns="0" rtlCol="0">
            <a:noAutofit/>
          </a:bodyPr>
          <a:lstStyle/>
          <a:p>
            <a:pPr marL="133985">
              <a:lnSpc>
                <a:spcPct val="100000"/>
              </a:lnSpc>
            </a:pPr>
            <a:r>
              <a:rPr sz="3600" b="1" dirty="0" smtClean="0">
                <a:latin typeface="Times New Roman"/>
                <a:cs typeface="Times New Roman"/>
              </a:rPr>
              <a:t>Overv</a:t>
            </a:r>
            <a:r>
              <a:rPr sz="3600" b="1" spc="-15" dirty="0" smtClean="0">
                <a:latin typeface="Times New Roman"/>
                <a:cs typeface="Times New Roman"/>
              </a:rPr>
              <a:t>i</a:t>
            </a:r>
            <a:r>
              <a:rPr sz="3600" b="1" spc="0" dirty="0" smtClean="0">
                <a:latin typeface="Times New Roman"/>
                <a:cs typeface="Times New Roman"/>
              </a:rPr>
              <a:t>ew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670" y="2054655"/>
            <a:ext cx="4581150" cy="23418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lang="en-ZA" sz="2400" spc="-35" dirty="0" smtClean="0">
                <a:latin typeface="Calibri"/>
                <a:cs typeface="Calibri"/>
              </a:rPr>
              <a:t>OECD/INFE POLICY FRAMEWORK FOR INVESTOR EDUCATION</a:t>
            </a: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endParaRPr lang="en-ZA" sz="2400" spc="-35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ZA" sz="2400" b="1" spc="-35" dirty="0" smtClean="0">
                <a:latin typeface="Calibri"/>
                <a:cs typeface="Calibri"/>
              </a:rPr>
              <a:t>An Enabling </a:t>
            </a:r>
            <a:r>
              <a:rPr lang="en-ZA" sz="2400" b="1" spc="-35" dirty="0">
                <a:latin typeface="Calibri"/>
                <a:cs typeface="Calibri"/>
              </a:rPr>
              <a:t>F</a:t>
            </a:r>
            <a:r>
              <a:rPr lang="en-ZA" sz="2400" b="1" spc="-35" dirty="0" smtClean="0">
                <a:latin typeface="Calibri"/>
                <a:cs typeface="Calibri"/>
              </a:rPr>
              <a:t>ramework </a:t>
            </a: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endParaRPr lang="en-ZA" sz="2400" b="1" spc="-35" dirty="0" smtClean="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15"/>
              </a:spcBef>
              <a:buFont typeface="Arial"/>
              <a:buChar char="•"/>
            </a:pPr>
            <a:endParaRPr sz="600" dirty="0"/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r>
              <a:rPr lang="en-ZA" sz="2400" b="1" dirty="0" smtClean="0">
                <a:latin typeface="Calibri"/>
                <a:cs typeface="Calibri"/>
              </a:rPr>
              <a:t>Delivering Investor Education</a:t>
            </a:r>
          </a:p>
          <a:p>
            <a:pPr marL="812800" lvl="1" indent="-342900">
              <a:spcBef>
                <a:spcPts val="290"/>
              </a:spcBef>
              <a:buFont typeface="Arial"/>
              <a:buChar char="•"/>
              <a:tabLst>
                <a:tab pos="354965" algn="l"/>
              </a:tabLst>
            </a:pP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3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100" dirty="0" smtClean="0"/>
              <a:t>	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08475" y="222195"/>
            <a:ext cx="5268626" cy="6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Environment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" y="3070800"/>
            <a:ext cx="3197655" cy="244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1596540"/>
            <a:ext cx="3702461" cy="283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ject 3"/>
          <p:cNvSpPr/>
          <p:nvPr/>
        </p:nvSpPr>
        <p:spPr>
          <a:xfrm>
            <a:off x="143555" y="1596540"/>
            <a:ext cx="4886561" cy="1374344"/>
          </a:xfrm>
          <a:custGeom>
            <a:avLst/>
            <a:gdLst/>
            <a:ahLst/>
            <a:cxnLst/>
            <a:rect l="l" t="t" r="r" b="b"/>
            <a:pathLst>
              <a:path w="4958969" h="1754377">
                <a:moveTo>
                  <a:pt x="0" y="1754377"/>
                </a:moveTo>
                <a:lnTo>
                  <a:pt x="4958969" y="1754377"/>
                </a:lnTo>
                <a:lnTo>
                  <a:pt x="4958969" y="0"/>
                </a:lnTo>
                <a:lnTo>
                  <a:pt x="0" y="0"/>
                </a:lnTo>
                <a:lnTo>
                  <a:pt x="0" y="175437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b="1" spc="-35" dirty="0" smtClean="0">
                <a:latin typeface="Calibri"/>
                <a:cs typeface="Calibri"/>
              </a:rPr>
              <a:t> </a:t>
            </a:r>
            <a:r>
              <a:rPr lang="en-ZA" sz="1600" b="1" spc="-35" dirty="0" smtClean="0">
                <a:latin typeface="Calibri"/>
                <a:cs typeface="Calibri"/>
              </a:rPr>
              <a:t>F</a:t>
            </a:r>
            <a:r>
              <a:rPr lang="en-ZA" sz="1600" b="1" spc="-10" dirty="0" smtClean="0">
                <a:latin typeface="Calibri"/>
                <a:cs typeface="Calibri"/>
              </a:rPr>
              <a:t>SB </a:t>
            </a:r>
            <a:r>
              <a:rPr lang="en-ZA" sz="1600" b="1" spc="-10" dirty="0">
                <a:latin typeface="Calibri"/>
                <a:cs typeface="Calibri"/>
              </a:rPr>
              <a:t>Act</a:t>
            </a:r>
            <a:r>
              <a:rPr lang="en-ZA" sz="1600" b="1" spc="-5" dirty="0">
                <a:latin typeface="Calibri"/>
                <a:cs typeface="Calibri"/>
              </a:rPr>
              <a:t> </a:t>
            </a:r>
            <a:r>
              <a:rPr lang="en-ZA" sz="1600" b="1" spc="-10" dirty="0">
                <a:latin typeface="Calibri"/>
                <a:cs typeface="Calibri"/>
              </a:rPr>
              <a:t>No. 97 of</a:t>
            </a:r>
            <a:r>
              <a:rPr lang="en-ZA" sz="1600" b="1" spc="10" dirty="0">
                <a:latin typeface="Calibri"/>
                <a:cs typeface="Calibri"/>
              </a:rPr>
              <a:t> </a:t>
            </a:r>
            <a:r>
              <a:rPr lang="en-ZA" sz="1600" b="1" spc="-10" dirty="0">
                <a:latin typeface="Calibri"/>
                <a:cs typeface="Calibri"/>
              </a:rPr>
              <a:t>1990</a:t>
            </a:r>
            <a:r>
              <a:rPr lang="en-ZA" sz="1600" spc="-5" dirty="0">
                <a:latin typeface="Calibri"/>
                <a:cs typeface="Calibri"/>
              </a:rPr>
              <a:t>,</a:t>
            </a:r>
            <a:r>
              <a:rPr lang="en-ZA" sz="1600" spc="5" dirty="0">
                <a:latin typeface="Calibri"/>
                <a:cs typeface="Calibri"/>
              </a:rPr>
              <a:t> </a:t>
            </a:r>
            <a:r>
              <a:rPr lang="en-ZA" sz="1600" dirty="0">
                <a:latin typeface="Calibri"/>
                <a:cs typeface="Calibri"/>
              </a:rPr>
              <a:t>as </a:t>
            </a:r>
            <a:r>
              <a:rPr lang="en-ZA" sz="1600" spc="-15" dirty="0">
                <a:latin typeface="Calibri"/>
                <a:cs typeface="Calibri"/>
              </a:rPr>
              <a:t>am</a:t>
            </a:r>
            <a:r>
              <a:rPr lang="en-ZA" sz="1600" spc="-5" dirty="0">
                <a:latin typeface="Calibri"/>
                <a:cs typeface="Calibri"/>
              </a:rPr>
              <a:t>e</a:t>
            </a:r>
            <a:r>
              <a:rPr lang="en-ZA" sz="1600" dirty="0">
                <a:latin typeface="Calibri"/>
                <a:cs typeface="Calibri"/>
              </a:rPr>
              <a:t>nd</a:t>
            </a:r>
            <a:r>
              <a:rPr lang="en-ZA" sz="1600" spc="-10" dirty="0">
                <a:latin typeface="Calibri"/>
                <a:cs typeface="Calibri"/>
              </a:rPr>
              <a:t>ed</a:t>
            </a:r>
            <a:r>
              <a:rPr lang="en-ZA" sz="1600" spc="15" dirty="0">
                <a:latin typeface="Calibri"/>
                <a:cs typeface="Calibri"/>
              </a:rPr>
              <a:t> </a:t>
            </a:r>
            <a:r>
              <a:rPr lang="en-ZA" sz="1600" spc="-5" dirty="0">
                <a:latin typeface="Calibri"/>
                <a:cs typeface="Calibri"/>
              </a:rPr>
              <a:t>i</a:t>
            </a:r>
            <a:r>
              <a:rPr lang="en-ZA" sz="1600" dirty="0">
                <a:latin typeface="Calibri"/>
                <a:cs typeface="Calibri"/>
              </a:rPr>
              <a:t>n</a:t>
            </a:r>
            <a:r>
              <a:rPr lang="en-ZA" sz="1600" spc="-5" dirty="0">
                <a:latin typeface="Calibri"/>
                <a:cs typeface="Calibri"/>
              </a:rPr>
              <a:t> </a:t>
            </a:r>
            <a:r>
              <a:rPr lang="en-ZA" sz="1600" spc="-10" dirty="0" smtClean="0">
                <a:latin typeface="Calibri"/>
                <a:cs typeface="Calibri"/>
              </a:rPr>
              <a:t>2000 and in</a:t>
            </a:r>
            <a:endParaRPr lang="en-ZA" sz="1600" dirty="0">
              <a:latin typeface="Calibri"/>
              <a:cs typeface="Calibri"/>
            </a:endParaRPr>
          </a:p>
          <a:p>
            <a:pPr algn="ctr"/>
            <a:r>
              <a:rPr lang="en-ZA" sz="1600" b="1" dirty="0" smtClean="0"/>
              <a:t> Financial </a:t>
            </a:r>
            <a:r>
              <a:rPr lang="en-ZA" sz="1600" b="1" dirty="0"/>
              <a:t>Services Laws General Amendments Act</a:t>
            </a:r>
            <a:r>
              <a:rPr lang="en-ZA" sz="1600" b="1" dirty="0" smtClean="0"/>
              <a:t>,  2013</a:t>
            </a:r>
            <a:endParaRPr lang="en-ZA" sz="1600" b="1" dirty="0"/>
          </a:p>
          <a:p>
            <a:pPr algn="ctr"/>
            <a:r>
              <a:rPr lang="en-ZA" sz="1600" dirty="0" smtClean="0"/>
              <a:t> “</a:t>
            </a:r>
            <a:r>
              <a:rPr lang="en-ZA" sz="1600" dirty="0"/>
              <a:t>provide, promote or otherwise support  </a:t>
            </a:r>
            <a:r>
              <a:rPr lang="en-ZA" sz="1600" dirty="0" smtClean="0"/>
              <a:t>financial </a:t>
            </a:r>
          </a:p>
          <a:p>
            <a:pPr algn="ctr"/>
            <a:r>
              <a:rPr lang="en-ZA" sz="1600" dirty="0"/>
              <a:t> </a:t>
            </a:r>
            <a:r>
              <a:rPr lang="en-ZA" sz="1600" dirty="0" smtClean="0"/>
              <a:t> education</a:t>
            </a:r>
            <a:r>
              <a:rPr lang="en-ZA" sz="1600" dirty="0"/>
              <a:t>, awareness and  confidence </a:t>
            </a:r>
            <a:r>
              <a:rPr lang="en-ZA" sz="1600" dirty="0" smtClean="0"/>
              <a:t>regarding</a:t>
            </a:r>
          </a:p>
          <a:p>
            <a:pPr algn="ctr"/>
            <a:r>
              <a:rPr lang="en-ZA" sz="1600" dirty="0"/>
              <a:t> </a:t>
            </a:r>
            <a:r>
              <a:rPr lang="en-ZA" sz="1600" dirty="0" smtClean="0"/>
              <a:t> </a:t>
            </a:r>
            <a:r>
              <a:rPr lang="en-ZA" sz="1600" dirty="0"/>
              <a:t>financial products, institutions and services.’’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99181"/>
              </p:ext>
            </p:extLst>
          </p:nvPr>
        </p:nvGraphicFramePr>
        <p:xfrm>
          <a:off x="3341211" y="4908653"/>
          <a:ext cx="5802789" cy="187528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43970"/>
                <a:gridCol w="612563"/>
                <a:gridCol w="612563"/>
                <a:gridCol w="648285"/>
                <a:gridCol w="729982"/>
                <a:gridCol w="1055426"/>
              </a:tblGrid>
              <a:tr h="15240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FINANCIAL</a:t>
                      </a:r>
                      <a:r>
                        <a:rPr lang="en-GB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LITERACY LEVELS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Domain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Trend</a:t>
                      </a:r>
                      <a:endParaRPr lang="en-GB" sz="16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Financial control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Increased</a:t>
                      </a:r>
                      <a:endParaRPr lang="en-GB" sz="15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Financial planning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Decreased</a:t>
                      </a:r>
                      <a:endParaRPr lang="en-GB" sz="15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Product choice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Stable</a:t>
                      </a:r>
                      <a:endParaRPr lang="en-GB" sz="15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Financial knowledge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Stable</a:t>
                      </a:r>
                      <a:endParaRPr lang="en-GB" sz="15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Overall</a:t>
                      </a:r>
                      <a:r>
                        <a:rPr lang="en-ZA" sz="15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ZA" sz="15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financial </a:t>
                      </a:r>
                      <a:r>
                        <a:rPr lang="en-ZA" sz="15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literacy  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en-GB" sz="15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b="1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en-GB" sz="15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5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Stable</a:t>
                      </a:r>
                      <a:endParaRPr lang="en-GB" sz="1500" b="1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17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43719" y="3887115"/>
            <a:ext cx="4267200" cy="288892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ZA" sz="1400" b="1" dirty="0" smtClean="0">
                <a:solidFill>
                  <a:schemeClr val="tx1"/>
                </a:solidFill>
              </a:rPr>
              <a:t>Objectives of the FSCA</a:t>
            </a:r>
            <a:endParaRPr lang="en-ZA" sz="1400" dirty="0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ZA" sz="1100" b="1" dirty="0" smtClean="0">
                <a:solidFill>
                  <a:schemeClr val="tx1"/>
                </a:solidFill>
              </a:rPr>
              <a:t>57. </a:t>
            </a:r>
            <a:r>
              <a:rPr lang="en-ZA" sz="1100" dirty="0" smtClean="0">
                <a:solidFill>
                  <a:schemeClr val="tx1"/>
                </a:solidFill>
              </a:rPr>
              <a:t>The objective of the Financial Sector Conduct Authority is to— </a:t>
            </a:r>
          </a:p>
          <a:p>
            <a:pPr marL="0" indent="0">
              <a:buFont typeface="Arial" charset="0"/>
              <a:buNone/>
            </a:pPr>
            <a:r>
              <a:rPr lang="en-ZA" sz="1100" i="1" dirty="0" smtClean="0">
                <a:solidFill>
                  <a:schemeClr val="tx1"/>
                </a:solidFill>
              </a:rPr>
              <a:t>(a) </a:t>
            </a:r>
            <a:r>
              <a:rPr lang="en-ZA" sz="1100" dirty="0" smtClean="0">
                <a:solidFill>
                  <a:schemeClr val="tx1"/>
                </a:solidFill>
              </a:rPr>
              <a:t>enhance and support the efficiency and integrity of financial markets; and </a:t>
            </a:r>
          </a:p>
          <a:p>
            <a:pPr marL="0" indent="0">
              <a:buFont typeface="Arial" charset="0"/>
              <a:buNone/>
            </a:pPr>
            <a:r>
              <a:rPr lang="en-ZA" sz="1100" i="1" dirty="0" smtClean="0">
                <a:solidFill>
                  <a:schemeClr val="tx1"/>
                </a:solidFill>
              </a:rPr>
              <a:t>(b) </a:t>
            </a:r>
            <a:r>
              <a:rPr lang="en-ZA" sz="1100" dirty="0" smtClean="0">
                <a:solidFill>
                  <a:schemeClr val="tx1"/>
                </a:solidFill>
              </a:rPr>
              <a:t>protect financial customers by— </a:t>
            </a:r>
          </a:p>
          <a:p>
            <a:pPr marL="0" indent="0">
              <a:buFont typeface="Arial" charset="0"/>
              <a:buNone/>
            </a:pPr>
            <a:r>
              <a:rPr lang="en-ZA" sz="1100" dirty="0" smtClean="0">
                <a:solidFill>
                  <a:schemeClr val="tx1"/>
                </a:solidFill>
              </a:rPr>
              <a:t>(</a:t>
            </a:r>
            <a:r>
              <a:rPr lang="en-ZA" sz="1100" dirty="0" err="1" smtClean="0">
                <a:solidFill>
                  <a:schemeClr val="tx1"/>
                </a:solidFill>
              </a:rPr>
              <a:t>i</a:t>
            </a:r>
            <a:r>
              <a:rPr lang="en-ZA" sz="1100" dirty="0" smtClean="0">
                <a:solidFill>
                  <a:schemeClr val="tx1"/>
                </a:solidFill>
              </a:rPr>
              <a:t>) promoting fair treatment of financial customers by financial institutions; and </a:t>
            </a:r>
          </a:p>
          <a:p>
            <a:pPr marL="0" indent="0">
              <a:buFont typeface="Arial" charset="0"/>
              <a:buNone/>
            </a:pPr>
            <a:r>
              <a:rPr lang="en-ZA" sz="1400" dirty="0" smtClean="0"/>
              <a:t>(ii) </a:t>
            </a:r>
            <a:r>
              <a:rPr lang="en-ZA" sz="1400" b="1" dirty="0" smtClean="0">
                <a:solidFill>
                  <a:schemeClr val="accent2"/>
                </a:solidFill>
              </a:rPr>
              <a:t>providing financial customers and potential financial customers with financial education pro-grams, and otherwise promoting financial literacy and the ability of financial customers and potential financial customers to make sound financial decisions</a:t>
            </a:r>
            <a:r>
              <a:rPr lang="en-ZA" sz="1400" dirty="0" smtClean="0"/>
              <a:t>; </a:t>
            </a:r>
            <a:r>
              <a:rPr lang="en-ZA" sz="1100" dirty="0" smtClean="0"/>
              <a:t>and </a:t>
            </a:r>
          </a:p>
          <a:p>
            <a:pPr marL="0" indent="0">
              <a:buFont typeface="Arial" charset="0"/>
              <a:buNone/>
            </a:pPr>
            <a:r>
              <a:rPr lang="en-ZA" sz="1100" i="1" dirty="0" smtClean="0">
                <a:solidFill>
                  <a:schemeClr val="tx1"/>
                </a:solidFill>
              </a:rPr>
              <a:t>(c) </a:t>
            </a:r>
            <a:r>
              <a:rPr lang="en-ZA" sz="1100" dirty="0" smtClean="0">
                <a:solidFill>
                  <a:schemeClr val="tx1"/>
                </a:solidFill>
              </a:rPr>
              <a:t>assist in maintaining financial stability. </a:t>
            </a:r>
            <a:endParaRPr lang="en-ZA" sz="11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808475" y="222195"/>
            <a:ext cx="5268626" cy="6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Environment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97709"/>
              </p:ext>
            </p:extLst>
          </p:nvPr>
        </p:nvGraphicFramePr>
        <p:xfrm>
          <a:off x="4724705" y="1291130"/>
          <a:ext cx="4419294" cy="4800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521"/>
                <a:gridCol w="1927773"/>
              </a:tblGrid>
              <a:tr h="2880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Action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238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</a:rPr>
                        <a:t>Created comprehensive and rigorous market conduct reporting and supervision requirements 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</a:rPr>
                        <a:t>ensure that consumers of financial products and financial services are not vulnerable and exploited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</a:rPr>
                        <a:t>ensure that the efficiency and integrity of </a:t>
                      </a: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financial 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</a:rPr>
                        <a:t>markets is protected and enhanced,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</a:rPr>
                        <a:t>contribute to the maintenance of financial stability,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400" b="1" dirty="0">
                          <a:solidFill>
                            <a:srgbClr val="00B050"/>
                          </a:solidFill>
                          <a:effectLst/>
                        </a:rPr>
                        <a:t>promote financial inclusion</a:t>
                      </a:r>
                      <a:r>
                        <a:rPr lang="en-ZA" sz="1400" b="0" dirty="0">
                          <a:solidFill>
                            <a:srgbClr val="00B050"/>
                          </a:solidFill>
                          <a:effectLst/>
                        </a:rPr>
                        <a:t>, 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</a:rPr>
                        <a:t>assist in combating financial crime.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438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</a:rPr>
                        <a:t>Introducing measures for identification, detection and reporting of unfair treatment to </a:t>
                      </a:r>
                      <a:r>
                        <a:rPr lang="en-Z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customers 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6352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</a:rPr>
                        <a:t>Responsibly create financial awareness around financial services and available financial products 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91623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400" b="1" dirty="0">
                          <a:solidFill>
                            <a:srgbClr val="00B050"/>
                          </a:solidFill>
                          <a:effectLst/>
                        </a:rPr>
                        <a:t>Increase and improve financial literacy levels </a:t>
                      </a:r>
                      <a:r>
                        <a:rPr lang="en-ZA" sz="1400" b="0" dirty="0">
                          <a:solidFill>
                            <a:schemeClr val="tx1"/>
                          </a:solidFill>
                          <a:effectLst/>
                        </a:rPr>
                        <a:t>of consumers and potential consumers through comprehensive and effective financial education programmes</a:t>
                      </a:r>
                      <a:endParaRPr lang="en-ZA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152032" y="1229010"/>
            <a:ext cx="4637674" cy="2549828"/>
            <a:chOff x="152032" y="1044344"/>
            <a:chExt cx="4637674" cy="2549828"/>
          </a:xfrm>
        </p:grpSpPr>
        <p:grpSp>
          <p:nvGrpSpPr>
            <p:cNvPr id="8" name="Group 7"/>
            <p:cNvGrpSpPr/>
            <p:nvPr/>
          </p:nvGrpSpPr>
          <p:grpSpPr>
            <a:xfrm>
              <a:off x="152032" y="1413757"/>
              <a:ext cx="4637674" cy="2180415"/>
              <a:chOff x="483925" y="2289175"/>
              <a:chExt cx="8730233" cy="2689225"/>
            </a:xfrm>
          </p:grpSpPr>
          <p:sp>
            <p:nvSpPr>
              <p:cNvPr id="9" name="object 4"/>
              <p:cNvSpPr>
                <a:spLocks noChangeArrowheads="1"/>
              </p:cNvSpPr>
              <p:nvPr/>
            </p:nvSpPr>
            <p:spPr bwMode="auto">
              <a:xfrm>
                <a:off x="4759063" y="2289175"/>
                <a:ext cx="125412" cy="2117725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Verdana" pitchFamily="34" charset="0"/>
                </a:endParaRPr>
              </a:p>
            </p:txBody>
          </p:sp>
          <p:sp>
            <p:nvSpPr>
              <p:cNvPr id="10" name="object 5"/>
              <p:cNvSpPr>
                <a:spLocks/>
              </p:cNvSpPr>
              <p:nvPr/>
            </p:nvSpPr>
            <p:spPr bwMode="auto">
              <a:xfrm>
                <a:off x="4811450" y="2305050"/>
                <a:ext cx="20638" cy="2052638"/>
              </a:xfrm>
              <a:custGeom>
                <a:avLst/>
                <a:gdLst>
                  <a:gd name="T0" fmla="*/ 20088 w 20700"/>
                  <a:gd name="T1" fmla="*/ 0 h 2736723"/>
                  <a:gd name="T2" fmla="*/ 0 w 20700"/>
                  <a:gd name="T3" fmla="*/ 154186 h 273672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700" h="2736723">
                    <a:moveTo>
                      <a:pt x="20700" y="0"/>
                    </a:moveTo>
                    <a:lnTo>
                      <a:pt x="0" y="2736723"/>
                    </a:lnTo>
                  </a:path>
                </a:pathLst>
              </a:custGeom>
              <a:noFill/>
              <a:ln w="19050">
                <a:solidFill>
                  <a:srgbClr val="001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11" name="object 6"/>
              <p:cNvSpPr>
                <a:spLocks noChangeArrowheads="1"/>
              </p:cNvSpPr>
              <p:nvPr/>
            </p:nvSpPr>
            <p:spPr bwMode="auto">
              <a:xfrm>
                <a:off x="7267313" y="2432050"/>
                <a:ext cx="127000" cy="1974850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Verdana" pitchFamily="34" charset="0"/>
                </a:endParaRPr>
              </a:p>
            </p:txBody>
          </p:sp>
          <p:sp>
            <p:nvSpPr>
              <p:cNvPr id="12" name="object 7"/>
              <p:cNvSpPr>
                <a:spLocks/>
              </p:cNvSpPr>
              <p:nvPr/>
            </p:nvSpPr>
            <p:spPr bwMode="auto">
              <a:xfrm>
                <a:off x="7319700" y="2446338"/>
                <a:ext cx="22225" cy="1911350"/>
              </a:xfrm>
              <a:custGeom>
                <a:avLst/>
                <a:gdLst>
                  <a:gd name="T0" fmla="*/ 22225 w 22225"/>
                  <a:gd name="T1" fmla="*/ 0 h 2548001"/>
                  <a:gd name="T2" fmla="*/ 0 w 22225"/>
                  <a:gd name="T3" fmla="*/ 143750 h 254800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225" h="2548001">
                    <a:moveTo>
                      <a:pt x="22225" y="0"/>
                    </a:moveTo>
                    <a:lnTo>
                      <a:pt x="0" y="2548001"/>
                    </a:lnTo>
                  </a:path>
                </a:pathLst>
              </a:custGeom>
              <a:noFill/>
              <a:ln w="19050">
                <a:solidFill>
                  <a:srgbClr val="001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13" name="object 8"/>
              <p:cNvSpPr>
                <a:spLocks noChangeArrowheads="1"/>
              </p:cNvSpPr>
              <p:nvPr/>
            </p:nvSpPr>
            <p:spPr bwMode="auto">
              <a:xfrm>
                <a:off x="1776150" y="2762250"/>
                <a:ext cx="125413" cy="1725613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400">
                  <a:latin typeface="Verdana" pitchFamily="34" charset="0"/>
                </a:endParaRPr>
              </a:p>
            </p:txBody>
          </p:sp>
          <p:sp>
            <p:nvSpPr>
              <p:cNvPr id="14" name="object 9"/>
              <p:cNvSpPr>
                <a:spLocks/>
              </p:cNvSpPr>
              <p:nvPr/>
            </p:nvSpPr>
            <p:spPr bwMode="auto">
              <a:xfrm>
                <a:off x="1826950" y="2778125"/>
                <a:ext cx="22225" cy="1660525"/>
              </a:xfrm>
              <a:custGeom>
                <a:avLst/>
                <a:gdLst>
                  <a:gd name="T0" fmla="*/ 22225 w 22225"/>
                  <a:gd name="T1" fmla="*/ 0 h 2214626"/>
                  <a:gd name="T2" fmla="*/ 0 w 22225"/>
                  <a:gd name="T3" fmla="*/ 124380 h 22146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225" h="2214626">
                    <a:moveTo>
                      <a:pt x="22225" y="0"/>
                    </a:moveTo>
                    <a:lnTo>
                      <a:pt x="0" y="2214626"/>
                    </a:lnTo>
                  </a:path>
                </a:pathLst>
              </a:custGeom>
              <a:noFill/>
              <a:ln w="19050">
                <a:solidFill>
                  <a:srgbClr val="001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15" name="object 10"/>
              <p:cNvSpPr>
                <a:spLocks/>
              </p:cNvSpPr>
              <p:nvPr/>
            </p:nvSpPr>
            <p:spPr bwMode="auto">
              <a:xfrm>
                <a:off x="642675" y="4102100"/>
                <a:ext cx="2625725" cy="431800"/>
              </a:xfrm>
              <a:custGeom>
                <a:avLst/>
                <a:gdLst>
                  <a:gd name="T0" fmla="*/ 2529966 w 2625725"/>
                  <a:gd name="T1" fmla="*/ 0 h 574675"/>
                  <a:gd name="T2" fmla="*/ 86019 w 2625725"/>
                  <a:gd name="T3" fmla="*/ 29 h 574675"/>
                  <a:gd name="T4" fmla="*/ 46134 w 2625725"/>
                  <a:gd name="T5" fmla="*/ 793 h 574675"/>
                  <a:gd name="T6" fmla="*/ 16365 w 2625725"/>
                  <a:gd name="T7" fmla="*/ 2419 h 574675"/>
                  <a:gd name="T8" fmla="*/ 1104 w 2625725"/>
                  <a:gd name="T9" fmla="*/ 4656 h 574675"/>
                  <a:gd name="T10" fmla="*/ 0 w 2625725"/>
                  <a:gd name="T11" fmla="*/ 5493 h 574675"/>
                  <a:gd name="T12" fmla="*/ 501 w 2625725"/>
                  <a:gd name="T13" fmla="*/ 28030 h 574675"/>
                  <a:gd name="T14" fmla="*/ 13891 w 2625725"/>
                  <a:gd name="T15" fmla="*/ 30317 h 574675"/>
                  <a:gd name="T16" fmla="*/ 42253 w 2625725"/>
                  <a:gd name="T17" fmla="*/ 32025 h 574675"/>
                  <a:gd name="T18" fmla="*/ 81204 w 2625725"/>
                  <a:gd name="T19" fmla="*/ 32899 h 574675"/>
                  <a:gd name="T20" fmla="*/ 95783 w 2625725"/>
                  <a:gd name="T21" fmla="*/ 32963 h 574675"/>
                  <a:gd name="T22" fmla="*/ 2539797 w 2625725"/>
                  <a:gd name="T23" fmla="*/ 32934 h 574675"/>
                  <a:gd name="T24" fmla="*/ 2579624 w 2625725"/>
                  <a:gd name="T25" fmla="*/ 32165 h 574675"/>
                  <a:gd name="T26" fmla="*/ 2609367 w 2625725"/>
                  <a:gd name="T27" fmla="*/ 30537 h 574675"/>
                  <a:gd name="T28" fmla="*/ 2624621 w 2625725"/>
                  <a:gd name="T29" fmla="*/ 28300 h 574675"/>
                  <a:gd name="T30" fmla="*/ 2625725 w 2625725"/>
                  <a:gd name="T31" fmla="*/ 27463 h 574675"/>
                  <a:gd name="T32" fmla="*/ 2625234 w 2625725"/>
                  <a:gd name="T33" fmla="*/ 4934 h 574675"/>
                  <a:gd name="T34" fmla="*/ 2611865 w 2625725"/>
                  <a:gd name="T35" fmla="*/ 2644 h 574675"/>
                  <a:gd name="T36" fmla="*/ 2583497 w 2625725"/>
                  <a:gd name="T37" fmla="*/ 938 h 574675"/>
                  <a:gd name="T38" fmla="*/ 2544542 w 2625725"/>
                  <a:gd name="T39" fmla="*/ 63 h 574675"/>
                  <a:gd name="T40" fmla="*/ 2529966 w 2625725"/>
                  <a:gd name="T41" fmla="*/ 0 h 5746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25725" h="574675">
                    <a:moveTo>
                      <a:pt x="2529966" y="0"/>
                    </a:moveTo>
                    <a:lnTo>
                      <a:pt x="86019" y="490"/>
                    </a:lnTo>
                    <a:lnTo>
                      <a:pt x="46134" y="13836"/>
                    </a:lnTo>
                    <a:lnTo>
                      <a:pt x="16365" y="42177"/>
                    </a:lnTo>
                    <a:lnTo>
                      <a:pt x="1104" y="81155"/>
                    </a:lnTo>
                    <a:lnTo>
                      <a:pt x="0" y="95757"/>
                    </a:lnTo>
                    <a:lnTo>
                      <a:pt x="501" y="488662"/>
                    </a:lnTo>
                    <a:lnTo>
                      <a:pt x="13891" y="528550"/>
                    </a:lnTo>
                    <a:lnTo>
                      <a:pt x="42253" y="558314"/>
                    </a:lnTo>
                    <a:lnTo>
                      <a:pt x="81204" y="573571"/>
                    </a:lnTo>
                    <a:lnTo>
                      <a:pt x="95783" y="574675"/>
                    </a:lnTo>
                    <a:lnTo>
                      <a:pt x="2539797" y="574175"/>
                    </a:lnTo>
                    <a:lnTo>
                      <a:pt x="2579624" y="560777"/>
                    </a:lnTo>
                    <a:lnTo>
                      <a:pt x="2609367" y="532386"/>
                    </a:lnTo>
                    <a:lnTo>
                      <a:pt x="2624621" y="493388"/>
                    </a:lnTo>
                    <a:lnTo>
                      <a:pt x="2625725" y="478790"/>
                    </a:lnTo>
                    <a:lnTo>
                      <a:pt x="2625234" y="86002"/>
                    </a:lnTo>
                    <a:lnTo>
                      <a:pt x="2611865" y="46098"/>
                    </a:lnTo>
                    <a:lnTo>
                      <a:pt x="2583497" y="16344"/>
                    </a:lnTo>
                    <a:lnTo>
                      <a:pt x="2544542" y="1102"/>
                    </a:lnTo>
                    <a:lnTo>
                      <a:pt x="2529966" y="0"/>
                    </a:lnTo>
                    <a:close/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16" name="object 11"/>
              <p:cNvSpPr txBox="1"/>
              <p:nvPr/>
            </p:nvSpPr>
            <p:spPr>
              <a:xfrm>
                <a:off x="587114" y="4207668"/>
                <a:ext cx="3055936" cy="353220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2700">
                  <a:defRPr/>
                </a:pP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Cons</a:t>
                </a:r>
                <a:r>
                  <a:rPr sz="12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u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mer</a:t>
                </a:r>
                <a:r>
                  <a:rPr sz="1200" b="1" spc="4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b="1" spc="-35" dirty="0">
                    <a:solidFill>
                      <a:srgbClr val="FFFFFF"/>
                    </a:solidFill>
                    <a:latin typeface="Calibri"/>
                    <a:cs typeface="Calibri"/>
                  </a:rPr>
                  <a:t>E</a:t>
                </a:r>
                <a:r>
                  <a:rPr sz="1200" b="1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du</a:t>
                </a:r>
                <a:r>
                  <a:rPr sz="12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ca</a:t>
                </a:r>
                <a:r>
                  <a:rPr sz="1200" b="1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tio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n</a:t>
                </a:r>
                <a:endParaRPr sz="1200" dirty="0">
                  <a:latin typeface="Calibri"/>
                  <a:cs typeface="Calibri"/>
                </a:endParaRPr>
              </a:p>
            </p:txBody>
          </p:sp>
          <p:sp>
            <p:nvSpPr>
              <p:cNvPr id="17" name="object 12"/>
              <p:cNvSpPr>
                <a:spLocks/>
              </p:cNvSpPr>
              <p:nvPr/>
            </p:nvSpPr>
            <p:spPr bwMode="auto">
              <a:xfrm>
                <a:off x="588701" y="3502025"/>
                <a:ext cx="2625726" cy="430213"/>
              </a:xfrm>
              <a:custGeom>
                <a:avLst/>
                <a:gdLst>
                  <a:gd name="T0" fmla="*/ 2529966 w 2625725"/>
                  <a:gd name="T1" fmla="*/ 0 h 574675"/>
                  <a:gd name="T2" fmla="*/ 86019 w 2625725"/>
                  <a:gd name="T3" fmla="*/ 27 h 574675"/>
                  <a:gd name="T4" fmla="*/ 46134 w 2625725"/>
                  <a:gd name="T5" fmla="*/ 765 h 574675"/>
                  <a:gd name="T6" fmla="*/ 16365 w 2625725"/>
                  <a:gd name="T7" fmla="*/ 2332 h 574675"/>
                  <a:gd name="T8" fmla="*/ 1104 w 2625725"/>
                  <a:gd name="T9" fmla="*/ 4486 h 574675"/>
                  <a:gd name="T10" fmla="*/ 0 w 2625725"/>
                  <a:gd name="T11" fmla="*/ 5293 h 574675"/>
                  <a:gd name="T12" fmla="*/ 501 w 2625725"/>
                  <a:gd name="T13" fmla="*/ 27015 h 574675"/>
                  <a:gd name="T14" fmla="*/ 13891 w 2625725"/>
                  <a:gd name="T15" fmla="*/ 29222 h 574675"/>
                  <a:gd name="T16" fmla="*/ 42253 w 2625725"/>
                  <a:gd name="T17" fmla="*/ 30867 h 574675"/>
                  <a:gd name="T18" fmla="*/ 81204 w 2625725"/>
                  <a:gd name="T19" fmla="*/ 31710 h 574675"/>
                  <a:gd name="T20" fmla="*/ 95783 w 2625725"/>
                  <a:gd name="T21" fmla="*/ 31771 h 574675"/>
                  <a:gd name="T22" fmla="*/ 2539797 w 2625725"/>
                  <a:gd name="T23" fmla="*/ 31744 h 574675"/>
                  <a:gd name="T24" fmla="*/ 2579624 w 2625725"/>
                  <a:gd name="T25" fmla="*/ 31003 h 574675"/>
                  <a:gd name="T26" fmla="*/ 2609367 w 2625725"/>
                  <a:gd name="T27" fmla="*/ 29433 h 574675"/>
                  <a:gd name="T28" fmla="*/ 2624621 w 2625725"/>
                  <a:gd name="T29" fmla="*/ 27277 h 574675"/>
                  <a:gd name="T30" fmla="*/ 2625725 w 2625725"/>
                  <a:gd name="T31" fmla="*/ 26470 h 574675"/>
                  <a:gd name="T32" fmla="*/ 2625234 w 2625725"/>
                  <a:gd name="T33" fmla="*/ 4754 h 574675"/>
                  <a:gd name="T34" fmla="*/ 2611865 w 2625725"/>
                  <a:gd name="T35" fmla="*/ 2548 h 574675"/>
                  <a:gd name="T36" fmla="*/ 2583497 w 2625725"/>
                  <a:gd name="T37" fmla="*/ 904 h 574675"/>
                  <a:gd name="T38" fmla="*/ 2544542 w 2625725"/>
                  <a:gd name="T39" fmla="*/ 61 h 574675"/>
                  <a:gd name="T40" fmla="*/ 2529966 w 2625725"/>
                  <a:gd name="T41" fmla="*/ 0 h 5746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25725" h="574675">
                    <a:moveTo>
                      <a:pt x="2529966" y="0"/>
                    </a:moveTo>
                    <a:lnTo>
                      <a:pt x="86019" y="490"/>
                    </a:lnTo>
                    <a:lnTo>
                      <a:pt x="46134" y="13836"/>
                    </a:lnTo>
                    <a:lnTo>
                      <a:pt x="16365" y="42177"/>
                    </a:lnTo>
                    <a:lnTo>
                      <a:pt x="1104" y="81155"/>
                    </a:lnTo>
                    <a:lnTo>
                      <a:pt x="0" y="95758"/>
                    </a:lnTo>
                    <a:lnTo>
                      <a:pt x="501" y="488662"/>
                    </a:lnTo>
                    <a:lnTo>
                      <a:pt x="13891" y="528550"/>
                    </a:lnTo>
                    <a:lnTo>
                      <a:pt x="42253" y="558314"/>
                    </a:lnTo>
                    <a:lnTo>
                      <a:pt x="81204" y="573571"/>
                    </a:lnTo>
                    <a:lnTo>
                      <a:pt x="95783" y="574675"/>
                    </a:lnTo>
                    <a:lnTo>
                      <a:pt x="2539797" y="574175"/>
                    </a:lnTo>
                    <a:lnTo>
                      <a:pt x="2579624" y="560777"/>
                    </a:lnTo>
                    <a:lnTo>
                      <a:pt x="2609367" y="532386"/>
                    </a:lnTo>
                    <a:lnTo>
                      <a:pt x="2624621" y="493388"/>
                    </a:lnTo>
                    <a:lnTo>
                      <a:pt x="2625725" y="478789"/>
                    </a:lnTo>
                    <a:lnTo>
                      <a:pt x="2625234" y="86002"/>
                    </a:lnTo>
                    <a:lnTo>
                      <a:pt x="2611865" y="46098"/>
                    </a:lnTo>
                    <a:lnTo>
                      <a:pt x="2583497" y="16344"/>
                    </a:lnTo>
                    <a:lnTo>
                      <a:pt x="2544542" y="1102"/>
                    </a:lnTo>
                    <a:lnTo>
                      <a:pt x="2529966" y="0"/>
                    </a:lnTo>
                    <a:close/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18" name="object 13"/>
              <p:cNvSpPr txBox="1"/>
              <p:nvPr/>
            </p:nvSpPr>
            <p:spPr>
              <a:xfrm>
                <a:off x="763551" y="3554413"/>
                <a:ext cx="2617332" cy="307182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2700">
                  <a:defRPr/>
                </a:pP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Mar</a:t>
                </a:r>
                <a:r>
                  <a:rPr sz="1200" b="1" spc="-60" dirty="0">
                    <a:solidFill>
                      <a:srgbClr val="FFFFFF"/>
                    </a:solidFill>
                    <a:latin typeface="Calibri"/>
                    <a:cs typeface="Calibri"/>
                  </a:rPr>
                  <a:t>k</a:t>
                </a:r>
                <a:r>
                  <a:rPr sz="1200" b="1" spc="-25" dirty="0">
                    <a:solidFill>
                      <a:srgbClr val="FFFFFF"/>
                    </a:solidFill>
                    <a:latin typeface="Calibri"/>
                    <a:cs typeface="Calibri"/>
                  </a:rPr>
                  <a:t>e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t</a:t>
                </a:r>
                <a:r>
                  <a:rPr sz="1200" b="1" spc="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b="1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I</a:t>
                </a:r>
                <a:r>
                  <a:rPr sz="1200" b="1" spc="-30" dirty="0">
                    <a:solidFill>
                      <a:srgbClr val="FFFFFF"/>
                    </a:solidFill>
                    <a:latin typeface="Calibri"/>
                    <a:cs typeface="Calibri"/>
                  </a:rPr>
                  <a:t>n</a:t>
                </a:r>
                <a:r>
                  <a:rPr sz="1200" b="1" spc="-35" dirty="0">
                    <a:solidFill>
                      <a:srgbClr val="FFFFFF"/>
                    </a:solidFill>
                    <a:latin typeface="Calibri"/>
                    <a:cs typeface="Calibri"/>
                  </a:rPr>
                  <a:t>t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egrity</a:t>
                </a:r>
                <a:endParaRPr sz="1200" dirty="0">
                  <a:latin typeface="Calibri"/>
                  <a:cs typeface="Calibri"/>
                </a:endParaRPr>
              </a:p>
            </p:txBody>
          </p:sp>
          <p:sp>
            <p:nvSpPr>
              <p:cNvPr id="19" name="object 14"/>
              <p:cNvSpPr>
                <a:spLocks/>
              </p:cNvSpPr>
              <p:nvPr/>
            </p:nvSpPr>
            <p:spPr bwMode="auto">
              <a:xfrm>
                <a:off x="642675" y="2932113"/>
                <a:ext cx="2625726" cy="431800"/>
              </a:xfrm>
              <a:custGeom>
                <a:avLst/>
                <a:gdLst>
                  <a:gd name="T0" fmla="*/ 2529966 w 2625725"/>
                  <a:gd name="T1" fmla="*/ 0 h 574675"/>
                  <a:gd name="T2" fmla="*/ 86019 w 2625725"/>
                  <a:gd name="T3" fmla="*/ 29 h 574675"/>
                  <a:gd name="T4" fmla="*/ 46134 w 2625725"/>
                  <a:gd name="T5" fmla="*/ 796 h 574675"/>
                  <a:gd name="T6" fmla="*/ 16365 w 2625725"/>
                  <a:gd name="T7" fmla="*/ 2422 h 574675"/>
                  <a:gd name="T8" fmla="*/ 1104 w 2625725"/>
                  <a:gd name="T9" fmla="*/ 4656 h 574675"/>
                  <a:gd name="T10" fmla="*/ 0 w 2625725"/>
                  <a:gd name="T11" fmla="*/ 5493 h 574675"/>
                  <a:gd name="T12" fmla="*/ 491 w 2625725"/>
                  <a:gd name="T13" fmla="*/ 28030 h 574675"/>
                  <a:gd name="T14" fmla="*/ 13858 w 2625725"/>
                  <a:gd name="T15" fmla="*/ 30316 h 574675"/>
                  <a:gd name="T16" fmla="*/ 42222 w 2625725"/>
                  <a:gd name="T17" fmla="*/ 32024 h 574675"/>
                  <a:gd name="T18" fmla="*/ 81194 w 2625725"/>
                  <a:gd name="T19" fmla="*/ 32899 h 574675"/>
                  <a:gd name="T20" fmla="*/ 95783 w 2625725"/>
                  <a:gd name="T21" fmla="*/ 32963 h 574675"/>
                  <a:gd name="T22" fmla="*/ 2539701 w 2625725"/>
                  <a:gd name="T23" fmla="*/ 32935 h 574675"/>
                  <a:gd name="T24" fmla="*/ 2579569 w 2625725"/>
                  <a:gd name="T25" fmla="*/ 32168 h 574675"/>
                  <a:gd name="T26" fmla="*/ 2609346 w 2625725"/>
                  <a:gd name="T27" fmla="*/ 30541 h 574675"/>
                  <a:gd name="T28" fmla="*/ 2624619 w 2625725"/>
                  <a:gd name="T29" fmla="*/ 28306 h 574675"/>
                  <a:gd name="T30" fmla="*/ 2625725 w 2625725"/>
                  <a:gd name="T31" fmla="*/ 27470 h 574675"/>
                  <a:gd name="T32" fmla="*/ 2625234 w 2625725"/>
                  <a:gd name="T33" fmla="*/ 4934 h 574675"/>
                  <a:gd name="T34" fmla="*/ 2611865 w 2625725"/>
                  <a:gd name="T35" fmla="*/ 2647 h 574675"/>
                  <a:gd name="T36" fmla="*/ 2583497 w 2625725"/>
                  <a:gd name="T37" fmla="*/ 939 h 574675"/>
                  <a:gd name="T38" fmla="*/ 2544542 w 2625725"/>
                  <a:gd name="T39" fmla="*/ 63 h 574675"/>
                  <a:gd name="T40" fmla="*/ 2529966 w 2625725"/>
                  <a:gd name="T41" fmla="*/ 0 h 57467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625725" h="574675">
                    <a:moveTo>
                      <a:pt x="2529966" y="0"/>
                    </a:moveTo>
                    <a:lnTo>
                      <a:pt x="86019" y="492"/>
                    </a:lnTo>
                    <a:lnTo>
                      <a:pt x="46134" y="13865"/>
                    </a:lnTo>
                    <a:lnTo>
                      <a:pt x="16365" y="42233"/>
                    </a:lnTo>
                    <a:lnTo>
                      <a:pt x="1104" y="81184"/>
                    </a:lnTo>
                    <a:lnTo>
                      <a:pt x="0" y="95758"/>
                    </a:lnTo>
                    <a:lnTo>
                      <a:pt x="491" y="488670"/>
                    </a:lnTo>
                    <a:lnTo>
                      <a:pt x="13858" y="528530"/>
                    </a:lnTo>
                    <a:lnTo>
                      <a:pt x="42222" y="558300"/>
                    </a:lnTo>
                    <a:lnTo>
                      <a:pt x="81194" y="573569"/>
                    </a:lnTo>
                    <a:lnTo>
                      <a:pt x="95783" y="574675"/>
                    </a:lnTo>
                    <a:lnTo>
                      <a:pt x="2539701" y="574184"/>
                    </a:lnTo>
                    <a:lnTo>
                      <a:pt x="2579569" y="560815"/>
                    </a:lnTo>
                    <a:lnTo>
                      <a:pt x="2609346" y="532447"/>
                    </a:lnTo>
                    <a:lnTo>
                      <a:pt x="2624619" y="493492"/>
                    </a:lnTo>
                    <a:lnTo>
                      <a:pt x="2625725" y="478916"/>
                    </a:lnTo>
                    <a:lnTo>
                      <a:pt x="2625234" y="86023"/>
                    </a:lnTo>
                    <a:lnTo>
                      <a:pt x="2611865" y="46155"/>
                    </a:lnTo>
                    <a:lnTo>
                      <a:pt x="2583497" y="16378"/>
                    </a:lnTo>
                    <a:lnTo>
                      <a:pt x="2544542" y="1105"/>
                    </a:lnTo>
                    <a:lnTo>
                      <a:pt x="2529966" y="0"/>
                    </a:lnTo>
                    <a:close/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ZA" sz="1400" dirty="0"/>
              </a:p>
            </p:txBody>
          </p:sp>
          <p:sp>
            <p:nvSpPr>
              <p:cNvPr id="20" name="object 15"/>
              <p:cNvSpPr txBox="1"/>
              <p:nvPr/>
            </p:nvSpPr>
            <p:spPr>
              <a:xfrm>
                <a:off x="642675" y="3011488"/>
                <a:ext cx="2654383" cy="273050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2700">
                  <a:defRPr/>
                </a:pPr>
                <a:r>
                  <a:rPr sz="12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C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on</a:t>
                </a:r>
                <a:r>
                  <a:rPr sz="12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du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ct</a:t>
                </a:r>
                <a:r>
                  <a:rPr sz="1200" b="1" spc="4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of</a:t>
                </a:r>
                <a:r>
                  <a:rPr sz="1200" b="1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B</a:t>
                </a:r>
                <a:r>
                  <a:rPr sz="12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u</a:t>
                </a:r>
                <a:r>
                  <a:rPr sz="1200" b="1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si</a:t>
                </a:r>
                <a:r>
                  <a:rPr sz="1200" b="1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n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ess</a:t>
                </a:r>
                <a:endParaRPr sz="1200" dirty="0">
                  <a:latin typeface="Calibri"/>
                  <a:cs typeface="Calibri"/>
                </a:endParaRPr>
              </a:p>
            </p:txBody>
          </p:sp>
          <p:sp>
            <p:nvSpPr>
              <p:cNvPr id="21" name="object 16"/>
              <p:cNvSpPr>
                <a:spLocks/>
              </p:cNvSpPr>
              <p:nvPr/>
            </p:nvSpPr>
            <p:spPr bwMode="auto">
              <a:xfrm>
                <a:off x="3695438" y="2932113"/>
                <a:ext cx="2322512" cy="393700"/>
              </a:xfrm>
              <a:custGeom>
                <a:avLst/>
                <a:gdLst>
                  <a:gd name="T0" fmla="*/ 2120293 w 2208276"/>
                  <a:gd name="T1" fmla="*/ 0 h 523875"/>
                  <a:gd name="T2" fmla="*/ 76663 w 2208276"/>
                  <a:gd name="T3" fmla="*/ 37 h 523875"/>
                  <a:gd name="T4" fmla="*/ 37585 w 2208276"/>
                  <a:gd name="T5" fmla="*/ 894 h 523875"/>
                  <a:gd name="T6" fmla="*/ 10277 w 2208276"/>
                  <a:gd name="T7" fmla="*/ 2656 h 523875"/>
                  <a:gd name="T8" fmla="*/ 0 w 2208276"/>
                  <a:gd name="T9" fmla="*/ 5021 h 523875"/>
                  <a:gd name="T10" fmla="*/ 647 w 2208276"/>
                  <a:gd name="T11" fmla="*/ 25696 h 523875"/>
                  <a:gd name="T12" fmla="*/ 15555 w 2208276"/>
                  <a:gd name="T13" fmla="*/ 27942 h 523875"/>
                  <a:gd name="T14" fmla="*/ 46212 w 2208276"/>
                  <a:gd name="T15" fmla="*/ 29512 h 523875"/>
                  <a:gd name="T16" fmla="*/ 87353 w 2208276"/>
                  <a:gd name="T17" fmla="*/ 30103 h 523875"/>
                  <a:gd name="T18" fmla="*/ 2130980 w 2208276"/>
                  <a:gd name="T19" fmla="*/ 30065 h 523875"/>
                  <a:gd name="T20" fmla="*/ 2170058 w 2208276"/>
                  <a:gd name="T21" fmla="*/ 29209 h 523875"/>
                  <a:gd name="T22" fmla="*/ 2197366 w 2208276"/>
                  <a:gd name="T23" fmla="*/ 27446 h 523875"/>
                  <a:gd name="T24" fmla="*/ 2207644 w 2208276"/>
                  <a:gd name="T25" fmla="*/ 25083 h 523875"/>
                  <a:gd name="T26" fmla="*/ 2206996 w 2208276"/>
                  <a:gd name="T27" fmla="*/ 4406 h 523875"/>
                  <a:gd name="T28" fmla="*/ 2192088 w 2208276"/>
                  <a:gd name="T29" fmla="*/ 2161 h 523875"/>
                  <a:gd name="T30" fmla="*/ 2161431 w 2208276"/>
                  <a:gd name="T31" fmla="*/ 590 h 523875"/>
                  <a:gd name="T32" fmla="*/ 2120293 w 2208276"/>
                  <a:gd name="T33" fmla="*/ 0 h 5238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08276" h="523875">
                    <a:moveTo>
                      <a:pt x="2120900" y="0"/>
                    </a:moveTo>
                    <a:lnTo>
                      <a:pt x="76683" y="647"/>
                    </a:lnTo>
                    <a:lnTo>
                      <a:pt x="37595" y="15555"/>
                    </a:lnTo>
                    <a:lnTo>
                      <a:pt x="10277" y="46222"/>
                    </a:lnTo>
                    <a:lnTo>
                      <a:pt x="0" y="87375"/>
                    </a:lnTo>
                    <a:lnTo>
                      <a:pt x="647" y="447191"/>
                    </a:lnTo>
                    <a:lnTo>
                      <a:pt x="15555" y="486279"/>
                    </a:lnTo>
                    <a:lnTo>
                      <a:pt x="46222" y="513597"/>
                    </a:lnTo>
                    <a:lnTo>
                      <a:pt x="87375" y="523875"/>
                    </a:lnTo>
                    <a:lnTo>
                      <a:pt x="2131592" y="523227"/>
                    </a:lnTo>
                    <a:lnTo>
                      <a:pt x="2170680" y="508319"/>
                    </a:lnTo>
                    <a:lnTo>
                      <a:pt x="2197998" y="477652"/>
                    </a:lnTo>
                    <a:lnTo>
                      <a:pt x="2208276" y="436499"/>
                    </a:lnTo>
                    <a:lnTo>
                      <a:pt x="2207628" y="76683"/>
                    </a:lnTo>
                    <a:lnTo>
                      <a:pt x="2192720" y="37595"/>
                    </a:lnTo>
                    <a:lnTo>
                      <a:pt x="2162053" y="10277"/>
                    </a:lnTo>
                    <a:lnTo>
                      <a:pt x="2120900" y="0"/>
                    </a:lnTo>
                    <a:close/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22" name="object 17"/>
              <p:cNvSpPr txBox="1"/>
              <p:nvPr/>
            </p:nvSpPr>
            <p:spPr>
              <a:xfrm>
                <a:off x="4397112" y="3027361"/>
                <a:ext cx="1382273" cy="374651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2700">
                  <a:defRPr/>
                </a:pP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B</a:t>
                </a:r>
                <a:r>
                  <a:rPr sz="1200" b="1" spc="-5" dirty="0">
                    <a:solidFill>
                      <a:srgbClr val="FFFFFF"/>
                    </a:solidFill>
                    <a:latin typeface="Calibri"/>
                    <a:cs typeface="Calibri"/>
                  </a:rPr>
                  <a:t>a</a:t>
                </a:r>
                <a:r>
                  <a:rPr sz="1200" b="1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n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ki</a:t>
                </a:r>
                <a:r>
                  <a:rPr sz="1200" b="1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n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g</a:t>
                </a:r>
                <a:endParaRPr sz="1200" dirty="0">
                  <a:latin typeface="Calibri"/>
                  <a:cs typeface="Calibri"/>
                </a:endParaRPr>
              </a:p>
            </p:txBody>
          </p:sp>
          <p:sp>
            <p:nvSpPr>
              <p:cNvPr id="23" name="object 18"/>
              <p:cNvSpPr>
                <a:spLocks/>
              </p:cNvSpPr>
              <p:nvPr/>
            </p:nvSpPr>
            <p:spPr bwMode="auto">
              <a:xfrm>
                <a:off x="3697025" y="3540125"/>
                <a:ext cx="2320926" cy="392113"/>
              </a:xfrm>
              <a:custGeom>
                <a:avLst/>
                <a:gdLst>
                  <a:gd name="T0" fmla="*/ 2119503 w 2206625"/>
                  <a:gd name="T1" fmla="*/ 0 h 522224"/>
                  <a:gd name="T2" fmla="*/ 76899 w 2206625"/>
                  <a:gd name="T3" fmla="*/ 33 h 522224"/>
                  <a:gd name="T4" fmla="*/ 37693 w 2206625"/>
                  <a:gd name="T5" fmla="*/ 869 h 522224"/>
                  <a:gd name="T6" fmla="*/ 10302 w 2206625"/>
                  <a:gd name="T7" fmla="*/ 2610 h 522224"/>
                  <a:gd name="T8" fmla="*/ 0 w 2206625"/>
                  <a:gd name="T9" fmla="*/ 4955 h 522224"/>
                  <a:gd name="T10" fmla="*/ 576 w 2206625"/>
                  <a:gd name="T11" fmla="*/ 25363 h 522224"/>
                  <a:gd name="T12" fmla="*/ 15259 w 2206625"/>
                  <a:gd name="T13" fmla="*/ 27594 h 522224"/>
                  <a:gd name="T14" fmla="*/ 45823 w 2206625"/>
                  <a:gd name="T15" fmla="*/ 29156 h 522224"/>
                  <a:gd name="T16" fmla="*/ 86995 w 2206625"/>
                  <a:gd name="T17" fmla="*/ 29744 h 522224"/>
                  <a:gd name="T18" fmla="*/ 2129694 w 2206625"/>
                  <a:gd name="T19" fmla="*/ 29710 h 522224"/>
                  <a:gd name="T20" fmla="*/ 2168896 w 2206625"/>
                  <a:gd name="T21" fmla="*/ 28870 h 522224"/>
                  <a:gd name="T22" fmla="*/ 2196308 w 2206625"/>
                  <a:gd name="T23" fmla="*/ 27129 h 522224"/>
                  <a:gd name="T24" fmla="*/ 2206625 w 2206625"/>
                  <a:gd name="T25" fmla="*/ 24789 h 522224"/>
                  <a:gd name="T26" fmla="*/ 2206035 w 2206625"/>
                  <a:gd name="T27" fmla="*/ 4374 h 522224"/>
                  <a:gd name="T28" fmla="*/ 2191289 w 2206625"/>
                  <a:gd name="T29" fmla="*/ 2144 h 522224"/>
                  <a:gd name="T30" fmla="*/ 2160676 w 2206625"/>
                  <a:gd name="T31" fmla="*/ 586 h 522224"/>
                  <a:gd name="T32" fmla="*/ 2119503 w 2206625"/>
                  <a:gd name="T33" fmla="*/ 0 h 522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06625" h="522224">
                    <a:moveTo>
                      <a:pt x="2119503" y="0"/>
                    </a:moveTo>
                    <a:lnTo>
                      <a:pt x="76899" y="576"/>
                    </a:lnTo>
                    <a:lnTo>
                      <a:pt x="37693" y="15259"/>
                    </a:lnTo>
                    <a:lnTo>
                      <a:pt x="10302" y="45823"/>
                    </a:lnTo>
                    <a:lnTo>
                      <a:pt x="0" y="86995"/>
                    </a:lnTo>
                    <a:lnTo>
                      <a:pt x="576" y="445300"/>
                    </a:lnTo>
                    <a:lnTo>
                      <a:pt x="15259" y="484475"/>
                    </a:lnTo>
                    <a:lnTo>
                      <a:pt x="45823" y="511896"/>
                    </a:lnTo>
                    <a:lnTo>
                      <a:pt x="86995" y="522224"/>
                    </a:lnTo>
                    <a:lnTo>
                      <a:pt x="2129694" y="521634"/>
                    </a:lnTo>
                    <a:lnTo>
                      <a:pt x="2168896" y="506895"/>
                    </a:lnTo>
                    <a:lnTo>
                      <a:pt x="2196308" y="476317"/>
                    </a:lnTo>
                    <a:lnTo>
                      <a:pt x="2206625" y="435228"/>
                    </a:lnTo>
                    <a:lnTo>
                      <a:pt x="2206035" y="76804"/>
                    </a:lnTo>
                    <a:lnTo>
                      <a:pt x="2191289" y="37643"/>
                    </a:lnTo>
                    <a:lnTo>
                      <a:pt x="2160676" y="10287"/>
                    </a:lnTo>
                    <a:lnTo>
                      <a:pt x="2119503" y="0"/>
                    </a:lnTo>
                    <a:close/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24" name="object 19"/>
              <p:cNvSpPr txBox="1"/>
              <p:nvPr/>
            </p:nvSpPr>
            <p:spPr>
              <a:xfrm>
                <a:off x="4032342" y="3583034"/>
                <a:ext cx="1519237" cy="306294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2700">
                  <a:defRPr/>
                </a:pPr>
                <a:r>
                  <a:rPr sz="1200" b="1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In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s</a:t>
                </a:r>
                <a:r>
                  <a:rPr sz="12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u</a:t>
                </a:r>
                <a:r>
                  <a:rPr sz="1200" b="1" spc="-50" dirty="0">
                    <a:solidFill>
                      <a:srgbClr val="FFFFFF"/>
                    </a:solidFill>
                    <a:latin typeface="Calibri"/>
                    <a:cs typeface="Calibri"/>
                  </a:rPr>
                  <a:t>r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ance</a:t>
                </a:r>
                <a:endParaRPr sz="1200" dirty="0">
                  <a:latin typeface="Calibri"/>
                  <a:cs typeface="Calibri"/>
                </a:endParaRPr>
              </a:p>
            </p:txBody>
          </p:sp>
          <p:sp>
            <p:nvSpPr>
              <p:cNvPr id="25" name="object 20"/>
              <p:cNvSpPr>
                <a:spLocks/>
              </p:cNvSpPr>
              <p:nvPr/>
            </p:nvSpPr>
            <p:spPr bwMode="auto">
              <a:xfrm>
                <a:off x="3643050" y="4102100"/>
                <a:ext cx="2374899" cy="458788"/>
              </a:xfrm>
              <a:custGeom>
                <a:avLst/>
                <a:gdLst>
                  <a:gd name="T0" fmla="*/ 2120295 w 2208276"/>
                  <a:gd name="T1" fmla="*/ 0 h 523875"/>
                  <a:gd name="T2" fmla="*/ 76757 w 2208276"/>
                  <a:gd name="T3" fmla="*/ 168 h 523875"/>
                  <a:gd name="T4" fmla="*/ 37635 w 2208276"/>
                  <a:gd name="T5" fmla="*/ 4107 h 523875"/>
                  <a:gd name="T6" fmla="*/ 10291 w 2208276"/>
                  <a:gd name="T7" fmla="*/ 12232 h 523875"/>
                  <a:gd name="T8" fmla="*/ 0 w 2208276"/>
                  <a:gd name="T9" fmla="*/ 23152 h 523875"/>
                  <a:gd name="T10" fmla="*/ 647 w 2208276"/>
                  <a:gd name="T11" fmla="*/ 118668 h 523875"/>
                  <a:gd name="T12" fmla="*/ 15555 w 2208276"/>
                  <a:gd name="T13" fmla="*/ 129040 h 523875"/>
                  <a:gd name="T14" fmla="*/ 46212 w 2208276"/>
                  <a:gd name="T15" fmla="*/ 136289 h 523875"/>
                  <a:gd name="T16" fmla="*/ 87355 w 2208276"/>
                  <a:gd name="T17" fmla="*/ 139017 h 523875"/>
                  <a:gd name="T18" fmla="*/ 2130982 w 2208276"/>
                  <a:gd name="T19" fmla="*/ 138845 h 523875"/>
                  <a:gd name="T20" fmla="*/ 2170060 w 2208276"/>
                  <a:gd name="T21" fmla="*/ 134889 h 523875"/>
                  <a:gd name="T22" fmla="*/ 2197368 w 2208276"/>
                  <a:gd name="T23" fmla="*/ 126750 h 523875"/>
                  <a:gd name="T24" fmla="*/ 2207646 w 2208276"/>
                  <a:gd name="T25" fmla="*/ 115830 h 523875"/>
                  <a:gd name="T26" fmla="*/ 2207009 w 2208276"/>
                  <a:gd name="T27" fmla="*/ 20340 h 523875"/>
                  <a:gd name="T28" fmla="*/ 2192124 w 2208276"/>
                  <a:gd name="T29" fmla="*/ 9966 h 523875"/>
                  <a:gd name="T30" fmla="*/ 2161460 w 2208276"/>
                  <a:gd name="T31" fmla="*/ 2724 h 523875"/>
                  <a:gd name="T32" fmla="*/ 2120295 w 2208276"/>
                  <a:gd name="T33" fmla="*/ 0 h 5238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08276" h="523875">
                    <a:moveTo>
                      <a:pt x="2120900" y="0"/>
                    </a:moveTo>
                    <a:lnTo>
                      <a:pt x="76777" y="634"/>
                    </a:lnTo>
                    <a:lnTo>
                      <a:pt x="37645" y="15479"/>
                    </a:lnTo>
                    <a:lnTo>
                      <a:pt x="10291" y="46097"/>
                    </a:lnTo>
                    <a:lnTo>
                      <a:pt x="0" y="87249"/>
                    </a:lnTo>
                    <a:lnTo>
                      <a:pt x="647" y="447191"/>
                    </a:lnTo>
                    <a:lnTo>
                      <a:pt x="15555" y="486279"/>
                    </a:lnTo>
                    <a:lnTo>
                      <a:pt x="46222" y="513597"/>
                    </a:lnTo>
                    <a:lnTo>
                      <a:pt x="87375" y="523875"/>
                    </a:lnTo>
                    <a:lnTo>
                      <a:pt x="2131592" y="523227"/>
                    </a:lnTo>
                    <a:lnTo>
                      <a:pt x="2170680" y="508319"/>
                    </a:lnTo>
                    <a:lnTo>
                      <a:pt x="2197998" y="477652"/>
                    </a:lnTo>
                    <a:lnTo>
                      <a:pt x="2208276" y="436499"/>
                    </a:lnTo>
                    <a:lnTo>
                      <a:pt x="2207639" y="76652"/>
                    </a:lnTo>
                    <a:lnTo>
                      <a:pt x="2192754" y="37560"/>
                    </a:lnTo>
                    <a:lnTo>
                      <a:pt x="2162080" y="10263"/>
                    </a:lnTo>
                    <a:lnTo>
                      <a:pt x="2120900" y="0"/>
                    </a:lnTo>
                    <a:close/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26" name="object 21"/>
              <p:cNvSpPr txBox="1">
                <a:spLocks noChangeArrowheads="1"/>
              </p:cNvSpPr>
              <p:nvPr/>
            </p:nvSpPr>
            <p:spPr bwMode="auto">
              <a:xfrm>
                <a:off x="3687852" y="4100513"/>
                <a:ext cx="2208213" cy="454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 indent="257175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dirty="0">
                    <a:solidFill>
                      <a:srgbClr val="FFFFFF"/>
                    </a:solidFill>
                    <a:cs typeface="Calibri" pitchFamily="34" charset="0"/>
                  </a:rPr>
                  <a:t>Financial  Conglomerates     </a:t>
                </a:r>
                <a:endParaRPr lang="en-US" altLang="en-US" sz="1200" dirty="0">
                  <a:cs typeface="Calibri" pitchFamily="34" charset="0"/>
                </a:endParaRPr>
              </a:p>
            </p:txBody>
          </p:sp>
          <p:sp>
            <p:nvSpPr>
              <p:cNvPr id="29" name="object 24"/>
              <p:cNvSpPr>
                <a:spLocks/>
              </p:cNvSpPr>
              <p:nvPr/>
            </p:nvSpPr>
            <p:spPr bwMode="auto">
              <a:xfrm>
                <a:off x="6224325" y="3554413"/>
                <a:ext cx="2208213" cy="544512"/>
              </a:xfrm>
              <a:custGeom>
                <a:avLst/>
                <a:gdLst>
                  <a:gd name="T0" fmla="*/ 2121764 w 2208149"/>
                  <a:gd name="T1" fmla="*/ 0 h 522224"/>
                  <a:gd name="T2" fmla="*/ 76919 w 2208149"/>
                  <a:gd name="T3" fmla="*/ 876 h 522224"/>
                  <a:gd name="T4" fmla="*/ 37703 w 2208149"/>
                  <a:gd name="T5" fmla="*/ 23177 h 522224"/>
                  <a:gd name="T6" fmla="*/ 10302 w 2208149"/>
                  <a:gd name="T7" fmla="*/ 69597 h 522224"/>
                  <a:gd name="T8" fmla="*/ 0 w 2208149"/>
                  <a:gd name="T9" fmla="*/ 132132 h 522224"/>
                  <a:gd name="T10" fmla="*/ 576 w 2208149"/>
                  <a:gd name="T11" fmla="*/ 676337 h 522224"/>
                  <a:gd name="T12" fmla="*/ 15259 w 2208149"/>
                  <a:gd name="T13" fmla="*/ 735834 h 522224"/>
                  <a:gd name="T14" fmla="*/ 45833 w 2208149"/>
                  <a:gd name="T15" fmla="*/ 777484 h 522224"/>
                  <a:gd name="T16" fmla="*/ 87017 w 2208149"/>
                  <a:gd name="T17" fmla="*/ 793169 h 522224"/>
                  <a:gd name="T18" fmla="*/ 2131837 w 2208149"/>
                  <a:gd name="T19" fmla="*/ 792291 h 522224"/>
                  <a:gd name="T20" fmla="*/ 2171022 w 2208149"/>
                  <a:gd name="T21" fmla="*/ 769942 h 522224"/>
                  <a:gd name="T22" fmla="*/ 2198453 w 2208149"/>
                  <a:gd name="T23" fmla="*/ 723487 h 522224"/>
                  <a:gd name="T24" fmla="*/ 2208781 w 2208149"/>
                  <a:gd name="T25" fmla="*/ 661037 h 522224"/>
                  <a:gd name="T26" fmla="*/ 2208202 w 2208149"/>
                  <a:gd name="T27" fmla="*/ 116796 h 522224"/>
                  <a:gd name="T28" fmla="*/ 2193487 w 2208149"/>
                  <a:gd name="T29" fmla="*/ 57248 h 522224"/>
                  <a:gd name="T30" fmla="*/ 2162891 w 2208149"/>
                  <a:gd name="T31" fmla="*/ 15646 h 522224"/>
                  <a:gd name="T32" fmla="*/ 2121764 w 2208149"/>
                  <a:gd name="T33" fmla="*/ 0 h 5222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08149" h="522224">
                    <a:moveTo>
                      <a:pt x="2121154" y="0"/>
                    </a:moveTo>
                    <a:lnTo>
                      <a:pt x="76899" y="576"/>
                    </a:lnTo>
                    <a:lnTo>
                      <a:pt x="37693" y="15259"/>
                    </a:lnTo>
                    <a:lnTo>
                      <a:pt x="10302" y="45823"/>
                    </a:lnTo>
                    <a:lnTo>
                      <a:pt x="0" y="86995"/>
                    </a:lnTo>
                    <a:lnTo>
                      <a:pt x="576" y="445300"/>
                    </a:lnTo>
                    <a:lnTo>
                      <a:pt x="15259" y="484475"/>
                    </a:lnTo>
                    <a:lnTo>
                      <a:pt x="45823" y="511896"/>
                    </a:lnTo>
                    <a:lnTo>
                      <a:pt x="86995" y="522224"/>
                    </a:lnTo>
                    <a:lnTo>
                      <a:pt x="2131225" y="521645"/>
                    </a:lnTo>
                    <a:lnTo>
                      <a:pt x="2170400" y="506930"/>
                    </a:lnTo>
                    <a:lnTo>
                      <a:pt x="2197821" y="476344"/>
                    </a:lnTo>
                    <a:lnTo>
                      <a:pt x="2208149" y="435228"/>
                    </a:lnTo>
                    <a:lnTo>
                      <a:pt x="2207570" y="76899"/>
                    </a:lnTo>
                    <a:lnTo>
                      <a:pt x="2192855" y="37693"/>
                    </a:lnTo>
                    <a:lnTo>
                      <a:pt x="2162269" y="10302"/>
                    </a:lnTo>
                    <a:lnTo>
                      <a:pt x="2121154" y="0"/>
                    </a:lnTo>
                    <a:close/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30" name="object 25"/>
              <p:cNvSpPr txBox="1">
                <a:spLocks noChangeArrowheads="1"/>
              </p:cNvSpPr>
              <p:nvPr/>
            </p:nvSpPr>
            <p:spPr bwMode="auto">
              <a:xfrm>
                <a:off x="6399074" y="3540125"/>
                <a:ext cx="1758951" cy="679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33350" indent="-12065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 dirty="0" smtClean="0">
                    <a:solidFill>
                      <a:srgbClr val="FFFFFF"/>
                    </a:solidFill>
                    <a:cs typeface="Calibri" pitchFamily="34" charset="0"/>
                  </a:rPr>
                  <a:t>Financial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 dirty="0" smtClean="0">
                    <a:solidFill>
                      <a:srgbClr val="FFFFFF"/>
                    </a:solidFill>
                    <a:cs typeface="Calibri" pitchFamily="34" charset="0"/>
                  </a:rPr>
                  <a:t>Market </a:t>
                </a:r>
                <a:r>
                  <a:rPr lang="en-US" altLang="en-US" sz="1000" b="1" dirty="0">
                    <a:solidFill>
                      <a:srgbClr val="FFFFFF"/>
                    </a:solidFill>
                    <a:cs typeface="Calibri" pitchFamily="34" charset="0"/>
                  </a:rPr>
                  <a:t>Infrastructure</a:t>
                </a:r>
                <a:endParaRPr lang="en-US" altLang="en-US" sz="1000" dirty="0">
                  <a:cs typeface="Calibri" pitchFamily="34" charset="0"/>
                </a:endParaRPr>
              </a:p>
            </p:txBody>
          </p:sp>
          <p:sp>
            <p:nvSpPr>
              <p:cNvPr id="31" name="object 26"/>
              <p:cNvSpPr>
                <a:spLocks/>
              </p:cNvSpPr>
              <p:nvPr/>
            </p:nvSpPr>
            <p:spPr bwMode="auto">
              <a:xfrm>
                <a:off x="6224325" y="4160838"/>
                <a:ext cx="2208213" cy="393700"/>
              </a:xfrm>
              <a:custGeom>
                <a:avLst/>
                <a:gdLst>
                  <a:gd name="T0" fmla="*/ 2121383 w 2208149"/>
                  <a:gd name="T1" fmla="*/ 0 h 523875"/>
                  <a:gd name="T2" fmla="*/ 76672 w 2208149"/>
                  <a:gd name="T3" fmla="*/ 37 h 523875"/>
                  <a:gd name="T4" fmla="*/ 37570 w 2208149"/>
                  <a:gd name="T5" fmla="*/ 892 h 523875"/>
                  <a:gd name="T6" fmla="*/ 10263 w 2208149"/>
                  <a:gd name="T7" fmla="*/ 2654 h 523875"/>
                  <a:gd name="T8" fmla="*/ 0 w 2208149"/>
                  <a:gd name="T9" fmla="*/ 5021 h 523875"/>
                  <a:gd name="T10" fmla="*/ 634 w 2208149"/>
                  <a:gd name="T11" fmla="*/ 25691 h 523875"/>
                  <a:gd name="T12" fmla="*/ 15479 w 2208149"/>
                  <a:gd name="T13" fmla="*/ 27939 h 523875"/>
                  <a:gd name="T14" fmla="*/ 46107 w 2208149"/>
                  <a:gd name="T15" fmla="*/ 29512 h 523875"/>
                  <a:gd name="T16" fmla="*/ 87271 w 2208149"/>
                  <a:gd name="T17" fmla="*/ 30103 h 523875"/>
                  <a:gd name="T18" fmla="*/ 2132077 w 2208149"/>
                  <a:gd name="T19" fmla="*/ 30065 h 523875"/>
                  <a:gd name="T20" fmla="*/ 2171175 w 2208149"/>
                  <a:gd name="T21" fmla="*/ 29209 h 523875"/>
                  <a:gd name="T22" fmla="*/ 2198503 w 2208149"/>
                  <a:gd name="T23" fmla="*/ 27446 h 523875"/>
                  <a:gd name="T24" fmla="*/ 2208781 w 2208149"/>
                  <a:gd name="T25" fmla="*/ 25083 h 523875"/>
                  <a:gd name="T26" fmla="*/ 2208133 w 2208149"/>
                  <a:gd name="T27" fmla="*/ 4406 h 523875"/>
                  <a:gd name="T28" fmla="*/ 2193225 w 2208149"/>
                  <a:gd name="T29" fmla="*/ 2161 h 523875"/>
                  <a:gd name="T30" fmla="*/ 2162548 w 2208149"/>
                  <a:gd name="T31" fmla="*/ 590 h 523875"/>
                  <a:gd name="T32" fmla="*/ 2121383 w 2208149"/>
                  <a:gd name="T33" fmla="*/ 0 h 5238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08149" h="523875">
                    <a:moveTo>
                      <a:pt x="2120773" y="0"/>
                    </a:moveTo>
                    <a:lnTo>
                      <a:pt x="76652" y="636"/>
                    </a:lnTo>
                    <a:lnTo>
                      <a:pt x="37560" y="15521"/>
                    </a:lnTo>
                    <a:lnTo>
                      <a:pt x="10263" y="46195"/>
                    </a:lnTo>
                    <a:lnTo>
                      <a:pt x="0" y="87375"/>
                    </a:lnTo>
                    <a:lnTo>
                      <a:pt x="634" y="447097"/>
                    </a:lnTo>
                    <a:lnTo>
                      <a:pt x="15479" y="486229"/>
                    </a:lnTo>
                    <a:lnTo>
                      <a:pt x="46097" y="513583"/>
                    </a:lnTo>
                    <a:lnTo>
                      <a:pt x="87249" y="523875"/>
                    </a:lnTo>
                    <a:lnTo>
                      <a:pt x="2131465" y="523227"/>
                    </a:lnTo>
                    <a:lnTo>
                      <a:pt x="2170553" y="508319"/>
                    </a:lnTo>
                    <a:lnTo>
                      <a:pt x="2197871" y="477652"/>
                    </a:lnTo>
                    <a:lnTo>
                      <a:pt x="2208149" y="436499"/>
                    </a:lnTo>
                    <a:lnTo>
                      <a:pt x="2207501" y="76683"/>
                    </a:lnTo>
                    <a:lnTo>
                      <a:pt x="2192593" y="37595"/>
                    </a:lnTo>
                    <a:lnTo>
                      <a:pt x="2161926" y="10277"/>
                    </a:lnTo>
                    <a:lnTo>
                      <a:pt x="2120773" y="0"/>
                    </a:lnTo>
                    <a:close/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32" name="object 27"/>
              <p:cNvSpPr txBox="1"/>
              <p:nvPr/>
            </p:nvSpPr>
            <p:spPr>
              <a:xfrm>
                <a:off x="6311637" y="4136032"/>
                <a:ext cx="2060574" cy="443310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2700" algn="ctr">
                  <a:defRPr/>
                </a:pPr>
                <a:r>
                  <a:rPr sz="1200" b="1" spc="-35" dirty="0">
                    <a:solidFill>
                      <a:srgbClr val="FFFFFF"/>
                    </a:solidFill>
                    <a:latin typeface="Calibri"/>
                    <a:cs typeface="Calibri"/>
                  </a:rPr>
                  <a:t>R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esol</a:t>
                </a:r>
                <a:r>
                  <a:rPr sz="12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u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tion A</a:t>
                </a:r>
                <a:r>
                  <a:rPr sz="12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u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t</a:t>
                </a:r>
                <a:r>
                  <a:rPr sz="12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h</a:t>
                </a:r>
                <a:r>
                  <a:rPr sz="12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ority</a:t>
                </a:r>
                <a:endParaRPr sz="1200" dirty="0">
                  <a:latin typeface="Calibri"/>
                  <a:cs typeface="Calibri"/>
                </a:endParaRPr>
              </a:p>
            </p:txBody>
          </p:sp>
          <p:sp>
            <p:nvSpPr>
              <p:cNvPr id="33" name="object 28"/>
              <p:cNvSpPr>
                <a:spLocks/>
              </p:cNvSpPr>
              <p:nvPr/>
            </p:nvSpPr>
            <p:spPr bwMode="auto">
              <a:xfrm>
                <a:off x="483925" y="2305050"/>
                <a:ext cx="2943225" cy="485775"/>
              </a:xfrm>
              <a:custGeom>
                <a:avLst/>
                <a:gdLst>
                  <a:gd name="T0" fmla="*/ 2835294 w 2943223"/>
                  <a:gd name="T1" fmla="*/ 0 h 647700"/>
                  <a:gd name="T2" fmla="*/ 107639 w 2943223"/>
                  <a:gd name="T3" fmla="*/ 0 h 647700"/>
                  <a:gd name="T4" fmla="*/ 65731 w 2943223"/>
                  <a:gd name="T5" fmla="*/ 482 h 647700"/>
                  <a:gd name="T6" fmla="*/ 31517 w 2943223"/>
                  <a:gd name="T7" fmla="*/ 1785 h 647700"/>
                  <a:gd name="T8" fmla="*/ 8454 w 2943223"/>
                  <a:gd name="T9" fmla="*/ 3716 h 647700"/>
                  <a:gd name="T10" fmla="*/ 20 w 2943223"/>
                  <a:gd name="T11" fmla="*/ 6062 h 647700"/>
                  <a:gd name="T12" fmla="*/ 0 w 2943223"/>
                  <a:gd name="T13" fmla="*/ 30412 h 647700"/>
                  <a:gd name="T14" fmla="*/ 1035 w 2943223"/>
                  <a:gd name="T15" fmla="*/ 31235 h 647700"/>
                  <a:gd name="T16" fmla="*/ 14869 w 2943223"/>
                  <a:gd name="T17" fmla="*/ 33473 h 647700"/>
                  <a:gd name="T18" fmla="*/ 42113 w 2943223"/>
                  <a:gd name="T19" fmla="*/ 35212 h 647700"/>
                  <a:gd name="T20" fmla="*/ 79317 w 2943223"/>
                  <a:gd name="T21" fmla="*/ 36258 h 647700"/>
                  <a:gd name="T22" fmla="*/ 107949 w 2943223"/>
                  <a:gd name="T23" fmla="*/ 36475 h 647700"/>
                  <a:gd name="T24" fmla="*/ 2835708 w 2943223"/>
                  <a:gd name="T25" fmla="*/ 36475 h 647700"/>
                  <a:gd name="T26" fmla="*/ 2877558 w 2943223"/>
                  <a:gd name="T27" fmla="*/ 35990 h 647700"/>
                  <a:gd name="T28" fmla="*/ 2911741 w 2943223"/>
                  <a:gd name="T29" fmla="*/ 34685 h 647700"/>
                  <a:gd name="T30" fmla="*/ 2934791 w 2943223"/>
                  <a:gd name="T31" fmla="*/ 32753 h 647700"/>
                  <a:gd name="T32" fmla="*/ 2943216 w 2943223"/>
                  <a:gd name="T33" fmla="*/ 30412 h 647700"/>
                  <a:gd name="T34" fmla="*/ 2943243 w 2943223"/>
                  <a:gd name="T35" fmla="*/ 6062 h 647700"/>
                  <a:gd name="T36" fmla="*/ 2942220 w 2943223"/>
                  <a:gd name="T37" fmla="*/ 5238 h 647700"/>
                  <a:gd name="T38" fmla="*/ 2928395 w 2943223"/>
                  <a:gd name="T39" fmla="*/ 3000 h 647700"/>
                  <a:gd name="T40" fmla="*/ 2901140 w 2943223"/>
                  <a:gd name="T41" fmla="*/ 1262 h 647700"/>
                  <a:gd name="T42" fmla="*/ 2863924 w 2943223"/>
                  <a:gd name="T43" fmla="*/ 216 h 647700"/>
                  <a:gd name="T44" fmla="*/ 2835294 w 2943223"/>
                  <a:gd name="T45" fmla="*/ 0 h 6477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943223" h="647700">
                    <a:moveTo>
                      <a:pt x="2835274" y="0"/>
                    </a:moveTo>
                    <a:lnTo>
                      <a:pt x="107639" y="0"/>
                    </a:lnTo>
                    <a:lnTo>
                      <a:pt x="65731" y="8558"/>
                    </a:lnTo>
                    <a:lnTo>
                      <a:pt x="31517" y="31692"/>
                    </a:lnTo>
                    <a:lnTo>
                      <a:pt x="8454" y="65968"/>
                    </a:lnTo>
                    <a:lnTo>
                      <a:pt x="20" y="107640"/>
                    </a:lnTo>
                    <a:lnTo>
                      <a:pt x="0" y="540038"/>
                    </a:lnTo>
                    <a:lnTo>
                      <a:pt x="1035" y="554655"/>
                    </a:lnTo>
                    <a:lnTo>
                      <a:pt x="14869" y="594394"/>
                    </a:lnTo>
                    <a:lnTo>
                      <a:pt x="42113" y="625279"/>
                    </a:lnTo>
                    <a:lnTo>
                      <a:pt x="79317" y="643856"/>
                    </a:lnTo>
                    <a:lnTo>
                      <a:pt x="107949" y="647700"/>
                    </a:lnTo>
                    <a:lnTo>
                      <a:pt x="2835688" y="647699"/>
                    </a:lnTo>
                    <a:lnTo>
                      <a:pt x="2877538" y="639092"/>
                    </a:lnTo>
                    <a:lnTo>
                      <a:pt x="2911721" y="615909"/>
                    </a:lnTo>
                    <a:lnTo>
                      <a:pt x="2934771" y="581601"/>
                    </a:lnTo>
                    <a:lnTo>
                      <a:pt x="2943196" y="540038"/>
                    </a:lnTo>
                    <a:lnTo>
                      <a:pt x="2943223" y="107640"/>
                    </a:lnTo>
                    <a:lnTo>
                      <a:pt x="2942200" y="93013"/>
                    </a:lnTo>
                    <a:lnTo>
                      <a:pt x="2928375" y="53268"/>
                    </a:lnTo>
                    <a:lnTo>
                      <a:pt x="2901120" y="22398"/>
                    </a:lnTo>
                    <a:lnTo>
                      <a:pt x="2863904" y="3838"/>
                    </a:lnTo>
                    <a:lnTo>
                      <a:pt x="2835274" y="0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34" name="object 29"/>
              <p:cNvSpPr txBox="1"/>
              <p:nvPr/>
            </p:nvSpPr>
            <p:spPr>
              <a:xfrm>
                <a:off x="656522" y="2369343"/>
                <a:ext cx="3148014" cy="35718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2700">
                  <a:defRPr/>
                </a:pPr>
                <a:r>
                  <a:rPr sz="1400" b="1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MA</a:t>
                </a:r>
                <a:r>
                  <a:rPr sz="14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R</a:t>
                </a:r>
                <a:r>
                  <a:rPr sz="14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KET</a:t>
                </a:r>
                <a:r>
                  <a:rPr sz="1400" b="1" spc="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C</a:t>
                </a:r>
                <a:r>
                  <a:rPr sz="140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ONDU</a:t>
                </a:r>
                <a:r>
                  <a:rPr sz="1400" b="1" spc="5" dirty="0">
                    <a:solidFill>
                      <a:srgbClr val="FFFFFF"/>
                    </a:solidFill>
                    <a:latin typeface="Calibri"/>
                    <a:cs typeface="Calibri"/>
                  </a:rPr>
                  <a:t>C</a:t>
                </a:r>
                <a:r>
                  <a:rPr sz="140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T</a:t>
                </a:r>
                <a:endParaRPr sz="1400" dirty="0">
                  <a:latin typeface="Calibri"/>
                  <a:cs typeface="Calibri"/>
                </a:endParaRPr>
              </a:p>
            </p:txBody>
          </p:sp>
          <p:sp>
            <p:nvSpPr>
              <p:cNvPr id="35" name="object 30"/>
              <p:cNvSpPr>
                <a:spLocks/>
              </p:cNvSpPr>
              <p:nvPr/>
            </p:nvSpPr>
            <p:spPr bwMode="auto">
              <a:xfrm>
                <a:off x="3581138" y="2305050"/>
                <a:ext cx="2436812" cy="485775"/>
              </a:xfrm>
              <a:custGeom>
                <a:avLst/>
                <a:gdLst>
                  <a:gd name="T0" fmla="*/ 2329418 w 2436747"/>
                  <a:gd name="T1" fmla="*/ 0 h 647700"/>
                  <a:gd name="T2" fmla="*/ 107669 w 2436747"/>
                  <a:gd name="T3" fmla="*/ 0 h 647700"/>
                  <a:gd name="T4" fmla="*/ 65719 w 2436747"/>
                  <a:gd name="T5" fmla="*/ 482 h 647700"/>
                  <a:gd name="T6" fmla="*/ 31499 w 2436747"/>
                  <a:gd name="T7" fmla="*/ 1785 h 647700"/>
                  <a:gd name="T8" fmla="*/ 8444 w 2436747"/>
                  <a:gd name="T9" fmla="*/ 3716 h 647700"/>
                  <a:gd name="T10" fmla="*/ 19 w 2436747"/>
                  <a:gd name="T11" fmla="*/ 6062 h 647700"/>
                  <a:gd name="T12" fmla="*/ 0 w 2436747"/>
                  <a:gd name="T13" fmla="*/ 30412 h 647700"/>
                  <a:gd name="T14" fmla="*/ 1033 w 2436747"/>
                  <a:gd name="T15" fmla="*/ 31235 h 647700"/>
                  <a:gd name="T16" fmla="*/ 14852 w 2436747"/>
                  <a:gd name="T17" fmla="*/ 33473 h 647700"/>
                  <a:gd name="T18" fmla="*/ 42090 w 2436747"/>
                  <a:gd name="T19" fmla="*/ 35212 h 647700"/>
                  <a:gd name="T20" fmla="*/ 79310 w 2436747"/>
                  <a:gd name="T21" fmla="*/ 36258 h 647700"/>
                  <a:gd name="T22" fmla="*/ 107979 w 2436747"/>
                  <a:gd name="T23" fmla="*/ 36475 h 647700"/>
                  <a:gd name="T24" fmla="*/ 2329832 w 2436747"/>
                  <a:gd name="T25" fmla="*/ 36475 h 647700"/>
                  <a:gd name="T26" fmla="*/ 2371692 w 2436747"/>
                  <a:gd name="T27" fmla="*/ 35990 h 647700"/>
                  <a:gd name="T28" fmla="*/ 2405885 w 2436747"/>
                  <a:gd name="T29" fmla="*/ 34685 h 647700"/>
                  <a:gd name="T30" fmla="*/ 2428945 w 2436747"/>
                  <a:gd name="T31" fmla="*/ 32753 h 647700"/>
                  <a:gd name="T32" fmla="*/ 2437370 w 2436747"/>
                  <a:gd name="T33" fmla="*/ 30412 h 647700"/>
                  <a:gd name="T34" fmla="*/ 2437397 w 2436747"/>
                  <a:gd name="T35" fmla="*/ 6062 h 647700"/>
                  <a:gd name="T36" fmla="*/ 2436374 w 2436747"/>
                  <a:gd name="T37" fmla="*/ 5238 h 647700"/>
                  <a:gd name="T38" fmla="*/ 2422549 w 2436747"/>
                  <a:gd name="T39" fmla="*/ 3000 h 647700"/>
                  <a:gd name="T40" fmla="*/ 2395284 w 2436747"/>
                  <a:gd name="T41" fmla="*/ 1262 h 647700"/>
                  <a:gd name="T42" fmla="*/ 2358058 w 2436747"/>
                  <a:gd name="T43" fmla="*/ 216 h 647700"/>
                  <a:gd name="T44" fmla="*/ 2329418 w 2436747"/>
                  <a:gd name="T45" fmla="*/ 0 h 6477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36747" h="647700">
                    <a:moveTo>
                      <a:pt x="2328798" y="0"/>
                    </a:moveTo>
                    <a:lnTo>
                      <a:pt x="107639" y="0"/>
                    </a:lnTo>
                    <a:lnTo>
                      <a:pt x="65699" y="8558"/>
                    </a:lnTo>
                    <a:lnTo>
                      <a:pt x="31489" y="31692"/>
                    </a:lnTo>
                    <a:lnTo>
                      <a:pt x="8444" y="65968"/>
                    </a:lnTo>
                    <a:lnTo>
                      <a:pt x="19" y="107640"/>
                    </a:lnTo>
                    <a:lnTo>
                      <a:pt x="0" y="540038"/>
                    </a:lnTo>
                    <a:lnTo>
                      <a:pt x="1033" y="554655"/>
                    </a:lnTo>
                    <a:lnTo>
                      <a:pt x="14852" y="594394"/>
                    </a:lnTo>
                    <a:lnTo>
                      <a:pt x="42080" y="625279"/>
                    </a:lnTo>
                    <a:lnTo>
                      <a:pt x="79290" y="643856"/>
                    </a:lnTo>
                    <a:lnTo>
                      <a:pt x="107949" y="647700"/>
                    </a:lnTo>
                    <a:lnTo>
                      <a:pt x="2329212" y="647699"/>
                    </a:lnTo>
                    <a:lnTo>
                      <a:pt x="2371062" y="639092"/>
                    </a:lnTo>
                    <a:lnTo>
                      <a:pt x="2405245" y="615909"/>
                    </a:lnTo>
                    <a:lnTo>
                      <a:pt x="2428295" y="581601"/>
                    </a:lnTo>
                    <a:lnTo>
                      <a:pt x="2436720" y="540038"/>
                    </a:lnTo>
                    <a:lnTo>
                      <a:pt x="2436747" y="107640"/>
                    </a:lnTo>
                    <a:lnTo>
                      <a:pt x="2435724" y="93013"/>
                    </a:lnTo>
                    <a:lnTo>
                      <a:pt x="2421899" y="53268"/>
                    </a:lnTo>
                    <a:lnTo>
                      <a:pt x="2394644" y="22398"/>
                    </a:lnTo>
                    <a:lnTo>
                      <a:pt x="2357428" y="3838"/>
                    </a:lnTo>
                    <a:lnTo>
                      <a:pt x="2328798" y="0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36" name="object 31"/>
              <p:cNvSpPr txBox="1"/>
              <p:nvPr/>
            </p:nvSpPr>
            <p:spPr>
              <a:xfrm>
                <a:off x="3804536" y="2401064"/>
                <a:ext cx="1974851" cy="22383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2700">
                  <a:defRPr/>
                </a:pPr>
                <a:r>
                  <a:rPr sz="14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PRUDENTIAL</a:t>
                </a:r>
                <a:endParaRPr sz="1400" dirty="0">
                  <a:latin typeface="Calibri"/>
                  <a:cs typeface="Calibri"/>
                </a:endParaRPr>
              </a:p>
            </p:txBody>
          </p:sp>
          <p:sp>
            <p:nvSpPr>
              <p:cNvPr id="37" name="object 32"/>
              <p:cNvSpPr>
                <a:spLocks/>
              </p:cNvSpPr>
              <p:nvPr/>
            </p:nvSpPr>
            <p:spPr bwMode="auto">
              <a:xfrm>
                <a:off x="6156063" y="2305050"/>
                <a:ext cx="2935733" cy="485775"/>
              </a:xfrm>
              <a:custGeom>
                <a:avLst/>
                <a:gdLst>
                  <a:gd name="T0" fmla="*/ 2237343 w 2344672"/>
                  <a:gd name="T1" fmla="*/ 0 h 647700"/>
                  <a:gd name="T2" fmla="*/ 107669 w 2344672"/>
                  <a:gd name="T3" fmla="*/ 0 h 647700"/>
                  <a:gd name="T4" fmla="*/ 65719 w 2344672"/>
                  <a:gd name="T5" fmla="*/ 482 h 647700"/>
                  <a:gd name="T6" fmla="*/ 31499 w 2344672"/>
                  <a:gd name="T7" fmla="*/ 1785 h 647700"/>
                  <a:gd name="T8" fmla="*/ 8444 w 2344672"/>
                  <a:gd name="T9" fmla="*/ 3716 h 647700"/>
                  <a:gd name="T10" fmla="*/ 19 w 2344672"/>
                  <a:gd name="T11" fmla="*/ 6062 h 647700"/>
                  <a:gd name="T12" fmla="*/ 0 w 2344672"/>
                  <a:gd name="T13" fmla="*/ 30412 h 647700"/>
                  <a:gd name="T14" fmla="*/ 1033 w 2344672"/>
                  <a:gd name="T15" fmla="*/ 31235 h 647700"/>
                  <a:gd name="T16" fmla="*/ 14852 w 2344672"/>
                  <a:gd name="T17" fmla="*/ 33473 h 647700"/>
                  <a:gd name="T18" fmla="*/ 42090 w 2344672"/>
                  <a:gd name="T19" fmla="*/ 35212 h 647700"/>
                  <a:gd name="T20" fmla="*/ 79310 w 2344672"/>
                  <a:gd name="T21" fmla="*/ 36258 h 647700"/>
                  <a:gd name="T22" fmla="*/ 107979 w 2344672"/>
                  <a:gd name="T23" fmla="*/ 36475 h 647700"/>
                  <a:gd name="T24" fmla="*/ 2237757 w 2344672"/>
                  <a:gd name="T25" fmla="*/ 36475 h 647700"/>
                  <a:gd name="T26" fmla="*/ 2279617 w 2344672"/>
                  <a:gd name="T27" fmla="*/ 35990 h 647700"/>
                  <a:gd name="T28" fmla="*/ 2313810 w 2344672"/>
                  <a:gd name="T29" fmla="*/ 34685 h 647700"/>
                  <a:gd name="T30" fmla="*/ 2336870 w 2344672"/>
                  <a:gd name="T31" fmla="*/ 32753 h 647700"/>
                  <a:gd name="T32" fmla="*/ 2345295 w 2344672"/>
                  <a:gd name="T33" fmla="*/ 30412 h 647700"/>
                  <a:gd name="T34" fmla="*/ 2345322 w 2344672"/>
                  <a:gd name="T35" fmla="*/ 6062 h 647700"/>
                  <a:gd name="T36" fmla="*/ 2344299 w 2344672"/>
                  <a:gd name="T37" fmla="*/ 5238 h 647700"/>
                  <a:gd name="T38" fmla="*/ 2330474 w 2344672"/>
                  <a:gd name="T39" fmla="*/ 3000 h 647700"/>
                  <a:gd name="T40" fmla="*/ 2303209 w 2344672"/>
                  <a:gd name="T41" fmla="*/ 1262 h 647700"/>
                  <a:gd name="T42" fmla="*/ 2265983 w 2344672"/>
                  <a:gd name="T43" fmla="*/ 216 h 647700"/>
                  <a:gd name="T44" fmla="*/ 2237343 w 2344672"/>
                  <a:gd name="T45" fmla="*/ 0 h 6477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44672" h="647700">
                    <a:moveTo>
                      <a:pt x="2236723" y="0"/>
                    </a:moveTo>
                    <a:lnTo>
                      <a:pt x="107639" y="0"/>
                    </a:lnTo>
                    <a:lnTo>
                      <a:pt x="65699" y="8558"/>
                    </a:lnTo>
                    <a:lnTo>
                      <a:pt x="31489" y="31692"/>
                    </a:lnTo>
                    <a:lnTo>
                      <a:pt x="8444" y="65968"/>
                    </a:lnTo>
                    <a:lnTo>
                      <a:pt x="19" y="107640"/>
                    </a:lnTo>
                    <a:lnTo>
                      <a:pt x="0" y="540038"/>
                    </a:lnTo>
                    <a:lnTo>
                      <a:pt x="1033" y="554655"/>
                    </a:lnTo>
                    <a:lnTo>
                      <a:pt x="14852" y="594394"/>
                    </a:lnTo>
                    <a:lnTo>
                      <a:pt x="42080" y="625279"/>
                    </a:lnTo>
                    <a:lnTo>
                      <a:pt x="79290" y="643856"/>
                    </a:lnTo>
                    <a:lnTo>
                      <a:pt x="107949" y="647700"/>
                    </a:lnTo>
                    <a:lnTo>
                      <a:pt x="2237137" y="647699"/>
                    </a:lnTo>
                    <a:lnTo>
                      <a:pt x="2278987" y="639092"/>
                    </a:lnTo>
                    <a:lnTo>
                      <a:pt x="2313170" y="615909"/>
                    </a:lnTo>
                    <a:lnTo>
                      <a:pt x="2336220" y="581601"/>
                    </a:lnTo>
                    <a:lnTo>
                      <a:pt x="2344645" y="540038"/>
                    </a:lnTo>
                    <a:lnTo>
                      <a:pt x="2344672" y="107640"/>
                    </a:lnTo>
                    <a:lnTo>
                      <a:pt x="2343649" y="93013"/>
                    </a:lnTo>
                    <a:lnTo>
                      <a:pt x="2329824" y="53268"/>
                    </a:lnTo>
                    <a:lnTo>
                      <a:pt x="2302569" y="22398"/>
                    </a:lnTo>
                    <a:lnTo>
                      <a:pt x="2265353" y="3838"/>
                    </a:lnTo>
                    <a:lnTo>
                      <a:pt x="2236723" y="0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ZA" sz="1400"/>
              </a:p>
            </p:txBody>
          </p:sp>
          <p:sp>
            <p:nvSpPr>
              <p:cNvPr id="38" name="object 33"/>
              <p:cNvSpPr txBox="1"/>
              <p:nvPr/>
            </p:nvSpPr>
            <p:spPr>
              <a:xfrm>
                <a:off x="6156063" y="2432051"/>
                <a:ext cx="3058095" cy="223837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2700">
                  <a:defRPr/>
                </a:pPr>
                <a:r>
                  <a:rPr sz="14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FINANCIAL</a:t>
                </a:r>
                <a:r>
                  <a:rPr sz="14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400" b="1" spc="-25" dirty="0">
                    <a:solidFill>
                      <a:srgbClr val="FFFFFF"/>
                    </a:solidFill>
                    <a:latin typeface="Calibri"/>
                    <a:cs typeface="Calibri"/>
                  </a:rPr>
                  <a:t>S</a:t>
                </a:r>
                <a:r>
                  <a:rPr sz="1400" b="1" spc="-150" dirty="0">
                    <a:solidFill>
                      <a:srgbClr val="FFFFFF"/>
                    </a:solidFill>
                    <a:latin typeface="Calibri"/>
                    <a:cs typeface="Calibri"/>
                  </a:rPr>
                  <a:t>T</a:t>
                </a:r>
                <a:r>
                  <a:rPr sz="14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ABI</a:t>
                </a:r>
                <a:r>
                  <a:rPr sz="1400" b="1" spc="-20" dirty="0">
                    <a:solidFill>
                      <a:srgbClr val="FFFFFF"/>
                    </a:solidFill>
                    <a:latin typeface="Calibri"/>
                    <a:cs typeface="Calibri"/>
                  </a:rPr>
                  <a:t>L</a:t>
                </a:r>
                <a:r>
                  <a:rPr sz="14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ITY</a:t>
                </a:r>
                <a:endParaRPr sz="1400" dirty="0">
                  <a:latin typeface="Calibri"/>
                  <a:cs typeface="Calibri"/>
                </a:endParaRPr>
              </a:p>
            </p:txBody>
          </p:sp>
          <p:sp>
            <p:nvSpPr>
              <p:cNvPr id="39" name="object 34"/>
              <p:cNvSpPr txBox="1">
                <a:spLocks noChangeArrowheads="1"/>
              </p:cNvSpPr>
              <p:nvPr/>
            </p:nvSpPr>
            <p:spPr bwMode="auto">
              <a:xfrm>
                <a:off x="1436425" y="4559300"/>
                <a:ext cx="1271588" cy="417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333399"/>
                    </a:solidFill>
                    <a:latin typeface="Arial" charset="0"/>
                  </a:rPr>
                  <a:t>FSCA</a:t>
                </a:r>
                <a:endParaRPr lang="en-US" altLang="en-US" sz="1400">
                  <a:latin typeface="Arial" charset="0"/>
                </a:endParaRPr>
              </a:p>
            </p:txBody>
          </p:sp>
          <p:sp>
            <p:nvSpPr>
              <p:cNvPr id="40" name="object 35"/>
              <p:cNvSpPr txBox="1">
                <a:spLocks noChangeArrowheads="1"/>
              </p:cNvSpPr>
              <p:nvPr/>
            </p:nvSpPr>
            <p:spPr bwMode="auto">
              <a:xfrm>
                <a:off x="6594213" y="4560888"/>
                <a:ext cx="1320800" cy="417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marL="127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>
                    <a:solidFill>
                      <a:srgbClr val="333399"/>
                    </a:solidFill>
                    <a:latin typeface="Arial" charset="0"/>
                  </a:rPr>
                  <a:t>SARB</a:t>
                </a:r>
                <a:endParaRPr lang="en-US" altLang="en-US" sz="1400">
                  <a:latin typeface="Arial" charset="0"/>
                </a:endParaRPr>
              </a:p>
            </p:txBody>
          </p:sp>
          <p:sp>
            <p:nvSpPr>
              <p:cNvPr id="41" name="object 36"/>
              <p:cNvSpPr txBox="1"/>
              <p:nvPr/>
            </p:nvSpPr>
            <p:spPr>
              <a:xfrm>
                <a:off x="4505063" y="4559300"/>
                <a:ext cx="592136" cy="417513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2700">
                  <a:defRPr/>
                </a:pPr>
                <a:r>
                  <a:rPr sz="1400" b="1" spc="-270" dirty="0" smtClean="0">
                    <a:solidFill>
                      <a:srgbClr val="333399"/>
                    </a:solidFill>
                    <a:latin typeface="Arial"/>
                    <a:cs typeface="Arial"/>
                  </a:rPr>
                  <a:t>P</a:t>
                </a:r>
                <a:r>
                  <a:rPr lang="en-ZA" sz="1400" b="1" spc="-270" dirty="0" smtClean="0">
                    <a:solidFill>
                      <a:srgbClr val="333399"/>
                    </a:solidFill>
                    <a:latin typeface="Arial"/>
                    <a:cs typeface="Arial"/>
                  </a:rPr>
                  <a:t>    </a:t>
                </a:r>
                <a:r>
                  <a:rPr sz="1400" b="1" spc="-270" dirty="0" smtClean="0">
                    <a:solidFill>
                      <a:srgbClr val="333399"/>
                    </a:solidFill>
                    <a:latin typeface="Arial"/>
                    <a:cs typeface="Arial"/>
                  </a:rPr>
                  <a:t>A</a:t>
                </a:r>
                <a:endParaRPr sz="1400" dirty="0">
                  <a:latin typeface="Arial"/>
                  <a:cs typeface="Arial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300575" y="1044344"/>
              <a:ext cx="37760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indent="0">
                <a:buFont typeface="Arial" charset="0"/>
                <a:buNone/>
              </a:pPr>
              <a:r>
                <a:rPr lang="en-ZA" b="1" dirty="0"/>
                <a:t>Financial Sector Regulatory Act ,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92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835" y="4345230"/>
            <a:ext cx="2595985" cy="1985165"/>
          </a:xfrm>
        </p:spPr>
        <p:txBody>
          <a:bodyPr/>
          <a:lstStyle/>
          <a:p>
            <a:r>
              <a:rPr lang="en-ZA" sz="1800" b="1" dirty="0" smtClean="0"/>
              <a:t>Lack of suitable products</a:t>
            </a:r>
          </a:p>
          <a:p>
            <a:r>
              <a:rPr lang="en-ZA" sz="1800" b="1" dirty="0" smtClean="0"/>
              <a:t>Complexity of investment products and investing processes</a:t>
            </a:r>
            <a:endParaRPr lang="en-ZA" sz="1800" b="1" dirty="0"/>
          </a:p>
          <a:p>
            <a:pPr algn="ctr"/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808475" y="222195"/>
            <a:ext cx="5268626" cy="6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Enabling Environment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326810"/>
              </p:ext>
            </p:extLst>
          </p:nvPr>
        </p:nvGraphicFramePr>
        <p:xfrm>
          <a:off x="4974863" y="1291130"/>
          <a:ext cx="4113885" cy="488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929127"/>
              </p:ext>
            </p:extLst>
          </p:nvPr>
        </p:nvGraphicFramePr>
        <p:xfrm>
          <a:off x="448965" y="1443835"/>
          <a:ext cx="3664920" cy="235042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56019"/>
                <a:gridCol w="1308901"/>
              </a:tblGrid>
              <a:tr h="338746">
                <a:tc>
                  <a:txBody>
                    <a:bodyPr/>
                    <a:lstStyle/>
                    <a:p>
                      <a:r>
                        <a:rPr lang="en-ZA" dirty="0" smtClean="0"/>
                        <a:t>Population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55.6m</a:t>
                      </a:r>
                      <a:endParaRPr lang="en-ZA" dirty="0"/>
                    </a:p>
                  </a:txBody>
                  <a:tcPr/>
                </a:tc>
              </a:tr>
              <a:tr h="484463">
                <a:tc>
                  <a:txBody>
                    <a:bodyPr/>
                    <a:lstStyle/>
                    <a:p>
                      <a:r>
                        <a:rPr lang="en-ZA" dirty="0" smtClean="0"/>
                        <a:t>Unemployment rate (Jan 2017)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26.5%</a:t>
                      </a:r>
                      <a:endParaRPr lang="en-ZA" dirty="0"/>
                    </a:p>
                  </a:txBody>
                  <a:tcPr/>
                </a:tc>
              </a:tr>
              <a:tr h="338746">
                <a:tc>
                  <a:txBody>
                    <a:bodyPr/>
                    <a:lstStyle/>
                    <a:p>
                      <a:r>
                        <a:rPr lang="en-ZA" dirty="0" smtClean="0"/>
                        <a:t>Youth</a:t>
                      </a:r>
                      <a:r>
                        <a:rPr lang="en-ZA" baseline="0" dirty="0" smtClean="0"/>
                        <a:t> (15 -34)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36.2%</a:t>
                      </a:r>
                      <a:endParaRPr lang="en-ZA" dirty="0"/>
                    </a:p>
                  </a:txBody>
                  <a:tcPr/>
                </a:tc>
              </a:tr>
              <a:tr h="484463">
                <a:tc>
                  <a:txBody>
                    <a:bodyPr/>
                    <a:lstStyle/>
                    <a:p>
                      <a:r>
                        <a:rPr lang="en-ZA" dirty="0" smtClean="0"/>
                        <a:t>Youth unemployment</a:t>
                      </a:r>
                    </a:p>
                    <a:p>
                      <a:r>
                        <a:rPr lang="en-ZA" dirty="0" smtClean="0"/>
                        <a:t>(Jan 2017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50.9%</a:t>
                      </a:r>
                      <a:endParaRPr lang="en-ZA" dirty="0"/>
                    </a:p>
                  </a:txBody>
                  <a:tcPr/>
                </a:tc>
              </a:tr>
              <a:tr h="338746">
                <a:tc gridSpan="2">
                  <a:txBody>
                    <a:bodyPr/>
                    <a:lstStyle/>
                    <a:p>
                      <a:pPr algn="r"/>
                      <a:r>
                        <a:rPr lang="en-ZA" sz="1200" i="1" dirty="0" smtClean="0"/>
                        <a:t>Statistics</a:t>
                      </a:r>
                      <a:r>
                        <a:rPr lang="en-ZA" sz="1200" i="1" baseline="0" dirty="0" smtClean="0"/>
                        <a:t> South Arica</a:t>
                      </a:r>
                      <a:endParaRPr lang="en-ZA" sz="12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64877"/>
              </p:ext>
            </p:extLst>
          </p:nvPr>
        </p:nvGraphicFramePr>
        <p:xfrm>
          <a:off x="448965" y="4345230"/>
          <a:ext cx="1832460" cy="183455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32460"/>
              </a:tblGrid>
              <a:tr h="432478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24.25</a:t>
                      </a:r>
                      <a:r>
                        <a:rPr lang="en-ZA" sz="1600" baseline="0" dirty="0" smtClean="0"/>
                        <a:t>m credit active South Africans</a:t>
                      </a:r>
                      <a:endParaRPr lang="en-ZA" sz="1600" dirty="0"/>
                    </a:p>
                  </a:txBody>
                  <a:tcPr/>
                </a:tc>
              </a:tr>
              <a:tr h="250382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59.4% in good standing</a:t>
                      </a:r>
                      <a:endParaRPr lang="en-ZA" sz="1600" dirty="0"/>
                    </a:p>
                  </a:txBody>
                  <a:tcPr/>
                </a:tc>
              </a:tr>
              <a:tr h="432478">
                <a:tc>
                  <a:txBody>
                    <a:bodyPr/>
                    <a:lstStyle/>
                    <a:p>
                      <a:pPr algn="r"/>
                      <a:r>
                        <a:rPr lang="en-ZA" sz="1200" i="1" dirty="0" smtClean="0"/>
                        <a:t>National</a:t>
                      </a:r>
                      <a:r>
                        <a:rPr lang="en-ZA" sz="1200" i="1" baseline="0" dirty="0" smtClean="0"/>
                        <a:t> Credit Regulator</a:t>
                      </a:r>
                      <a:endParaRPr lang="en-ZA" sz="12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92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tanley.phashe\AppData\Local\Microsoft\Windows\Temporary Internet Files\Content.Outlook\7HL2O2ST\IMG_5879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735" r="4120" b="2200"/>
          <a:stretch>
            <a:fillRect/>
          </a:stretch>
        </p:blipFill>
        <p:spPr bwMode="auto">
          <a:xfrm>
            <a:off x="2182" y="1259783"/>
            <a:ext cx="1363014" cy="188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655" y="222195"/>
            <a:ext cx="5879446" cy="610820"/>
          </a:xfrm>
        </p:spPr>
        <p:txBody>
          <a:bodyPr>
            <a:noAutofit/>
          </a:bodyPr>
          <a:lstStyle/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Delivering Investor Education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245" y="1443835"/>
            <a:ext cx="4733855" cy="2028219"/>
          </a:xfrm>
        </p:spPr>
        <p:txBody>
          <a:bodyPr/>
          <a:lstStyle/>
          <a:p>
            <a:r>
              <a:rPr lang="en-ZA" dirty="0" smtClean="0"/>
              <a:t>Content development</a:t>
            </a:r>
          </a:p>
          <a:p>
            <a:r>
              <a:rPr lang="en-ZA" dirty="0" smtClean="0"/>
              <a:t>Part of personal financial management</a:t>
            </a:r>
          </a:p>
          <a:p>
            <a:r>
              <a:rPr lang="en-ZA" dirty="0" smtClean="0"/>
              <a:t>Appropriate language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" y="3147854"/>
            <a:ext cx="1363014" cy="187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stanley.phashe\AppData\Local\Microsoft\Windows\Temporary Internet Files\Content.Outlook\7HL2O2ST\FullSizeRe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01" y="5026459"/>
            <a:ext cx="1221640" cy="185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stanley.phashe\AppData\Local\Microsoft\Windows\Temporary Internet Files\Content.Outlook\7HL2O2ST\FullSizeRender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49" y="974540"/>
            <a:ext cx="1387453" cy="217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stanley.phashe\AppData\Local\Microsoft\Windows\Temporary Internet Files\Content.Outlook\7HL2O2ST\FullSizeRender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49" y="3147854"/>
            <a:ext cx="1387909" cy="207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Users\stanley.phashe\AppData\Local\Microsoft\Windows\Temporary Internet Files\Content.Outlook\7HL2O2ST\FullSizeRender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49" y="5028542"/>
            <a:ext cx="1395151" cy="182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81425" y="3472054"/>
            <a:ext cx="3969004" cy="3295719"/>
            <a:chOff x="2892245" y="2742441"/>
            <a:chExt cx="3969004" cy="329571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7325" y="3395217"/>
              <a:ext cx="3523924" cy="2642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3" t="11152" r="8462" b="25943"/>
            <a:stretch/>
          </p:blipFill>
          <p:spPr bwMode="auto">
            <a:xfrm>
              <a:off x="2892245" y="2742441"/>
              <a:ext cx="1887431" cy="1974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3094"/>
            <a:ext cx="1363014" cy="188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48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6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2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3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4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381944"/>
            <a:ext cx="3121943" cy="198516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ZA" sz="1600" b="1" dirty="0" smtClean="0"/>
              <a:t>Emerging entrepreneurs (Urban)</a:t>
            </a:r>
          </a:p>
          <a:p>
            <a:r>
              <a:rPr lang="en-GB" altLang="en-US" sz="1600" dirty="0" smtClean="0">
                <a:cs typeface="Arial" charset="0"/>
              </a:rPr>
              <a:t>7 </a:t>
            </a:r>
            <a:r>
              <a:rPr lang="en-GB" altLang="en-US" sz="1600" dirty="0">
                <a:cs typeface="Arial" charset="0"/>
              </a:rPr>
              <a:t>workshops </a:t>
            </a:r>
            <a:endParaRPr lang="en-GB" altLang="en-US" sz="1600" dirty="0" smtClean="0">
              <a:cs typeface="Arial" charset="0"/>
            </a:endParaRPr>
          </a:p>
          <a:p>
            <a:r>
              <a:rPr lang="en-GB" altLang="en-US" sz="1600" dirty="0" smtClean="0">
                <a:cs typeface="Arial" charset="0"/>
              </a:rPr>
              <a:t>reaching </a:t>
            </a:r>
            <a:r>
              <a:rPr lang="en-GB" altLang="en-US" sz="1600" dirty="0">
                <a:cs typeface="Arial" charset="0"/>
              </a:rPr>
              <a:t>213 emerging </a:t>
            </a:r>
            <a:r>
              <a:rPr lang="en-GB" altLang="en-US" sz="1600" dirty="0" smtClean="0">
                <a:cs typeface="Arial" charset="0"/>
              </a:rPr>
              <a:t>entrepreneurs</a:t>
            </a:r>
          </a:p>
          <a:p>
            <a:r>
              <a:rPr lang="en-GB" altLang="en-US" sz="1600" dirty="0" smtClean="0">
                <a:cs typeface="Arial" charset="0"/>
              </a:rPr>
              <a:t>Investment products + pyramid and </a:t>
            </a:r>
            <a:r>
              <a:rPr lang="en-GB" altLang="en-US" sz="1600" dirty="0" err="1" smtClean="0">
                <a:cs typeface="Arial" charset="0"/>
              </a:rPr>
              <a:t>ponzi</a:t>
            </a:r>
            <a:r>
              <a:rPr lang="en-GB" altLang="en-US" sz="1600" dirty="0" smtClean="0">
                <a:cs typeface="Arial" charset="0"/>
              </a:rPr>
              <a:t> schemes</a:t>
            </a:r>
            <a:endParaRPr lang="en-GB" altLang="en-US" sz="1600" dirty="0">
              <a:cs typeface="Arial" charset="0"/>
            </a:endParaRPr>
          </a:p>
          <a:p>
            <a:pPr lvl="1"/>
            <a:endParaRPr lang="en-ZA" dirty="0" smtClean="0"/>
          </a:p>
          <a:p>
            <a:endParaRPr lang="en-ZA" dirty="0" smtClean="0"/>
          </a:p>
          <a:p>
            <a:endParaRPr lang="en-ZA" dirty="0" smtClean="0">
              <a:cs typeface="Arial" charset="0"/>
            </a:endParaRPr>
          </a:p>
          <a:p>
            <a:pPr lvl="1"/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197655" y="222195"/>
            <a:ext cx="5879446" cy="6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Delivering Investor Education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IMG_20170223_0954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94" y="1199615"/>
            <a:ext cx="3343006" cy="241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1238599"/>
            <a:ext cx="2715091" cy="5644252"/>
            <a:chOff x="0" y="1238599"/>
            <a:chExt cx="2715091" cy="5644252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0" y="4908393"/>
              <a:ext cx="2715091" cy="1974458"/>
            </a:xfrm>
            <a:prstGeom prst="rect">
              <a:avLst/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ZA" sz="1800" b="1" dirty="0" smtClean="0"/>
                <a:t>Cooperative banks (Rural)</a:t>
              </a:r>
            </a:p>
            <a:p>
              <a:r>
                <a:rPr lang="en-ZA" sz="1800" dirty="0" smtClean="0">
                  <a:cs typeface="Arial" charset="0"/>
                </a:rPr>
                <a:t>financial management</a:t>
              </a:r>
            </a:p>
            <a:p>
              <a:r>
                <a:rPr lang="en-ZA" sz="1800" dirty="0" smtClean="0">
                  <a:cs typeface="Arial" charset="0"/>
                </a:rPr>
                <a:t>investment products: bonds, CIS and shares,</a:t>
              </a:r>
            </a:p>
            <a:p>
              <a:r>
                <a:rPr lang="en-ZA" sz="1800" dirty="0" smtClean="0">
                  <a:cs typeface="Arial" charset="0"/>
                </a:rPr>
                <a:t>24 workshops</a:t>
              </a:r>
            </a:p>
            <a:p>
              <a:r>
                <a:rPr lang="en-ZA" sz="1800" dirty="0" smtClean="0">
                  <a:cs typeface="Arial" charset="0"/>
                </a:rPr>
                <a:t>reached 500 members</a:t>
              </a:r>
            </a:p>
            <a:p>
              <a:endParaRPr lang="en-ZA" dirty="0"/>
            </a:p>
          </p:txBody>
        </p:sp>
        <p:pic>
          <p:nvPicPr>
            <p:cNvPr id="6" name="Picture 2" descr="C:\Users\stanley.phashe\AppData\Local\Microsoft\Windows\Temporary Internet Files\Content.Outlook\7HL2O2ST\IMG_570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1" y="3050050"/>
              <a:ext cx="2443224" cy="190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lyndwill.clarke\AppData\Local\Microsoft\Windows\Temporary Internet Files\Content.Outlook\63EOOXUI\IMG_6427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1" y="1238599"/>
              <a:ext cx="2443224" cy="1832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197655" y="3397012"/>
            <a:ext cx="5879446" cy="3459707"/>
            <a:chOff x="3197655" y="3397012"/>
            <a:chExt cx="5879446" cy="3459707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5488230" y="3865628"/>
              <a:ext cx="3588871" cy="2910889"/>
            </a:xfrm>
            <a:prstGeom prst="rect">
              <a:avLst/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8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2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ZA" sz="1800" b="1" dirty="0" smtClean="0"/>
                <a:t>Financial Planning Institute (Advice)</a:t>
              </a:r>
            </a:p>
            <a:p>
              <a:r>
                <a:rPr lang="en-ZA" sz="1800" dirty="0" smtClean="0">
                  <a:cs typeface="Arial" charset="0"/>
                </a:rPr>
                <a:t>2 hour workshops</a:t>
              </a:r>
            </a:p>
            <a:p>
              <a:pPr lvl="1"/>
              <a:r>
                <a:rPr lang="en-ZA" sz="1800" dirty="0" smtClean="0">
                  <a:cs typeface="Arial" charset="0"/>
                </a:rPr>
                <a:t>Budgeting, debt, savings and investment</a:t>
              </a:r>
            </a:p>
            <a:p>
              <a:r>
                <a:rPr lang="en-ZA" sz="1800" dirty="0" smtClean="0">
                  <a:cs typeface="Arial" charset="0"/>
                </a:rPr>
                <a:t>Quarterly newsletter</a:t>
              </a:r>
            </a:p>
            <a:p>
              <a:r>
                <a:rPr lang="en-ZA" sz="1800" dirty="0" smtClean="0">
                  <a:cs typeface="Arial" charset="0"/>
                </a:rPr>
                <a:t>Financial Planning day/week</a:t>
              </a:r>
            </a:p>
            <a:p>
              <a:pPr lvl="1"/>
              <a:r>
                <a:rPr lang="en-ZA" sz="1800" dirty="0" smtClean="0">
                  <a:cs typeface="Arial" charset="0"/>
                </a:rPr>
                <a:t>One-on-one pro-bono sessions</a:t>
              </a:r>
            </a:p>
            <a:p>
              <a:pPr lvl="1"/>
              <a:r>
                <a:rPr lang="en-ZA" sz="1800" dirty="0" smtClean="0">
                  <a:cs typeface="Arial" charset="0"/>
                </a:rPr>
                <a:t>Specific advice (life stage)</a:t>
              </a:r>
            </a:p>
            <a:p>
              <a:pPr lvl="1"/>
              <a:endParaRPr lang="en-ZA" dirty="0"/>
            </a:p>
          </p:txBody>
        </p:sp>
        <p:pic>
          <p:nvPicPr>
            <p:cNvPr id="2" name="Picture 2" descr="D:\IMG_453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4" r="5145" b="3218"/>
            <a:stretch/>
          </p:blipFill>
          <p:spPr bwMode="auto">
            <a:xfrm>
              <a:off x="3197655" y="3397012"/>
              <a:ext cx="2348228" cy="3459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69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724453" y="2914480"/>
            <a:ext cx="244328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2800" b="1" dirty="0">
                <a:solidFill>
                  <a:srgbClr val="002060"/>
                </a:solidFill>
              </a:rPr>
              <a:t>JSE Investment Challenge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5753303"/>
              </p:ext>
            </p:extLst>
          </p:nvPr>
        </p:nvGraphicFramePr>
        <p:xfrm>
          <a:off x="0" y="1818225"/>
          <a:ext cx="2960556" cy="2264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3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640"/>
            <a:ext cx="399097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026392"/>
              </p:ext>
            </p:extLst>
          </p:nvPr>
        </p:nvGraphicFramePr>
        <p:xfrm>
          <a:off x="143555" y="5112940"/>
          <a:ext cx="3664920" cy="1745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393063858"/>
              </p:ext>
            </p:extLst>
          </p:nvPr>
        </p:nvGraphicFramePr>
        <p:xfrm>
          <a:off x="5372569" y="1918522"/>
          <a:ext cx="367240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37223"/>
              </p:ext>
            </p:extLst>
          </p:nvPr>
        </p:nvGraphicFramePr>
        <p:xfrm>
          <a:off x="4008508" y="4105832"/>
          <a:ext cx="5135492" cy="257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342"/>
                <a:gridCol w="763525"/>
                <a:gridCol w="763525"/>
                <a:gridCol w="763525"/>
                <a:gridCol w="763525"/>
                <a:gridCol w="763525"/>
                <a:gridCol w="763525"/>
              </a:tblGrid>
              <a:tr h="35382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</a:rPr>
                        <a:t>Year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</a:rPr>
                        <a:t>Institutions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</a:rPr>
                        <a:t>Teams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chemeClr val="tx1"/>
                          </a:solidFill>
                          <a:effectLst/>
                        </a:rPr>
                        <a:t>Participants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228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 smtClean="0">
                          <a:effectLst/>
                        </a:rPr>
                        <a:t>SCHOOL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 smtClean="0">
                          <a:effectLst/>
                        </a:rPr>
                        <a:t>UNIVERSITY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 smtClean="0">
                          <a:effectLst/>
                        </a:rPr>
                        <a:t>SCHOOL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 smtClean="0">
                          <a:effectLst/>
                        </a:rPr>
                        <a:t>UNIVERSITY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 smtClean="0">
                          <a:effectLst/>
                        </a:rPr>
                        <a:t>SCHOOL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en-ZA" sz="1100" b="1" kern="1200" dirty="0" smtClean="0">
                          <a:effectLst/>
                        </a:rPr>
                        <a:t>UNIVERSITY</a:t>
                      </a:r>
                      <a:endParaRPr lang="en-Z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>
                          <a:effectLst/>
                        </a:rPr>
                        <a:t>2015</a:t>
                      </a:r>
                      <a:endParaRPr lang="en-ZA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405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74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2472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1006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9742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2776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0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effectLst/>
                        </a:rPr>
                        <a:t>2016</a:t>
                      </a:r>
                      <a:endParaRPr lang="en-Z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409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41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3002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1075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11 773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3021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0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effectLst/>
                        </a:rPr>
                        <a:t>2017</a:t>
                      </a:r>
                      <a:endParaRPr lang="en-ZA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483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57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3986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1192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15 381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7" marR="91437" marT="45708" marB="45708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effectLst/>
                        </a:rPr>
                        <a:t>3198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05" name="TextBox 13"/>
          <p:cNvSpPr txBox="1">
            <a:spLocks noChangeArrowheads="1"/>
          </p:cNvSpPr>
          <p:nvPr/>
        </p:nvSpPr>
        <p:spPr bwMode="auto">
          <a:xfrm>
            <a:off x="5113338" y="3705722"/>
            <a:ext cx="3816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000" b="1" dirty="0">
                <a:solidFill>
                  <a:srgbClr val="002060"/>
                </a:solidFill>
              </a:rPr>
              <a:t>Investment Challenge Stats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2321163"/>
              </p:ext>
            </p:extLst>
          </p:nvPr>
        </p:nvGraphicFramePr>
        <p:xfrm>
          <a:off x="900976" y="847164"/>
          <a:ext cx="1224136" cy="122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107" name="Picture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985720"/>
            <a:ext cx="20891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8" name="TextBox 5"/>
          <p:cNvSpPr txBox="1">
            <a:spLocks noChangeArrowheads="1"/>
          </p:cNvSpPr>
          <p:nvPr/>
        </p:nvSpPr>
        <p:spPr bwMode="auto">
          <a:xfrm>
            <a:off x="5228174" y="1579968"/>
            <a:ext cx="1985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600" b="1" dirty="0">
                <a:solidFill>
                  <a:srgbClr val="002060"/>
                </a:solidFill>
              </a:rPr>
              <a:t>Who can participate?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197655" y="222195"/>
            <a:ext cx="5879446" cy="610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Delivering Investor Education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0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911" y="222195"/>
            <a:ext cx="8229600" cy="610820"/>
          </a:xfrm>
          <a:prstGeom prst="rect">
            <a:avLst/>
          </a:prstGeom>
        </p:spPr>
        <p:txBody>
          <a:bodyPr vert="horz" wrap="square" lIns="0" tIns="212725" rIns="0" bIns="0" rtlCol="0">
            <a:noAutofit/>
          </a:bodyPr>
          <a:lstStyle/>
          <a:p>
            <a:pPr marL="906144">
              <a:lnSpc>
                <a:spcPct val="100000"/>
              </a:lnSpc>
            </a:pPr>
            <a:r>
              <a:rPr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 </a:t>
            </a:r>
            <a:r>
              <a:rPr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pc="-1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pc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spc="-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788473" y="2743199"/>
            <a:ext cx="3921397" cy="40453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sz="2200" b="1" spc="-15" dirty="0" smtClean="0">
                <a:latin typeface="Calibri"/>
                <a:cs typeface="Calibri"/>
              </a:rPr>
              <a:t>Co</a:t>
            </a:r>
            <a:r>
              <a:rPr sz="2200" b="1" spc="-45" dirty="0" smtClean="0">
                <a:latin typeface="Calibri"/>
                <a:cs typeface="Calibri"/>
              </a:rPr>
              <a:t>n</a:t>
            </a:r>
            <a:r>
              <a:rPr sz="2200" b="1" spc="-40" dirty="0" smtClean="0">
                <a:latin typeface="Calibri"/>
                <a:cs typeface="Calibri"/>
              </a:rPr>
              <a:t>t</a:t>
            </a:r>
            <a:r>
              <a:rPr sz="2200" b="1" spc="-10" dirty="0" smtClean="0">
                <a:latin typeface="Calibri"/>
                <a:cs typeface="Calibri"/>
              </a:rPr>
              <a:t>act</a:t>
            </a:r>
            <a:r>
              <a:rPr sz="2200" b="1" spc="35" dirty="0" smtClean="0">
                <a:latin typeface="Calibri"/>
                <a:cs typeface="Calibri"/>
              </a:rPr>
              <a:t> </a:t>
            </a:r>
            <a:r>
              <a:rPr sz="2200" b="1" spc="-15" dirty="0" smtClean="0">
                <a:latin typeface="Calibri"/>
                <a:cs typeface="Calibri"/>
              </a:rPr>
              <a:t>d</a:t>
            </a:r>
            <a:r>
              <a:rPr sz="2200" b="1" spc="-35" dirty="0" smtClean="0">
                <a:latin typeface="Calibri"/>
                <a:cs typeface="Calibri"/>
              </a:rPr>
              <a:t>e</a:t>
            </a:r>
            <a:r>
              <a:rPr sz="2200" b="1" spc="-40" dirty="0" smtClean="0">
                <a:latin typeface="Calibri"/>
                <a:cs typeface="Calibri"/>
              </a:rPr>
              <a:t>t</a:t>
            </a:r>
            <a:r>
              <a:rPr sz="2200" b="1" spc="-10" dirty="0" smtClean="0">
                <a:latin typeface="Calibri"/>
                <a:cs typeface="Calibri"/>
              </a:rPr>
              <a:t>ails:</a:t>
            </a:r>
            <a:endParaRPr sz="2200" dirty="0">
              <a:latin typeface="Calibri"/>
              <a:cs typeface="Calibri"/>
            </a:endParaRPr>
          </a:p>
          <a:p>
            <a:pPr marL="386080" marR="385445" indent="0" algn="ctr">
              <a:lnSpc>
                <a:spcPct val="100000"/>
              </a:lnSpc>
              <a:buNone/>
            </a:pPr>
            <a:r>
              <a:rPr sz="2200" spc="-15" dirty="0" smtClean="0">
                <a:latin typeface="Calibri"/>
                <a:cs typeface="Calibri"/>
              </a:rPr>
              <a:t>Mr</a:t>
            </a:r>
            <a:r>
              <a:rPr sz="2200" spc="-10" dirty="0" smtClean="0">
                <a:latin typeface="Calibri"/>
                <a:cs typeface="Calibri"/>
              </a:rPr>
              <a:t> </a:t>
            </a:r>
            <a:r>
              <a:rPr sz="2200" spc="-95" dirty="0" smtClean="0">
                <a:latin typeface="Calibri"/>
                <a:cs typeface="Calibri"/>
              </a:rPr>
              <a:t>L</a:t>
            </a:r>
            <a:r>
              <a:rPr sz="2200" spc="-10" dirty="0" smtClean="0">
                <a:latin typeface="Calibri"/>
                <a:cs typeface="Calibri"/>
              </a:rPr>
              <a:t>yndwill Clar</a:t>
            </a:r>
            <a:r>
              <a:rPr sz="2200" spc="-80" dirty="0" smtClean="0">
                <a:latin typeface="Calibri"/>
                <a:cs typeface="Calibri"/>
              </a:rPr>
              <a:t>k</a:t>
            </a:r>
            <a:r>
              <a:rPr sz="2200" spc="-15" dirty="0" smtClean="0">
                <a:latin typeface="Calibri"/>
                <a:cs typeface="Calibri"/>
              </a:rPr>
              <a:t>e </a:t>
            </a:r>
            <a:endParaRPr lang="en-ZA" sz="2200" spc="-15" dirty="0" smtClean="0">
              <a:latin typeface="Calibri"/>
              <a:cs typeface="Calibri"/>
            </a:endParaRPr>
          </a:p>
          <a:p>
            <a:pPr marL="386080" marR="385445" indent="0" algn="ctr">
              <a:lnSpc>
                <a:spcPct val="100000"/>
              </a:lnSpc>
              <a:buNone/>
            </a:pPr>
            <a:r>
              <a:rPr sz="2200" spc="-15" dirty="0" smtClean="0">
                <a:latin typeface="Calibri"/>
                <a:cs typeface="Calibri"/>
              </a:rPr>
              <a:t>HOD:</a:t>
            </a:r>
            <a:r>
              <a:rPr sz="2200" spc="15" dirty="0" smtClean="0">
                <a:latin typeface="Calibri"/>
                <a:cs typeface="Calibri"/>
              </a:rPr>
              <a:t> </a:t>
            </a:r>
            <a:r>
              <a:rPr sz="2200" spc="-15" dirty="0" smtClean="0">
                <a:latin typeface="Calibri"/>
                <a:cs typeface="Calibri"/>
              </a:rPr>
              <a:t>C</a:t>
            </a:r>
            <a:r>
              <a:rPr sz="2200" spc="-10" dirty="0" smtClean="0">
                <a:latin typeface="Calibri"/>
                <a:cs typeface="Calibri"/>
              </a:rPr>
              <a:t>o</a:t>
            </a:r>
            <a:r>
              <a:rPr sz="2200" spc="-15" dirty="0" smtClean="0">
                <a:latin typeface="Calibri"/>
                <a:cs typeface="Calibri"/>
              </a:rPr>
              <a:t>nsumer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spc="-60" dirty="0" smtClean="0">
                <a:latin typeface="Calibri"/>
                <a:cs typeface="Calibri"/>
              </a:rPr>
              <a:t>E</a:t>
            </a:r>
            <a:r>
              <a:rPr sz="2200" spc="-15" dirty="0" smtClean="0">
                <a:latin typeface="Calibri"/>
                <a:cs typeface="Calibri"/>
              </a:rPr>
              <a:t>du</a:t>
            </a:r>
            <a:r>
              <a:rPr sz="2200" spc="-45" dirty="0" smtClean="0">
                <a:latin typeface="Calibri"/>
                <a:cs typeface="Calibri"/>
              </a:rPr>
              <a:t>c</a:t>
            </a:r>
            <a:r>
              <a:rPr sz="2200" spc="-35" dirty="0" smtClean="0">
                <a:latin typeface="Calibri"/>
                <a:cs typeface="Calibri"/>
              </a:rPr>
              <a:t>a</a:t>
            </a:r>
            <a:r>
              <a:rPr sz="2200" spc="-10" dirty="0" smtClean="0">
                <a:latin typeface="Calibri"/>
                <a:cs typeface="Calibri"/>
              </a:rPr>
              <a:t>tion</a:t>
            </a:r>
            <a:endParaRPr sz="2200" dirty="0">
              <a:latin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sz="2200" spc="-10" dirty="0" smtClean="0">
                <a:latin typeface="Calibri"/>
                <a:cs typeface="Calibri"/>
              </a:rPr>
              <a:t>Finan</a:t>
            </a:r>
            <a:r>
              <a:rPr sz="2200" spc="-25" dirty="0" smtClean="0">
                <a:latin typeface="Calibri"/>
                <a:cs typeface="Calibri"/>
              </a:rPr>
              <a:t>c</a:t>
            </a:r>
            <a:r>
              <a:rPr sz="2200" spc="0" dirty="0" smtClean="0">
                <a:latin typeface="Calibri"/>
                <a:cs typeface="Calibri"/>
              </a:rPr>
              <a:t>ial</a:t>
            </a:r>
            <a:r>
              <a:rPr sz="2200" spc="-20" dirty="0" smtClean="0">
                <a:latin typeface="Calibri"/>
                <a:cs typeface="Calibri"/>
              </a:rPr>
              <a:t> </a:t>
            </a:r>
            <a:r>
              <a:rPr sz="2200" spc="-15" dirty="0" smtClean="0">
                <a:latin typeface="Calibri"/>
                <a:cs typeface="Calibri"/>
              </a:rPr>
              <a:t>Se</a:t>
            </a:r>
            <a:r>
              <a:rPr sz="2200" spc="10" dirty="0" smtClean="0">
                <a:latin typeface="Calibri"/>
                <a:cs typeface="Calibri"/>
              </a:rPr>
              <a:t>r</a:t>
            </a:r>
            <a:r>
              <a:rPr sz="2200" spc="-10" dirty="0" smtClean="0">
                <a:latin typeface="Calibri"/>
                <a:cs typeface="Calibri"/>
              </a:rPr>
              <a:t>vic</a:t>
            </a:r>
            <a:r>
              <a:rPr sz="2200" spc="-25" dirty="0" smtClean="0">
                <a:latin typeface="Calibri"/>
                <a:cs typeface="Calibri"/>
              </a:rPr>
              <a:t>e</a:t>
            </a:r>
            <a:r>
              <a:rPr sz="2200" spc="-10" dirty="0" smtClean="0">
                <a:latin typeface="Calibri"/>
                <a:cs typeface="Calibri"/>
              </a:rPr>
              <a:t>s</a:t>
            </a:r>
            <a:r>
              <a:rPr sz="2200" spc="-5" dirty="0" smtClean="0">
                <a:latin typeface="Calibri"/>
                <a:cs typeface="Calibri"/>
              </a:rPr>
              <a:t> </a:t>
            </a:r>
            <a:r>
              <a:rPr sz="2200" spc="-15" dirty="0" smtClean="0">
                <a:latin typeface="Calibri"/>
                <a:cs typeface="Calibri"/>
              </a:rPr>
              <a:t>B</a:t>
            </a:r>
            <a:r>
              <a:rPr sz="2200" spc="-10" dirty="0" smtClean="0">
                <a:latin typeface="Calibri"/>
                <a:cs typeface="Calibri"/>
              </a:rPr>
              <a:t>o</a:t>
            </a:r>
            <a:r>
              <a:rPr sz="2200" spc="-15" dirty="0" smtClean="0">
                <a:latin typeface="Calibri"/>
                <a:cs typeface="Calibri"/>
              </a:rPr>
              <a:t>a</a:t>
            </a:r>
            <a:r>
              <a:rPr sz="2200" spc="-30" dirty="0" smtClean="0">
                <a:latin typeface="Calibri"/>
                <a:cs typeface="Calibri"/>
              </a:rPr>
              <a:t>r</a:t>
            </a:r>
            <a:r>
              <a:rPr sz="2200" spc="0" dirty="0" smtClean="0">
                <a:latin typeface="Calibri"/>
                <a:cs typeface="Calibri"/>
              </a:rPr>
              <a:t>d</a:t>
            </a:r>
            <a:r>
              <a:rPr sz="2200" spc="-15" dirty="0" smtClean="0">
                <a:latin typeface="Calibri"/>
                <a:cs typeface="Calibri"/>
              </a:rPr>
              <a:t> –</a:t>
            </a:r>
            <a:endParaRPr lang="en-ZA" sz="2200" spc="-15" dirty="0" smtClean="0">
              <a:latin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sz="2200" spc="15" dirty="0" smtClean="0">
                <a:latin typeface="Calibri"/>
                <a:cs typeface="Calibri"/>
              </a:rPr>
              <a:t> </a:t>
            </a:r>
            <a:r>
              <a:rPr sz="2200" spc="-15" dirty="0" smtClean="0">
                <a:latin typeface="Calibri"/>
                <a:cs typeface="Calibri"/>
              </a:rPr>
              <a:t>South</a:t>
            </a:r>
            <a:r>
              <a:rPr lang="en-ZA" sz="2200" spc="-15" dirty="0" smtClean="0">
                <a:latin typeface="Calibri"/>
                <a:cs typeface="Calibri"/>
              </a:rPr>
              <a:t> </a:t>
            </a:r>
            <a:r>
              <a:rPr sz="2200" spc="-10" dirty="0" smtClean="0">
                <a:latin typeface="Calibri"/>
                <a:cs typeface="Calibri"/>
              </a:rPr>
              <a:t>Afri</a:t>
            </a:r>
            <a:r>
              <a:rPr sz="2200" spc="-35" dirty="0" smtClean="0">
                <a:latin typeface="Calibri"/>
                <a:cs typeface="Calibri"/>
              </a:rPr>
              <a:t>c</a:t>
            </a:r>
            <a:r>
              <a:rPr sz="2200" spc="-15" dirty="0" smtClean="0">
                <a:latin typeface="Calibri"/>
                <a:cs typeface="Calibri"/>
              </a:rPr>
              <a:t>a</a:t>
            </a:r>
            <a:endParaRPr sz="2200" dirty="0">
              <a:latin typeface="Calibri"/>
              <a:cs typeface="Calibri"/>
            </a:endParaRPr>
          </a:p>
          <a:p>
            <a:pPr marL="12700" marR="12700" indent="0" algn="ctr">
              <a:lnSpc>
                <a:spcPct val="100000"/>
              </a:lnSpc>
              <a:buNone/>
            </a:pPr>
            <a:r>
              <a:rPr sz="2200" spc="-20" dirty="0" smtClean="0">
                <a:latin typeface="Calibri"/>
                <a:cs typeface="Calibri"/>
              </a:rPr>
              <a:t>E</a:t>
            </a:r>
            <a:r>
              <a:rPr sz="2200" spc="-15" dirty="0" smtClean="0">
                <a:latin typeface="Calibri"/>
                <a:cs typeface="Calibri"/>
              </a:rPr>
              <a:t>-</a:t>
            </a:r>
            <a:r>
              <a:rPr sz="2200" spc="-10" dirty="0" smtClean="0">
                <a:latin typeface="Calibri"/>
                <a:cs typeface="Calibri"/>
              </a:rPr>
              <a:t>mail:</a:t>
            </a:r>
            <a:r>
              <a:rPr sz="2200" spc="5" dirty="0" smtClean="0">
                <a:latin typeface="Calibri"/>
                <a:cs typeface="Calibri"/>
              </a:rPr>
              <a:t> </a:t>
            </a:r>
            <a:r>
              <a:rPr sz="2200" u="heavy" spc="-95" dirty="0" smtClean="0">
                <a:latin typeface="Calibri"/>
                <a:cs typeface="Calibri"/>
                <a:hlinkClick r:id="rId2"/>
              </a:rPr>
              <a:t>L</a:t>
            </a:r>
            <a:r>
              <a:rPr sz="2200" u="heavy" spc="-10" dirty="0" smtClean="0">
                <a:latin typeface="Calibri"/>
                <a:cs typeface="Calibri"/>
                <a:hlinkClick r:id="rId2"/>
              </a:rPr>
              <a:t>yndwill</a:t>
            </a:r>
            <a:r>
              <a:rPr sz="2200" u="heavy" spc="-50" dirty="0" smtClean="0">
                <a:latin typeface="Calibri"/>
                <a:cs typeface="Calibri"/>
                <a:hlinkClick r:id="rId2"/>
              </a:rPr>
              <a:t>.</a:t>
            </a:r>
            <a:r>
              <a:rPr sz="2200" u="heavy" spc="-10" dirty="0" smtClean="0">
                <a:latin typeface="Calibri"/>
                <a:cs typeface="Calibri"/>
                <a:hlinkClick r:id="rId2"/>
              </a:rPr>
              <a:t>Clar</a:t>
            </a:r>
            <a:r>
              <a:rPr sz="2200" u="heavy" spc="-85" dirty="0" smtClean="0">
                <a:latin typeface="Calibri"/>
                <a:cs typeface="Calibri"/>
                <a:hlinkClick r:id="rId2"/>
              </a:rPr>
              <a:t>k</a:t>
            </a:r>
            <a:r>
              <a:rPr sz="2200" u="heavy" spc="-20" dirty="0" smtClean="0">
                <a:latin typeface="Calibri"/>
                <a:cs typeface="Calibri"/>
                <a:hlinkClick r:id="rId2"/>
              </a:rPr>
              <a:t>e@</a:t>
            </a:r>
            <a:r>
              <a:rPr sz="2200" u="heavy" spc="-30" dirty="0" smtClean="0">
                <a:latin typeface="Calibri"/>
                <a:cs typeface="Calibri"/>
                <a:hlinkClick r:id="rId2"/>
              </a:rPr>
              <a:t>f</a:t>
            </a:r>
            <a:r>
              <a:rPr sz="2200" u="heavy" spc="-10" dirty="0" smtClean="0">
                <a:latin typeface="Calibri"/>
                <a:cs typeface="Calibri"/>
                <a:hlinkClick r:id="rId2"/>
              </a:rPr>
              <a:t>sb.</a:t>
            </a:r>
            <a:r>
              <a:rPr sz="2200" u="heavy" spc="-40" dirty="0" smtClean="0">
                <a:latin typeface="Calibri"/>
                <a:cs typeface="Calibri"/>
                <a:hlinkClick r:id="rId2"/>
              </a:rPr>
              <a:t>c</a:t>
            </a:r>
            <a:r>
              <a:rPr sz="2200" u="heavy" spc="-15" dirty="0" smtClean="0">
                <a:latin typeface="Calibri"/>
                <a:cs typeface="Calibri"/>
                <a:hlinkClick r:id="rId2"/>
              </a:rPr>
              <a:t>o</a:t>
            </a:r>
            <a:r>
              <a:rPr sz="2200" u="heavy" spc="-5" dirty="0" smtClean="0">
                <a:latin typeface="Calibri"/>
                <a:cs typeface="Calibri"/>
                <a:hlinkClick r:id="rId2"/>
              </a:rPr>
              <a:t>.</a:t>
            </a:r>
            <a:r>
              <a:rPr sz="2200" u="heavy" spc="-50" dirty="0" smtClean="0">
                <a:latin typeface="Calibri"/>
                <a:cs typeface="Calibri"/>
                <a:hlinkClick r:id="rId2"/>
              </a:rPr>
              <a:t>z</a:t>
            </a:r>
            <a:r>
              <a:rPr sz="2200" u="heavy" spc="-15" dirty="0" smtClean="0">
                <a:latin typeface="Calibri"/>
                <a:cs typeface="Calibri"/>
                <a:hlinkClick r:id="rId2"/>
              </a:rPr>
              <a:t>a</a:t>
            </a:r>
            <a:r>
              <a:rPr sz="2200" spc="-5" dirty="0" smtClean="0">
                <a:latin typeface="Calibri"/>
                <a:cs typeface="Calibri"/>
              </a:rPr>
              <a:t> </a:t>
            </a:r>
            <a:r>
              <a:rPr sz="2200" spc="-210" dirty="0" smtClean="0">
                <a:latin typeface="Calibri"/>
                <a:cs typeface="Calibri"/>
              </a:rPr>
              <a:t>T</a:t>
            </a:r>
            <a:r>
              <a:rPr sz="2200" spc="-10" dirty="0" smtClean="0">
                <a:latin typeface="Calibri"/>
                <a:cs typeface="Calibri"/>
              </a:rPr>
              <a:t>el: (+27)</a:t>
            </a:r>
            <a:r>
              <a:rPr sz="2200" spc="-5" dirty="0" smtClean="0">
                <a:latin typeface="Calibri"/>
                <a:cs typeface="Calibri"/>
              </a:rPr>
              <a:t> </a:t>
            </a:r>
            <a:r>
              <a:rPr sz="2200" spc="-10" dirty="0" smtClean="0">
                <a:latin typeface="Calibri"/>
                <a:cs typeface="Calibri"/>
              </a:rPr>
              <a:t>1</a:t>
            </a:r>
            <a:r>
              <a:rPr sz="2200" spc="-15" dirty="0" smtClean="0">
                <a:latin typeface="Calibri"/>
                <a:cs typeface="Calibri"/>
              </a:rPr>
              <a:t>2</a:t>
            </a:r>
            <a:r>
              <a:rPr sz="2200" spc="-5" dirty="0" smtClean="0">
                <a:latin typeface="Calibri"/>
                <a:cs typeface="Calibri"/>
              </a:rPr>
              <a:t> </a:t>
            </a:r>
            <a:r>
              <a:rPr sz="2200" spc="-15" dirty="0" smtClean="0">
                <a:latin typeface="Calibri"/>
                <a:cs typeface="Calibri"/>
              </a:rPr>
              <a:t>422 2</a:t>
            </a:r>
            <a:r>
              <a:rPr sz="2200" spc="-10" dirty="0" smtClean="0">
                <a:latin typeface="Calibri"/>
                <a:cs typeface="Calibri"/>
              </a:rPr>
              <a:t>8</a:t>
            </a:r>
            <a:r>
              <a:rPr sz="2200" spc="-15" dirty="0" smtClean="0">
                <a:latin typeface="Calibri"/>
                <a:cs typeface="Calibri"/>
              </a:rPr>
              <a:t>19</a:t>
            </a:r>
            <a:endParaRPr sz="2200" dirty="0">
              <a:latin typeface="Calibri"/>
              <a:cs typeface="Calibri"/>
            </a:endParaRPr>
          </a:p>
          <a:p>
            <a:pPr marL="0" marR="0" indent="0" algn="ctr">
              <a:lnSpc>
                <a:spcPct val="100000"/>
              </a:lnSpc>
              <a:buNone/>
            </a:pPr>
            <a:r>
              <a:rPr sz="2200" spc="-10" dirty="0" smtClean="0">
                <a:latin typeface="Calibri"/>
                <a:cs typeface="Calibri"/>
              </a:rPr>
              <a:t>Mobile: (+27)</a:t>
            </a:r>
            <a:r>
              <a:rPr sz="2200" spc="-5" dirty="0" smtClean="0">
                <a:latin typeface="Calibri"/>
                <a:cs typeface="Calibri"/>
              </a:rPr>
              <a:t> </a:t>
            </a:r>
            <a:r>
              <a:rPr sz="2200" spc="-15" dirty="0" smtClean="0">
                <a:latin typeface="Calibri"/>
                <a:cs typeface="Calibri"/>
              </a:rPr>
              <a:t>79</a:t>
            </a:r>
            <a:r>
              <a:rPr sz="2200" spc="-5" dirty="0" smtClean="0">
                <a:latin typeface="Calibri"/>
                <a:cs typeface="Calibri"/>
              </a:rPr>
              <a:t> </a:t>
            </a:r>
            <a:r>
              <a:rPr sz="2200" spc="-15" dirty="0" smtClean="0">
                <a:latin typeface="Calibri"/>
                <a:cs typeface="Calibri"/>
              </a:rPr>
              <a:t>881 1</a:t>
            </a:r>
            <a:r>
              <a:rPr sz="2200" spc="-10" dirty="0" smtClean="0">
                <a:latin typeface="Calibri"/>
                <a:cs typeface="Calibri"/>
              </a:rPr>
              <a:t>8</a:t>
            </a:r>
            <a:r>
              <a:rPr sz="2200" spc="-15" dirty="0" smtClean="0">
                <a:latin typeface="Calibri"/>
                <a:cs typeface="Calibri"/>
              </a:rPr>
              <a:t>05</a:t>
            </a:r>
            <a:endParaRPr lang="en-ZA" sz="2200" spc="-15" dirty="0" smtClean="0">
              <a:latin typeface="Calibri"/>
              <a:cs typeface="Calibri"/>
            </a:endParaRPr>
          </a:p>
          <a:p>
            <a:pPr marR="0" algn="ctr"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0" marR="0" indent="0" algn="ctr">
              <a:lnSpc>
                <a:spcPct val="100000"/>
              </a:lnSpc>
              <a:buNone/>
            </a:pPr>
            <a:r>
              <a:rPr sz="2200" u="heavy" spc="-10" dirty="0" smtClean="0">
                <a:latin typeface="Calibri"/>
                <a:cs typeface="Calibri"/>
                <a:hlinkClick r:id="rId3"/>
              </a:rPr>
              <a:t>ww</a:t>
            </a:r>
            <a:r>
              <a:rPr sz="2200" u="heavy" spc="-165" dirty="0" smtClean="0">
                <a:latin typeface="Calibri"/>
                <a:cs typeface="Calibri"/>
                <a:hlinkClick r:id="rId3"/>
              </a:rPr>
              <a:t>w</a:t>
            </a:r>
            <a:r>
              <a:rPr sz="2200" u="heavy" spc="-60" dirty="0" smtClean="0">
                <a:latin typeface="Calibri"/>
                <a:cs typeface="Calibri"/>
                <a:hlinkClick r:id="rId3"/>
              </a:rPr>
              <a:t>.</a:t>
            </a:r>
            <a:r>
              <a:rPr sz="2200" u="heavy" spc="-35" dirty="0" smtClean="0">
                <a:latin typeface="Calibri"/>
                <a:cs typeface="Calibri"/>
                <a:hlinkClick r:id="rId3"/>
              </a:rPr>
              <a:t>f</a:t>
            </a:r>
            <a:r>
              <a:rPr sz="2200" u="heavy" spc="-10" dirty="0" smtClean="0">
                <a:latin typeface="Calibri"/>
                <a:cs typeface="Calibri"/>
                <a:hlinkClick r:id="rId3"/>
              </a:rPr>
              <a:t>sb.</a:t>
            </a:r>
            <a:r>
              <a:rPr sz="2200" u="heavy" spc="-40" dirty="0" smtClean="0">
                <a:latin typeface="Calibri"/>
                <a:cs typeface="Calibri"/>
                <a:hlinkClick r:id="rId3"/>
              </a:rPr>
              <a:t>c</a:t>
            </a:r>
            <a:r>
              <a:rPr sz="2200" u="heavy" spc="-15" dirty="0" smtClean="0">
                <a:latin typeface="Calibri"/>
                <a:cs typeface="Calibri"/>
                <a:hlinkClick r:id="rId3"/>
              </a:rPr>
              <a:t>o</a:t>
            </a:r>
            <a:r>
              <a:rPr sz="2200" u="heavy" spc="-5" dirty="0" smtClean="0">
                <a:latin typeface="Calibri"/>
                <a:cs typeface="Calibri"/>
                <a:hlinkClick r:id="rId3"/>
              </a:rPr>
              <a:t>.</a:t>
            </a:r>
            <a:r>
              <a:rPr sz="2200" u="heavy" spc="-50" dirty="0" smtClean="0">
                <a:latin typeface="Calibri"/>
                <a:cs typeface="Calibri"/>
                <a:hlinkClick r:id="rId3"/>
              </a:rPr>
              <a:t>z</a:t>
            </a:r>
            <a:r>
              <a:rPr sz="2200" u="heavy" spc="-15" dirty="0" smtClean="0">
                <a:latin typeface="Calibri"/>
                <a:cs typeface="Calibri"/>
                <a:hlinkClick r:id="rId3"/>
              </a:rPr>
              <a:t>a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23354" y="2523998"/>
            <a:ext cx="1608074" cy="18209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2711" y="1988820"/>
            <a:ext cx="1204912" cy="2524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0" y="1327023"/>
            <a:ext cx="4202049" cy="1196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1560576" y="2964071"/>
            <a:ext cx="7553935" cy="3210255"/>
          </a:xfrm>
          <a:custGeom>
            <a:avLst/>
            <a:gdLst>
              <a:gd name="connsiteX0" fmla="*/ 0 w 7553935"/>
              <a:gd name="connsiteY0" fmla="*/ 425305 h 3210255"/>
              <a:gd name="connsiteX1" fmla="*/ 646176 w 7553935"/>
              <a:gd name="connsiteY1" fmla="*/ 205849 h 3210255"/>
              <a:gd name="connsiteX2" fmla="*/ 1048512 w 7553935"/>
              <a:gd name="connsiteY2" fmla="*/ 2997817 h 3210255"/>
              <a:gd name="connsiteX3" fmla="*/ 7095744 w 7553935"/>
              <a:gd name="connsiteY3" fmla="*/ 2753977 h 3210255"/>
              <a:gd name="connsiteX4" fmla="*/ 6669024 w 7553935"/>
              <a:gd name="connsiteY4" fmla="*/ 669145 h 321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3935" h="3210255">
                <a:moveTo>
                  <a:pt x="0" y="425305"/>
                </a:moveTo>
                <a:cubicBezTo>
                  <a:pt x="235712" y="101201"/>
                  <a:pt x="471424" y="-222903"/>
                  <a:pt x="646176" y="205849"/>
                </a:cubicBezTo>
                <a:cubicBezTo>
                  <a:pt x="820928" y="634601"/>
                  <a:pt x="-26416" y="2573129"/>
                  <a:pt x="1048512" y="2997817"/>
                </a:cubicBezTo>
                <a:cubicBezTo>
                  <a:pt x="2123440" y="3422505"/>
                  <a:pt x="6158992" y="3142089"/>
                  <a:pt x="7095744" y="2753977"/>
                </a:cubicBezTo>
                <a:cubicBezTo>
                  <a:pt x="8032496" y="2365865"/>
                  <a:pt x="7350760" y="1517505"/>
                  <a:pt x="6669024" y="6691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376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2758</TotalTime>
  <Words>737</Words>
  <Application>Microsoft Office PowerPoint</Application>
  <PresentationFormat>On-screen Show (4:3)</PresentationFormat>
  <Paragraphs>215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Supporting safe investment through financial education  </vt:lpstr>
      <vt:lpstr>Overview</vt:lpstr>
      <vt:lpstr>  </vt:lpstr>
      <vt:lpstr>PowerPoint Presentation</vt:lpstr>
      <vt:lpstr>PowerPoint Presentation</vt:lpstr>
      <vt:lpstr>Delivering Investor Education</vt:lpstr>
      <vt:lpstr>PowerPoint Presentation</vt:lpstr>
      <vt:lpstr>PowerPoint Presentation</vt:lpstr>
      <vt:lpstr>Thank you  for your attention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Lyndwill Clarke</cp:lastModifiedBy>
  <cp:revision>113</cp:revision>
  <cp:lastPrinted>2017-02-28T14:35:42Z</cp:lastPrinted>
  <dcterms:created xsi:type="dcterms:W3CDTF">2013-08-21T19:17:07Z</dcterms:created>
  <dcterms:modified xsi:type="dcterms:W3CDTF">2017-11-09T04:56:16Z</dcterms:modified>
</cp:coreProperties>
</file>